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314" r:id="rId2"/>
    <p:sldId id="397" r:id="rId3"/>
    <p:sldId id="521" r:id="rId4"/>
    <p:sldId id="522" r:id="rId5"/>
    <p:sldId id="581" r:id="rId6"/>
    <p:sldId id="582" r:id="rId7"/>
    <p:sldId id="398" r:id="rId8"/>
    <p:sldId id="579" r:id="rId9"/>
    <p:sldId id="583" r:id="rId10"/>
    <p:sldId id="596" r:id="rId11"/>
    <p:sldId id="597" r:id="rId12"/>
    <p:sldId id="599" r:id="rId13"/>
    <p:sldId id="598" r:id="rId14"/>
    <p:sldId id="584" r:id="rId15"/>
    <p:sldId id="587" r:id="rId16"/>
    <p:sldId id="592" r:id="rId17"/>
    <p:sldId id="591" r:id="rId18"/>
    <p:sldId id="590" r:id="rId19"/>
    <p:sldId id="585" r:id="rId20"/>
    <p:sldId id="588" r:id="rId21"/>
    <p:sldId id="589" r:id="rId22"/>
    <p:sldId id="593" r:id="rId23"/>
    <p:sldId id="594" r:id="rId24"/>
    <p:sldId id="603" r:id="rId25"/>
    <p:sldId id="609" r:id="rId26"/>
    <p:sldId id="610" r:id="rId27"/>
    <p:sldId id="611" r:id="rId28"/>
    <p:sldId id="612" r:id="rId29"/>
    <p:sldId id="613" r:id="rId30"/>
    <p:sldId id="614" r:id="rId31"/>
    <p:sldId id="615" r:id="rId32"/>
    <p:sldId id="616" r:id="rId33"/>
    <p:sldId id="617" r:id="rId34"/>
    <p:sldId id="618" r:id="rId35"/>
    <p:sldId id="619" r:id="rId36"/>
    <p:sldId id="624" r:id="rId37"/>
    <p:sldId id="625" r:id="rId38"/>
    <p:sldId id="600" r:id="rId39"/>
    <p:sldId id="620" r:id="rId40"/>
    <p:sldId id="601" r:id="rId41"/>
    <p:sldId id="621" r:id="rId42"/>
    <p:sldId id="622" r:id="rId43"/>
    <p:sldId id="623" r:id="rId44"/>
    <p:sldId id="602" r:id="rId45"/>
    <p:sldId id="606" r:id="rId46"/>
    <p:sldId id="607" r:id="rId47"/>
    <p:sldId id="632" r:id="rId48"/>
    <p:sldId id="608" r:id="rId49"/>
    <p:sldId id="626" r:id="rId50"/>
    <p:sldId id="604" r:id="rId51"/>
    <p:sldId id="627" r:id="rId52"/>
    <p:sldId id="628" r:id="rId53"/>
    <p:sldId id="629" r:id="rId54"/>
    <p:sldId id="633" r:id="rId55"/>
    <p:sldId id="630" r:id="rId56"/>
    <p:sldId id="631" r:id="rId57"/>
    <p:sldId id="389" r:id="rId58"/>
  </p:sldIdLst>
  <p:sldSz cx="9144000" cy="6858000" type="screen4x3"/>
  <p:notesSz cx="6797675" cy="9926638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F8A764"/>
    <a:srgbClr val="00FF00"/>
    <a:srgbClr val="CCECFF"/>
    <a:srgbClr val="E0FFFF"/>
    <a:srgbClr val="CCFFFF"/>
    <a:srgbClr val="C6C5D8"/>
    <a:srgbClr val="EE6CC3"/>
    <a:srgbClr val="595959"/>
    <a:srgbClr val="D9D9D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4" autoAdjust="0"/>
    <p:restoredTop sz="94714" autoAdjust="0"/>
  </p:normalViewPr>
  <p:slideViewPr>
    <p:cSldViewPr snapToGrid="0">
      <p:cViewPr varScale="1">
        <p:scale>
          <a:sx n="91" d="100"/>
          <a:sy n="91" d="100"/>
        </p:scale>
        <p:origin x="-894" y="-114"/>
      </p:cViewPr>
      <p:guideLst>
        <p:guide orient="horz" pos="1920"/>
        <p:guide pos="29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226"/>
    </p:cViewPr>
  </p:sorterViewPr>
  <p:gridSpacing cx="110605888" cy="11060588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68FEC-4AC2-4F15-BACC-E2C6FF4573E8}" type="datetimeFigureOut">
              <a:rPr lang="el-GR" smtClean="0"/>
              <a:pPr/>
              <a:t>6/11/2012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04E86-B133-4826-997F-9AEA96BF62A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68485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0DDD4-7234-4632-BAFD-55CFB9823685}" type="datetimeFigureOut">
              <a:rPr lang="el-GR" smtClean="0"/>
              <a:pPr/>
              <a:t>6/11/2012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F0DBA-7C45-401F-B32D-18A9800D8E4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70279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3A612E-F1FF-4DCF-94BF-6FF2FF4B75B2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3A612E-F1FF-4DCF-94BF-6FF2FF4B75B2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53497-1E73-462B-A37F-FA57C8B02D6C}" type="datetimeFigureOut">
              <a:rPr lang="el-GR"/>
              <a:pPr>
                <a:defRPr/>
              </a:pPr>
              <a:t>6/11/2012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B1DDF-8ABA-4341-9CB6-95BBCB2AF53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2D0AD-59FB-4FFF-8FE9-1712595C4307}" type="datetimeFigureOut">
              <a:rPr lang="el-GR"/>
              <a:pPr>
                <a:defRPr/>
              </a:pPr>
              <a:t>6/11/2012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4851A-7E93-48FD-A451-8A56421B52E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7A8E1-BB19-4C6A-A326-4DA2E5ED51C0}" type="datetimeFigureOut">
              <a:rPr lang="el-GR"/>
              <a:pPr>
                <a:defRPr/>
              </a:pPr>
              <a:t>6/11/2012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9B8A5-B806-4A19-88F7-57551859955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F2AEE-3D3C-473D-9725-B8CA9CBF7AE1}" type="datetimeFigureOut">
              <a:rPr lang="el-GR" smtClean="0"/>
              <a:pPr>
                <a:defRPr/>
              </a:pPr>
              <a:t>6/11/2012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FA69B7-F90A-42EA-8F0D-3DB24FE9EB5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A5D1E-1090-4312-97C8-DEC62AB8598F}" type="datetimeFigureOut">
              <a:rPr lang="el-GR"/>
              <a:pPr>
                <a:defRPr/>
              </a:pPr>
              <a:t>6/11/2012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7F8C3-B404-4AB0-9F78-30DF80EBD45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14E9A-FEF0-4BFE-8E70-CD0D9A92B104}" type="datetimeFigureOut">
              <a:rPr lang="el-GR"/>
              <a:pPr>
                <a:defRPr/>
              </a:pPr>
              <a:t>6/11/2012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8B25A-ADFE-4D18-BC2A-10EEC428D1E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DD4B8-10E9-4846-8BD4-715D23D56728}" type="datetimeFigureOut">
              <a:rPr lang="el-GR"/>
              <a:pPr>
                <a:defRPr/>
              </a:pPr>
              <a:t>6/11/2012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2DBBE-FD67-4703-84B5-C6BA49F4ED6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E435A-60C1-4B43-AADD-4FF73420F1E6}" type="datetimeFigureOut">
              <a:rPr lang="el-GR"/>
              <a:pPr>
                <a:defRPr/>
              </a:pPr>
              <a:t>6/11/2012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B334B-9C64-487F-96B5-37DEA29CEBD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5E3D3-0894-4A02-BDB5-405F8DC096BA}" type="datetimeFigureOut">
              <a:rPr lang="el-GR"/>
              <a:pPr>
                <a:defRPr/>
              </a:pPr>
              <a:t>6/11/2012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14BF9-0703-451F-898B-870AA15D661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CED45-5764-4703-9539-2F7589EBA4A8}" type="datetimeFigureOut">
              <a:rPr lang="el-GR"/>
              <a:pPr>
                <a:defRPr/>
              </a:pPr>
              <a:t>6/11/2012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E4A4E-F152-4833-AC21-707C205F78A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37FE1-6557-49F3-95D9-D9A5D610483A}" type="datetimeFigureOut">
              <a:rPr lang="el-GR"/>
              <a:pPr>
                <a:defRPr/>
              </a:pPr>
              <a:t>6/11/2012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9DBA1-BEF9-4677-AD5F-C5F7B9D2369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22206-FEFF-472C-AFEB-3A4CB22B3141}" type="datetimeFigureOut">
              <a:rPr lang="el-GR"/>
              <a:pPr>
                <a:defRPr/>
              </a:pPr>
              <a:t>6/11/2012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892DA-DAF0-4C41-9009-DD6EC07AEEB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7F2AEE-3D3C-473D-9725-B8CA9CBF7AE1}" type="datetimeFigureOut">
              <a:rPr lang="el-GR"/>
              <a:pPr>
                <a:defRPr/>
              </a:pPr>
              <a:t>6/11/2012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FA69B7-F90A-42EA-8F0D-3DB24FE9EB5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24" Type="http://schemas.openxmlformats.org/officeDocument/2006/relationships/image" Target="../media/image32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23" Type="http://schemas.openxmlformats.org/officeDocument/2006/relationships/image" Target="../media/image31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Relationship Id="rId22" Type="http://schemas.openxmlformats.org/officeDocument/2006/relationships/image" Target="../media/image3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240" y="1755228"/>
            <a:ext cx="8572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Τράπεζα Πειραιώς</a:t>
            </a:r>
            <a:endParaRPr lang="el-GR" sz="8000" b="1" dirty="0" smtClean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H </a:t>
            </a:r>
            <a:r>
              <a:rPr lang="el-GR" sz="32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Ευχρηστία ως ανταγωνιστικό πλεονέκτημα</a:t>
            </a:r>
            <a:endParaRPr lang="el-GR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71470" y="5929330"/>
            <a:ext cx="9286908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6072206"/>
            <a:ext cx="2201857" cy="5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Piraeus - English - Blue-Yellow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080805"/>
            <a:ext cx="2232248" cy="660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407566"/>
            <a:ext cx="857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FFC000"/>
                </a:solidFill>
                <a:latin typeface="+mn-lt"/>
              </a:rPr>
              <a:t>ΓΙΩΡΓΟΣ ΓΑΒΡΙΗΛ</a:t>
            </a:r>
            <a:r>
              <a:rPr lang="en-US" sz="2000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– INTERACTIVE MARKETING &amp; DIRECT SALES TEAM</a:t>
            </a:r>
            <a:endParaRPr lang="el-GR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Piraeus Bank Redesign\CARD SORTING PHOTOS\SUBJECT 04\IMG_57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903" y="916781"/>
            <a:ext cx="8491990" cy="56613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289" y="729804"/>
            <a:ext cx="8277262" cy="592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03" t="8418" r="7208" b="48743"/>
          <a:stretch>
            <a:fillRect/>
          </a:stretch>
        </p:blipFill>
        <p:spPr bwMode="auto">
          <a:xfrm>
            <a:off x="229476" y="1654503"/>
            <a:ext cx="8556866" cy="261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5454869" y="2948151"/>
            <a:ext cx="1702676" cy="12875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4910" y="210747"/>
            <a:ext cx="7672827" cy="637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6274676" y="5297214"/>
            <a:ext cx="2438400" cy="9669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269" y="2701134"/>
            <a:ext cx="8397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Η ΚΑΛΥΤΕΡΗ ΔΙΑΦΗΜΙΣΗ ΕΙΝΑΙ ΤΑ ΣΩΣΤΑ ΕΡΓΑΛΕΙΑ ΏΣΤΕ ΝΑ ΒΟΗΘΑΜΕ ΤΟΝ ΧΡΗΣΤΗ ΝΑ ΕΠΙΛΕΞΕΙ ΤΑ ΠΡΟΪΟΝΤΑ ΠΟΥ ΤΟΥ ΤΑΙΡΙΑΖΟΥΝ</a:t>
            </a:r>
            <a:endParaRPr lang="el-GR" sz="3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034" y="68323"/>
            <a:ext cx="132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2</a:t>
            </a:r>
            <a:endParaRPr lang="el-GR" sz="9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9309" y="21019"/>
            <a:ext cx="5780691" cy="680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4487917" y="4887310"/>
            <a:ext cx="2280745" cy="11876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Oval 3"/>
          <p:cNvSpPr/>
          <p:nvPr/>
        </p:nvSpPr>
        <p:spPr>
          <a:xfrm>
            <a:off x="4430110" y="2948151"/>
            <a:ext cx="2280745" cy="11876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4181" y="146972"/>
            <a:ext cx="4792136" cy="652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349" y="982134"/>
            <a:ext cx="7237920" cy="569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0221" y="73133"/>
            <a:ext cx="6402753" cy="678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269" y="2701134"/>
            <a:ext cx="839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ΠΙΟ ΑΠΛΑ ΚΑΙ ΜΕΣΤΑ ΚΕΙΜΕΝΑ</a:t>
            </a:r>
            <a:endParaRPr lang="el-GR" sz="3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034" y="68323"/>
            <a:ext cx="132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3</a:t>
            </a:r>
            <a:endParaRPr lang="el-GR" sz="9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1106" y="4821329"/>
            <a:ext cx="507542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How </a:t>
            </a: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Users Read on the </a:t>
            </a: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Web</a:t>
            </a:r>
            <a:r>
              <a:rPr lang="el-GR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?</a:t>
            </a:r>
          </a:p>
          <a:p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“They Don’t”</a:t>
            </a:r>
          </a:p>
          <a:p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Jakob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Nielsen</a:t>
            </a:r>
            <a:endParaRPr lang="el-GR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202" name="Line 2"/>
          <p:cNvSpPr>
            <a:spLocks noChangeShapeType="1"/>
          </p:cNvSpPr>
          <p:nvPr/>
        </p:nvSpPr>
        <p:spPr bwMode="auto">
          <a:xfrm>
            <a:off x="3544888" y="423864"/>
            <a:ext cx="0" cy="643413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2227203" name="Line 3"/>
          <p:cNvSpPr>
            <a:spLocks noChangeShapeType="1"/>
          </p:cNvSpPr>
          <p:nvPr/>
        </p:nvSpPr>
        <p:spPr bwMode="auto">
          <a:xfrm>
            <a:off x="555625" y="1866346"/>
            <a:ext cx="8588375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2227206" name="Text Box 6"/>
          <p:cNvSpPr txBox="1">
            <a:spLocks noChangeArrowheads="1"/>
          </p:cNvSpPr>
          <p:nvPr/>
        </p:nvSpPr>
        <p:spPr bwMode="auto">
          <a:xfrm>
            <a:off x="815497" y="860425"/>
            <a:ext cx="1260718" cy="236855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>
                <a:solidFill>
                  <a:schemeClr val="accent1"/>
                </a:solidFill>
              </a:rPr>
              <a:t>PERSONAL</a:t>
            </a:r>
          </a:p>
        </p:txBody>
      </p:sp>
      <p:sp>
        <p:nvSpPr>
          <p:cNvPr id="2227207" name="Text Box 7"/>
          <p:cNvSpPr txBox="1">
            <a:spLocks noChangeArrowheads="1"/>
          </p:cNvSpPr>
          <p:nvPr/>
        </p:nvSpPr>
        <p:spPr bwMode="auto">
          <a:xfrm>
            <a:off x="806824" y="1175644"/>
            <a:ext cx="2628000" cy="237600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300" b="1" i="0" u="none" dirty="0" smtClean="0">
                <a:solidFill>
                  <a:schemeClr val="accent1"/>
                </a:solidFill>
              </a:rPr>
              <a:t>ONLINE STOCK BROKERAGE</a:t>
            </a:r>
            <a:endParaRPr lang="en-US" sz="1300" b="1" i="0" u="none" dirty="0">
              <a:solidFill>
                <a:schemeClr val="accent1"/>
              </a:solidFill>
            </a:endParaRPr>
          </a:p>
        </p:txBody>
      </p:sp>
      <p:sp>
        <p:nvSpPr>
          <p:cNvPr id="2227208" name="Text Box 8"/>
          <p:cNvSpPr txBox="1">
            <a:spLocks noChangeArrowheads="1"/>
          </p:cNvSpPr>
          <p:nvPr/>
        </p:nvSpPr>
        <p:spPr bwMode="auto">
          <a:xfrm>
            <a:off x="4198937" y="2653746"/>
            <a:ext cx="1835150" cy="252413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>
                <a:solidFill>
                  <a:schemeClr val="accent1"/>
                </a:solidFill>
              </a:rPr>
              <a:t>I V R</a:t>
            </a:r>
          </a:p>
        </p:txBody>
      </p:sp>
      <p:sp>
        <p:nvSpPr>
          <p:cNvPr id="2227209" name="Text Box 9"/>
          <p:cNvSpPr txBox="1">
            <a:spLocks noChangeArrowheads="1"/>
          </p:cNvSpPr>
          <p:nvPr/>
        </p:nvSpPr>
        <p:spPr bwMode="auto">
          <a:xfrm>
            <a:off x="4198937" y="2348946"/>
            <a:ext cx="1835150" cy="252413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>
                <a:solidFill>
                  <a:schemeClr val="accent1"/>
                </a:solidFill>
              </a:rPr>
              <a:t>AGENT</a:t>
            </a:r>
          </a:p>
        </p:txBody>
      </p:sp>
      <p:sp>
        <p:nvSpPr>
          <p:cNvPr id="2227211" name="Text Box 11"/>
          <p:cNvSpPr txBox="1">
            <a:spLocks noChangeArrowheads="1"/>
          </p:cNvSpPr>
          <p:nvPr/>
        </p:nvSpPr>
        <p:spPr bwMode="auto">
          <a:xfrm>
            <a:off x="7115175" y="860425"/>
            <a:ext cx="1835150" cy="252413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 smtClean="0">
                <a:solidFill>
                  <a:schemeClr val="accent1"/>
                </a:solidFill>
              </a:rPr>
              <a:t>SMARTPHONE</a:t>
            </a:r>
            <a:endParaRPr lang="en-US" sz="1400" b="1" i="0" u="none" dirty="0">
              <a:solidFill>
                <a:schemeClr val="accent1"/>
              </a:solidFill>
            </a:endParaRPr>
          </a:p>
        </p:txBody>
      </p:sp>
      <p:sp>
        <p:nvSpPr>
          <p:cNvPr id="2227212" name="Text Box 12"/>
          <p:cNvSpPr txBox="1">
            <a:spLocks noChangeArrowheads="1"/>
          </p:cNvSpPr>
          <p:nvPr/>
        </p:nvSpPr>
        <p:spPr bwMode="auto">
          <a:xfrm>
            <a:off x="7115175" y="1500166"/>
            <a:ext cx="1835150" cy="252413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 smtClean="0">
                <a:solidFill>
                  <a:schemeClr val="accent1"/>
                </a:solidFill>
              </a:rPr>
              <a:t>TEXT / SMS</a:t>
            </a:r>
            <a:endParaRPr lang="en-US" sz="1400" b="1" i="0" u="none" dirty="0">
              <a:solidFill>
                <a:schemeClr val="accent1"/>
              </a:solidFill>
            </a:endParaRPr>
          </a:p>
        </p:txBody>
      </p:sp>
      <p:sp>
        <p:nvSpPr>
          <p:cNvPr id="2227213" name="Text Box 13"/>
          <p:cNvSpPr txBox="1">
            <a:spLocks noChangeArrowheads="1"/>
          </p:cNvSpPr>
          <p:nvPr/>
        </p:nvSpPr>
        <p:spPr bwMode="auto">
          <a:xfrm>
            <a:off x="1138238" y="5836745"/>
            <a:ext cx="1835150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>
                <a:solidFill>
                  <a:schemeClr val="accent3"/>
                </a:solidFill>
              </a:rPr>
              <a:t>E-MAIL</a:t>
            </a:r>
          </a:p>
        </p:txBody>
      </p:sp>
      <p:sp>
        <p:nvSpPr>
          <p:cNvPr id="2227214" name="Text Box 14"/>
          <p:cNvSpPr txBox="1">
            <a:spLocks noChangeArrowheads="1"/>
          </p:cNvSpPr>
          <p:nvPr/>
        </p:nvSpPr>
        <p:spPr bwMode="auto">
          <a:xfrm>
            <a:off x="1138238" y="5498607"/>
            <a:ext cx="1835150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 smtClean="0">
                <a:solidFill>
                  <a:schemeClr val="accent3"/>
                </a:solidFill>
              </a:rPr>
              <a:t>TEXT / SMS</a:t>
            </a:r>
            <a:endParaRPr lang="en-US" sz="1400" b="1" i="0" u="none" dirty="0">
              <a:solidFill>
                <a:schemeClr val="accent3"/>
              </a:solidFill>
            </a:endParaRPr>
          </a:p>
        </p:txBody>
      </p:sp>
      <p:sp>
        <p:nvSpPr>
          <p:cNvPr id="2227215" name="Text Box 15"/>
          <p:cNvSpPr txBox="1">
            <a:spLocks noChangeArrowheads="1"/>
          </p:cNvSpPr>
          <p:nvPr/>
        </p:nvSpPr>
        <p:spPr bwMode="auto">
          <a:xfrm>
            <a:off x="1138238" y="6165357"/>
            <a:ext cx="1835150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>
                <a:solidFill>
                  <a:schemeClr val="accent3"/>
                </a:solidFill>
              </a:rPr>
              <a:t>PHONE CALL</a:t>
            </a:r>
          </a:p>
        </p:txBody>
      </p:sp>
      <p:sp>
        <p:nvSpPr>
          <p:cNvPr id="2227216" name="Text Box 16"/>
          <p:cNvSpPr txBox="1">
            <a:spLocks noChangeArrowheads="1"/>
          </p:cNvSpPr>
          <p:nvPr/>
        </p:nvSpPr>
        <p:spPr bwMode="auto">
          <a:xfrm>
            <a:off x="1138238" y="2348946"/>
            <a:ext cx="1836737" cy="252413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 smtClean="0">
                <a:solidFill>
                  <a:schemeClr val="accent1"/>
                </a:solidFill>
              </a:rPr>
              <a:t>BRANCH</a:t>
            </a:r>
            <a:endParaRPr lang="en-US" sz="1400" b="1" i="0" u="none" dirty="0">
              <a:solidFill>
                <a:schemeClr val="accent1"/>
              </a:solidFill>
            </a:endParaRPr>
          </a:p>
        </p:txBody>
      </p:sp>
      <p:sp>
        <p:nvSpPr>
          <p:cNvPr id="2227217" name="Text Box 17"/>
          <p:cNvSpPr txBox="1">
            <a:spLocks noChangeArrowheads="1"/>
          </p:cNvSpPr>
          <p:nvPr/>
        </p:nvSpPr>
        <p:spPr bwMode="auto">
          <a:xfrm>
            <a:off x="1138238" y="2653746"/>
            <a:ext cx="1836737" cy="252413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>
                <a:solidFill>
                  <a:schemeClr val="accent1"/>
                </a:solidFill>
              </a:rPr>
              <a:t>OFF-SITE</a:t>
            </a:r>
          </a:p>
        </p:txBody>
      </p:sp>
      <p:sp>
        <p:nvSpPr>
          <p:cNvPr id="2227218" name="Text Box 18"/>
          <p:cNvSpPr txBox="1">
            <a:spLocks noChangeArrowheads="1"/>
          </p:cNvSpPr>
          <p:nvPr/>
        </p:nvSpPr>
        <p:spPr bwMode="auto">
          <a:xfrm>
            <a:off x="7072313" y="3982544"/>
            <a:ext cx="1835150" cy="252412"/>
          </a:xfrm>
          <a:prstGeom prst="rect">
            <a:avLst/>
          </a:prstGeom>
          <a:noFill/>
          <a:ln w="9525" algn="ctr">
            <a:solidFill>
              <a:schemeClr val="accent4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l-GR" sz="1400" b="1" i="0" u="none" dirty="0" smtClean="0">
                <a:solidFill>
                  <a:schemeClr val="accent4"/>
                </a:solidFill>
              </a:rPr>
              <a:t>18-28-38</a:t>
            </a:r>
            <a:endParaRPr lang="en-US" sz="1400" b="1" i="0" u="none" dirty="0">
              <a:solidFill>
                <a:schemeClr val="accent4"/>
              </a:solidFill>
            </a:endParaRPr>
          </a:p>
        </p:txBody>
      </p:sp>
      <p:sp>
        <p:nvSpPr>
          <p:cNvPr id="2227220" name="Text Box 20"/>
          <p:cNvSpPr txBox="1">
            <a:spLocks noChangeArrowheads="1"/>
          </p:cNvSpPr>
          <p:nvPr/>
        </p:nvSpPr>
        <p:spPr bwMode="auto">
          <a:xfrm>
            <a:off x="4119563" y="860425"/>
            <a:ext cx="1835150" cy="252413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>
                <a:solidFill>
                  <a:schemeClr val="accent1"/>
                </a:solidFill>
              </a:rPr>
              <a:t>INTERNET</a:t>
            </a:r>
          </a:p>
        </p:txBody>
      </p:sp>
      <p:sp>
        <p:nvSpPr>
          <p:cNvPr id="2227221" name="Text Box 21"/>
          <p:cNvSpPr txBox="1">
            <a:spLocks noChangeArrowheads="1"/>
          </p:cNvSpPr>
          <p:nvPr/>
        </p:nvSpPr>
        <p:spPr bwMode="auto">
          <a:xfrm>
            <a:off x="4119563" y="1250950"/>
            <a:ext cx="1835150" cy="252413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>
                <a:solidFill>
                  <a:schemeClr val="accent1"/>
                </a:solidFill>
              </a:rPr>
              <a:t>I V R</a:t>
            </a:r>
          </a:p>
        </p:txBody>
      </p:sp>
      <p:sp>
        <p:nvSpPr>
          <p:cNvPr id="2227222" name="Line 22"/>
          <p:cNvSpPr>
            <a:spLocks noChangeShapeType="1"/>
          </p:cNvSpPr>
          <p:nvPr/>
        </p:nvSpPr>
        <p:spPr bwMode="auto">
          <a:xfrm flipH="1">
            <a:off x="6521450" y="423862"/>
            <a:ext cx="0" cy="6434137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2227223" name="Text Box 23"/>
          <p:cNvSpPr txBox="1">
            <a:spLocks noChangeArrowheads="1"/>
          </p:cNvSpPr>
          <p:nvPr/>
        </p:nvSpPr>
        <p:spPr bwMode="auto">
          <a:xfrm>
            <a:off x="6573838" y="3218956"/>
            <a:ext cx="2570162" cy="33178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2200" b="1" i="0" u="none" dirty="0">
                <a:solidFill>
                  <a:schemeClr val="accent4"/>
                </a:solidFill>
                <a:latin typeface="Verdana" pitchFamily="34" charset="0"/>
              </a:rPr>
              <a:t>easypay web</a:t>
            </a:r>
          </a:p>
        </p:txBody>
      </p:sp>
      <p:sp>
        <p:nvSpPr>
          <p:cNvPr id="2227225" name="Text Box 25"/>
          <p:cNvSpPr txBox="1">
            <a:spLocks noChangeArrowheads="1"/>
          </p:cNvSpPr>
          <p:nvPr/>
        </p:nvSpPr>
        <p:spPr bwMode="auto">
          <a:xfrm>
            <a:off x="3582988" y="3218956"/>
            <a:ext cx="2570162" cy="33178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2200" b="1" i="0" u="none" dirty="0" err="1">
                <a:solidFill>
                  <a:schemeClr val="accent3"/>
                </a:solidFill>
                <a:latin typeface="Verdana" pitchFamily="34" charset="0"/>
              </a:rPr>
              <a:t>paycenter</a:t>
            </a:r>
            <a:endParaRPr lang="en-US" sz="2200" b="1" i="0" u="none" dirty="0">
              <a:solidFill>
                <a:schemeClr val="accent3"/>
              </a:solidFill>
              <a:latin typeface="Verdana" pitchFamily="34" charset="0"/>
            </a:endParaRPr>
          </a:p>
        </p:txBody>
      </p:sp>
      <p:sp>
        <p:nvSpPr>
          <p:cNvPr id="2227226" name="Text Box 26"/>
          <p:cNvSpPr txBox="1">
            <a:spLocks noChangeArrowheads="1"/>
          </p:cNvSpPr>
          <p:nvPr/>
        </p:nvSpPr>
        <p:spPr bwMode="auto">
          <a:xfrm>
            <a:off x="7092950" y="3631706"/>
            <a:ext cx="1835150" cy="252413"/>
          </a:xfrm>
          <a:prstGeom prst="rect">
            <a:avLst/>
          </a:prstGeom>
          <a:noFill/>
          <a:ln w="9525" algn="ctr">
            <a:solidFill>
              <a:schemeClr val="accent4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>
                <a:solidFill>
                  <a:schemeClr val="accent4"/>
                </a:solidFill>
              </a:rPr>
              <a:t>www.easypay.gr</a:t>
            </a:r>
          </a:p>
        </p:txBody>
      </p:sp>
      <p:sp>
        <p:nvSpPr>
          <p:cNvPr id="2227227" name="Text Box 27"/>
          <p:cNvSpPr txBox="1">
            <a:spLocks noChangeArrowheads="1"/>
          </p:cNvSpPr>
          <p:nvPr/>
        </p:nvSpPr>
        <p:spPr bwMode="auto">
          <a:xfrm>
            <a:off x="3657600" y="1963184"/>
            <a:ext cx="2570162" cy="331787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2200" b="1" i="0" u="none" dirty="0">
                <a:solidFill>
                  <a:schemeClr val="accent1"/>
                </a:solidFill>
                <a:latin typeface="Verdana" pitchFamily="34" charset="0"/>
              </a:rPr>
              <a:t>Phone Banking</a:t>
            </a:r>
          </a:p>
        </p:txBody>
      </p:sp>
      <p:sp>
        <p:nvSpPr>
          <p:cNvPr id="2227228" name="Text Box 28"/>
          <p:cNvSpPr txBox="1">
            <a:spLocks noChangeArrowheads="1"/>
          </p:cNvSpPr>
          <p:nvPr/>
        </p:nvSpPr>
        <p:spPr bwMode="auto">
          <a:xfrm>
            <a:off x="631825" y="5063632"/>
            <a:ext cx="2570163" cy="33178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2200" b="1" i="0" u="none" dirty="0">
                <a:solidFill>
                  <a:schemeClr val="accent3"/>
                </a:solidFill>
                <a:latin typeface="Verdana" pitchFamily="34" charset="0"/>
              </a:rPr>
              <a:t>Alerts</a:t>
            </a:r>
          </a:p>
        </p:txBody>
      </p:sp>
      <p:sp>
        <p:nvSpPr>
          <p:cNvPr id="2227230" name="Text Box 30"/>
          <p:cNvSpPr txBox="1">
            <a:spLocks noChangeArrowheads="1"/>
          </p:cNvSpPr>
          <p:nvPr/>
        </p:nvSpPr>
        <p:spPr bwMode="auto">
          <a:xfrm>
            <a:off x="4119563" y="3631706"/>
            <a:ext cx="1835150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 smtClean="0">
                <a:solidFill>
                  <a:schemeClr val="accent3"/>
                </a:solidFill>
              </a:rPr>
              <a:t>ONLINE SHOPS</a:t>
            </a:r>
            <a:endParaRPr lang="en-US" sz="1400" b="1" i="0" u="none" dirty="0">
              <a:solidFill>
                <a:schemeClr val="accent3"/>
              </a:solidFill>
            </a:endParaRPr>
          </a:p>
        </p:txBody>
      </p:sp>
      <p:sp>
        <p:nvSpPr>
          <p:cNvPr id="2227231" name="Text Box 31"/>
          <p:cNvSpPr txBox="1">
            <a:spLocks noChangeArrowheads="1"/>
          </p:cNvSpPr>
          <p:nvPr/>
        </p:nvSpPr>
        <p:spPr bwMode="auto">
          <a:xfrm>
            <a:off x="4119563" y="3982544"/>
            <a:ext cx="1835150" cy="252412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 smtClean="0">
                <a:solidFill>
                  <a:schemeClr val="accent3"/>
                </a:solidFill>
              </a:rPr>
              <a:t>CALL CENTERS</a:t>
            </a:r>
            <a:endParaRPr lang="en-US" sz="1400" b="1" i="0" u="none" dirty="0">
              <a:solidFill>
                <a:schemeClr val="accent3"/>
              </a:solidFill>
            </a:endParaRPr>
          </a:p>
        </p:txBody>
      </p:sp>
      <p:sp>
        <p:nvSpPr>
          <p:cNvPr id="2227234" name="Text Box 34"/>
          <p:cNvSpPr txBox="1">
            <a:spLocks noChangeArrowheads="1"/>
          </p:cNvSpPr>
          <p:nvPr/>
        </p:nvSpPr>
        <p:spPr bwMode="auto">
          <a:xfrm>
            <a:off x="631825" y="1963184"/>
            <a:ext cx="2570163" cy="331787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2200" b="1" i="0" u="none" dirty="0">
                <a:solidFill>
                  <a:schemeClr val="accent1"/>
                </a:solidFill>
                <a:latin typeface="Verdana" pitchFamily="34" charset="0"/>
              </a:rPr>
              <a:t>ATM Network</a:t>
            </a:r>
          </a:p>
        </p:txBody>
      </p:sp>
      <p:sp>
        <p:nvSpPr>
          <p:cNvPr id="2227236" name="Text Box 36"/>
          <p:cNvSpPr txBox="1">
            <a:spLocks noChangeArrowheads="1"/>
          </p:cNvSpPr>
          <p:nvPr/>
        </p:nvSpPr>
        <p:spPr bwMode="auto">
          <a:xfrm>
            <a:off x="631825" y="3218956"/>
            <a:ext cx="2570163" cy="33178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2200" b="1" i="0" u="none" dirty="0" smtClean="0">
                <a:solidFill>
                  <a:schemeClr val="accent3"/>
                </a:solidFill>
                <a:latin typeface="Verdana" pitchFamily="34" charset="0"/>
              </a:rPr>
              <a:t>Debit Card</a:t>
            </a:r>
            <a:endParaRPr lang="en-US" sz="2200" b="1" i="0" u="none" dirty="0">
              <a:solidFill>
                <a:schemeClr val="accent3"/>
              </a:solidFill>
              <a:latin typeface="Verdana" pitchFamily="34" charset="0"/>
            </a:endParaRPr>
          </a:p>
        </p:txBody>
      </p:sp>
      <p:sp>
        <p:nvSpPr>
          <p:cNvPr id="2227240" name="Line 40"/>
          <p:cNvSpPr>
            <a:spLocks noChangeShapeType="1"/>
          </p:cNvSpPr>
          <p:nvPr/>
        </p:nvSpPr>
        <p:spPr bwMode="auto">
          <a:xfrm>
            <a:off x="0" y="3135113"/>
            <a:ext cx="6519134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2227242" name="Line 42"/>
          <p:cNvSpPr>
            <a:spLocks noChangeShapeType="1"/>
          </p:cNvSpPr>
          <p:nvPr/>
        </p:nvSpPr>
        <p:spPr bwMode="auto">
          <a:xfrm>
            <a:off x="0" y="6350"/>
            <a:ext cx="9144000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2227243" name="Text Box 43"/>
          <p:cNvSpPr txBox="1">
            <a:spLocks noChangeArrowheads="1"/>
          </p:cNvSpPr>
          <p:nvPr/>
        </p:nvSpPr>
        <p:spPr bwMode="auto">
          <a:xfrm>
            <a:off x="631825" y="490538"/>
            <a:ext cx="2889250" cy="331787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2200" b="1" i="0" u="none" dirty="0" smtClean="0">
                <a:solidFill>
                  <a:schemeClr val="accent1"/>
                </a:solidFill>
                <a:latin typeface="Verdana" pitchFamily="34" charset="0"/>
              </a:rPr>
              <a:t>Web Banking</a:t>
            </a:r>
            <a:endParaRPr lang="en-US" sz="2200" b="1" i="0" u="none" dirty="0">
              <a:solidFill>
                <a:schemeClr val="accent1"/>
              </a:solidFill>
              <a:latin typeface="Verdana" pitchFamily="34" charset="0"/>
            </a:endParaRPr>
          </a:p>
        </p:txBody>
      </p:sp>
      <p:sp>
        <p:nvSpPr>
          <p:cNvPr id="2227244" name="Text Box 44"/>
          <p:cNvSpPr txBox="1">
            <a:spLocks noChangeArrowheads="1"/>
          </p:cNvSpPr>
          <p:nvPr/>
        </p:nvSpPr>
        <p:spPr bwMode="auto">
          <a:xfrm>
            <a:off x="6573838" y="490538"/>
            <a:ext cx="2708275" cy="331787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2200" b="1" i="0" u="none">
                <a:solidFill>
                  <a:schemeClr val="accent1"/>
                </a:solidFill>
                <a:latin typeface="Verdana" pitchFamily="34" charset="0"/>
              </a:rPr>
              <a:t>Mobile Banking</a:t>
            </a:r>
          </a:p>
        </p:txBody>
      </p:sp>
      <p:sp>
        <p:nvSpPr>
          <p:cNvPr id="2227245" name="Text Box 45"/>
          <p:cNvSpPr txBox="1">
            <a:spLocks noChangeArrowheads="1"/>
          </p:cNvSpPr>
          <p:nvPr/>
        </p:nvSpPr>
        <p:spPr bwMode="auto">
          <a:xfrm>
            <a:off x="3582988" y="490538"/>
            <a:ext cx="2570162" cy="331787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2200" b="1" i="0" u="none" dirty="0">
                <a:solidFill>
                  <a:schemeClr val="accent1"/>
                </a:solidFill>
                <a:latin typeface="Verdana" pitchFamily="34" charset="0"/>
              </a:rPr>
              <a:t>Cards Online</a:t>
            </a:r>
          </a:p>
        </p:txBody>
      </p:sp>
      <p:sp>
        <p:nvSpPr>
          <p:cNvPr id="2227254" name="Text Box 54"/>
          <p:cNvSpPr txBox="1">
            <a:spLocks noChangeArrowheads="1"/>
          </p:cNvSpPr>
          <p:nvPr/>
        </p:nvSpPr>
        <p:spPr bwMode="auto">
          <a:xfrm>
            <a:off x="3582988" y="5063632"/>
            <a:ext cx="2878137" cy="33178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200" b="1" i="0" u="none" dirty="0" smtClean="0">
                <a:solidFill>
                  <a:schemeClr val="accent3"/>
                </a:solidFill>
                <a:latin typeface="Verdana" pitchFamily="34" charset="0"/>
              </a:rPr>
              <a:t>Air-time Top-Up</a:t>
            </a:r>
            <a:endParaRPr lang="en-US" sz="2200" b="1" i="0" u="none" dirty="0">
              <a:solidFill>
                <a:schemeClr val="accent3"/>
              </a:solidFill>
              <a:latin typeface="Verdana" pitchFamily="34" charset="0"/>
            </a:endParaRPr>
          </a:p>
        </p:txBody>
      </p:sp>
      <p:sp>
        <p:nvSpPr>
          <p:cNvPr id="2227255" name="Text Box 55"/>
          <p:cNvSpPr txBox="1">
            <a:spLocks noChangeArrowheads="1"/>
          </p:cNvSpPr>
          <p:nvPr/>
        </p:nvSpPr>
        <p:spPr bwMode="auto">
          <a:xfrm>
            <a:off x="4119563" y="5498607"/>
            <a:ext cx="1835150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>
                <a:solidFill>
                  <a:schemeClr val="accent3"/>
                </a:solidFill>
              </a:rPr>
              <a:t>ALL OPERATORS</a:t>
            </a:r>
          </a:p>
        </p:txBody>
      </p:sp>
      <p:sp>
        <p:nvSpPr>
          <p:cNvPr id="2227256" name="Text Box 56"/>
          <p:cNvSpPr txBox="1">
            <a:spLocks noChangeArrowheads="1"/>
          </p:cNvSpPr>
          <p:nvPr/>
        </p:nvSpPr>
        <p:spPr bwMode="auto">
          <a:xfrm>
            <a:off x="4119563" y="5836745"/>
            <a:ext cx="1835150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>
                <a:solidFill>
                  <a:schemeClr val="accent3"/>
                </a:solidFill>
              </a:rPr>
              <a:t>ALL VALUES</a:t>
            </a:r>
          </a:p>
        </p:txBody>
      </p:sp>
      <p:sp>
        <p:nvSpPr>
          <p:cNvPr id="2227257" name="Text Box 57"/>
          <p:cNvSpPr txBox="1">
            <a:spLocks noChangeArrowheads="1"/>
          </p:cNvSpPr>
          <p:nvPr/>
        </p:nvSpPr>
        <p:spPr bwMode="auto">
          <a:xfrm>
            <a:off x="4119563" y="6165357"/>
            <a:ext cx="1835150" cy="252412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>
                <a:solidFill>
                  <a:schemeClr val="accent3"/>
                </a:solidFill>
              </a:rPr>
              <a:t>ALL CHANNELS</a:t>
            </a:r>
          </a:p>
        </p:txBody>
      </p:sp>
      <p:sp>
        <p:nvSpPr>
          <p:cNvPr id="2227258" name="Text Box 58"/>
          <p:cNvSpPr txBox="1">
            <a:spLocks noChangeArrowheads="1"/>
          </p:cNvSpPr>
          <p:nvPr/>
        </p:nvSpPr>
        <p:spPr bwMode="auto">
          <a:xfrm>
            <a:off x="6565673" y="1963184"/>
            <a:ext cx="2898775" cy="331787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2200" b="1" i="0" u="none" dirty="0" err="1">
                <a:solidFill>
                  <a:schemeClr val="accent4"/>
                </a:solidFill>
                <a:latin typeface="Verdana" pitchFamily="34" charset="0"/>
              </a:rPr>
              <a:t>easypay</a:t>
            </a:r>
            <a:r>
              <a:rPr lang="en-US" sz="2200" b="1" i="0" u="none" dirty="0">
                <a:solidFill>
                  <a:schemeClr val="accent4"/>
                </a:solidFill>
                <a:latin typeface="Verdana" pitchFamily="34" charset="0"/>
              </a:rPr>
              <a:t> </a:t>
            </a:r>
            <a:r>
              <a:rPr lang="en-US" sz="2200" b="1" i="0" u="none" dirty="0" smtClean="0">
                <a:solidFill>
                  <a:schemeClr val="accent4"/>
                </a:solidFill>
                <a:latin typeface="Verdana" pitchFamily="34" charset="0"/>
              </a:rPr>
              <a:t>kiosks</a:t>
            </a:r>
            <a:endParaRPr lang="en-US" sz="2200" b="1" i="0" u="none" dirty="0">
              <a:solidFill>
                <a:schemeClr val="accent4"/>
              </a:solidFill>
              <a:latin typeface="Verdana" pitchFamily="34" charset="0"/>
            </a:endParaRPr>
          </a:p>
        </p:txBody>
      </p:sp>
      <p:sp>
        <p:nvSpPr>
          <p:cNvPr id="2227260" name="Line 60"/>
          <p:cNvSpPr>
            <a:spLocks noChangeShapeType="1"/>
          </p:cNvSpPr>
          <p:nvPr/>
        </p:nvSpPr>
        <p:spPr bwMode="auto">
          <a:xfrm>
            <a:off x="565150" y="414338"/>
            <a:ext cx="8578850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2227261" name="Line 61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2227262" name="Line 62"/>
          <p:cNvSpPr>
            <a:spLocks noChangeShapeType="1"/>
          </p:cNvSpPr>
          <p:nvPr/>
        </p:nvSpPr>
        <p:spPr bwMode="auto">
          <a:xfrm>
            <a:off x="558800" y="0"/>
            <a:ext cx="0" cy="685800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2227263" name="Line 63"/>
          <p:cNvSpPr>
            <a:spLocks noChangeShapeType="1"/>
          </p:cNvSpPr>
          <p:nvPr/>
        </p:nvSpPr>
        <p:spPr bwMode="auto">
          <a:xfrm>
            <a:off x="555625" y="4958857"/>
            <a:ext cx="8588375" cy="476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2227267" name="Text Box 67"/>
          <p:cNvSpPr txBox="1">
            <a:spLocks noChangeArrowheads="1"/>
          </p:cNvSpPr>
          <p:nvPr/>
        </p:nvSpPr>
        <p:spPr bwMode="auto">
          <a:xfrm>
            <a:off x="631825" y="4535116"/>
            <a:ext cx="2570163" cy="33178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2200" b="1" i="0" u="none" dirty="0" err="1">
                <a:solidFill>
                  <a:schemeClr val="accent3"/>
                </a:solidFill>
                <a:latin typeface="Verdana" pitchFamily="34" charset="0"/>
              </a:rPr>
              <a:t>weBuy</a:t>
            </a:r>
            <a:r>
              <a:rPr lang="en-US" sz="2200" b="1" i="0" u="none" dirty="0">
                <a:solidFill>
                  <a:schemeClr val="accent3"/>
                </a:solidFill>
                <a:latin typeface="Verdana" pitchFamily="34" charset="0"/>
              </a:rPr>
              <a:t> Prepaid</a:t>
            </a:r>
          </a:p>
        </p:txBody>
      </p:sp>
      <p:sp>
        <p:nvSpPr>
          <p:cNvPr id="2227271" name="Text Box 71"/>
          <p:cNvSpPr txBox="1">
            <a:spLocks noChangeArrowheads="1"/>
          </p:cNvSpPr>
          <p:nvPr/>
        </p:nvSpPr>
        <p:spPr bwMode="auto">
          <a:xfrm>
            <a:off x="6573838" y="5063632"/>
            <a:ext cx="2570162" cy="33178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2200" b="1" i="0" u="none" dirty="0" smtClean="0">
                <a:solidFill>
                  <a:schemeClr val="accent3"/>
                </a:solidFill>
                <a:latin typeface="Verdana" pitchFamily="34" charset="0"/>
              </a:rPr>
              <a:t>Instant Cash</a:t>
            </a:r>
            <a:endParaRPr lang="en-US" sz="2200" b="1" i="0" u="none" dirty="0">
              <a:solidFill>
                <a:schemeClr val="accent3"/>
              </a:solidFill>
              <a:latin typeface="Verdana" pitchFamily="34" charset="0"/>
            </a:endParaRPr>
          </a:p>
        </p:txBody>
      </p:sp>
      <p:sp>
        <p:nvSpPr>
          <p:cNvPr id="2227272" name="Text Box 72"/>
          <p:cNvSpPr txBox="1">
            <a:spLocks noChangeArrowheads="1"/>
          </p:cNvSpPr>
          <p:nvPr/>
        </p:nvSpPr>
        <p:spPr bwMode="auto">
          <a:xfrm>
            <a:off x="7115175" y="5498607"/>
            <a:ext cx="1836738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>
                <a:solidFill>
                  <a:schemeClr val="accent3"/>
                </a:solidFill>
              </a:rPr>
              <a:t>ATM</a:t>
            </a:r>
          </a:p>
        </p:txBody>
      </p:sp>
      <p:sp>
        <p:nvSpPr>
          <p:cNvPr id="2227273" name="Text Box 73"/>
          <p:cNvSpPr txBox="1">
            <a:spLocks noChangeArrowheads="1"/>
          </p:cNvSpPr>
          <p:nvPr/>
        </p:nvSpPr>
        <p:spPr bwMode="auto">
          <a:xfrm>
            <a:off x="7102248" y="2348946"/>
            <a:ext cx="1836737" cy="252413"/>
          </a:xfrm>
          <a:prstGeom prst="rect">
            <a:avLst/>
          </a:prstGeom>
          <a:noFill/>
          <a:ln w="9525" algn="ctr">
            <a:solidFill>
              <a:schemeClr val="accent4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 smtClean="0">
                <a:solidFill>
                  <a:schemeClr val="accent4"/>
                </a:solidFill>
              </a:rPr>
              <a:t>CASH PAYMENTS</a:t>
            </a:r>
            <a:endParaRPr lang="en-US" sz="1400" b="1" i="0" u="none" dirty="0">
              <a:solidFill>
                <a:schemeClr val="accent4"/>
              </a:solidFill>
            </a:endParaRPr>
          </a:p>
        </p:txBody>
      </p:sp>
      <p:sp>
        <p:nvSpPr>
          <p:cNvPr id="2227274" name="Text Box 74"/>
          <p:cNvSpPr txBox="1">
            <a:spLocks noChangeArrowheads="1"/>
          </p:cNvSpPr>
          <p:nvPr/>
        </p:nvSpPr>
        <p:spPr bwMode="auto">
          <a:xfrm>
            <a:off x="7102248" y="2653746"/>
            <a:ext cx="1836737" cy="252413"/>
          </a:xfrm>
          <a:prstGeom prst="rect">
            <a:avLst/>
          </a:prstGeom>
          <a:noFill/>
          <a:ln w="9525" algn="ctr">
            <a:solidFill>
              <a:schemeClr val="accent4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100" b="1" i="0" u="none" dirty="0" smtClean="0">
                <a:solidFill>
                  <a:schemeClr val="accent4"/>
                </a:solidFill>
              </a:rPr>
              <a:t>TICKETS, PASSBOOKS</a:t>
            </a:r>
            <a:endParaRPr lang="en-US" sz="1100" b="1" i="0" u="none" dirty="0">
              <a:solidFill>
                <a:schemeClr val="accent4"/>
              </a:solidFill>
            </a:endParaRPr>
          </a:p>
        </p:txBody>
      </p:sp>
      <p:sp>
        <p:nvSpPr>
          <p:cNvPr id="2227276" name="Text Box 76"/>
          <p:cNvSpPr txBox="1">
            <a:spLocks noChangeArrowheads="1"/>
          </p:cNvSpPr>
          <p:nvPr/>
        </p:nvSpPr>
        <p:spPr bwMode="auto">
          <a:xfrm>
            <a:off x="1147763" y="3631706"/>
            <a:ext cx="965200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>
                <a:solidFill>
                  <a:schemeClr val="accent3"/>
                </a:solidFill>
              </a:rPr>
              <a:t>ATM</a:t>
            </a:r>
          </a:p>
        </p:txBody>
      </p:sp>
      <p:sp>
        <p:nvSpPr>
          <p:cNvPr id="2227277" name="Text Box 77"/>
          <p:cNvSpPr txBox="1">
            <a:spLocks noChangeArrowheads="1"/>
          </p:cNvSpPr>
          <p:nvPr/>
        </p:nvSpPr>
        <p:spPr bwMode="auto">
          <a:xfrm>
            <a:off x="1147763" y="3982544"/>
            <a:ext cx="965200" cy="252412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>
                <a:solidFill>
                  <a:schemeClr val="accent3"/>
                </a:solidFill>
              </a:rPr>
              <a:t>EFT/POS</a:t>
            </a:r>
          </a:p>
        </p:txBody>
      </p:sp>
      <p:sp>
        <p:nvSpPr>
          <p:cNvPr id="2227278" name="Text Box 78"/>
          <p:cNvSpPr txBox="1">
            <a:spLocks noChangeArrowheads="1"/>
          </p:cNvSpPr>
          <p:nvPr/>
        </p:nvSpPr>
        <p:spPr bwMode="auto">
          <a:xfrm>
            <a:off x="2230438" y="3631706"/>
            <a:ext cx="965200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>
                <a:solidFill>
                  <a:schemeClr val="accent3"/>
                </a:solidFill>
              </a:rPr>
              <a:t>PHONE</a:t>
            </a:r>
          </a:p>
        </p:txBody>
      </p:sp>
      <p:sp>
        <p:nvSpPr>
          <p:cNvPr id="2227279" name="Text Box 79"/>
          <p:cNvSpPr txBox="1">
            <a:spLocks noChangeArrowheads="1"/>
          </p:cNvSpPr>
          <p:nvPr/>
        </p:nvSpPr>
        <p:spPr bwMode="auto">
          <a:xfrm>
            <a:off x="2230438" y="3982544"/>
            <a:ext cx="965200" cy="252412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>
                <a:solidFill>
                  <a:schemeClr val="accent3"/>
                </a:solidFill>
              </a:rPr>
              <a:t>TELLER</a:t>
            </a:r>
          </a:p>
        </p:txBody>
      </p:sp>
      <p:sp>
        <p:nvSpPr>
          <p:cNvPr id="2227280" name="Text Box 80"/>
          <p:cNvSpPr txBox="1">
            <a:spLocks noChangeArrowheads="1"/>
          </p:cNvSpPr>
          <p:nvPr/>
        </p:nvSpPr>
        <p:spPr bwMode="auto">
          <a:xfrm rot="-5400000">
            <a:off x="-1181923" y="1424781"/>
            <a:ext cx="2889250" cy="331787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2200" b="1" i="0" u="none" dirty="0" smtClean="0">
                <a:solidFill>
                  <a:schemeClr val="accent1"/>
                </a:solidFill>
                <a:latin typeface="Verdana" pitchFamily="34" charset="0"/>
              </a:rPr>
              <a:t>ΚΑΝΑΛΙΑ</a:t>
            </a:r>
            <a:endParaRPr lang="en-US" sz="2200" b="1" i="0" u="none" dirty="0">
              <a:solidFill>
                <a:schemeClr val="accent1"/>
              </a:solidFill>
              <a:latin typeface="Verdana" pitchFamily="34" charset="0"/>
            </a:endParaRPr>
          </a:p>
        </p:txBody>
      </p:sp>
      <p:sp>
        <p:nvSpPr>
          <p:cNvPr id="2227281" name="Text Box 81"/>
          <p:cNvSpPr txBox="1">
            <a:spLocks noChangeArrowheads="1"/>
          </p:cNvSpPr>
          <p:nvPr/>
        </p:nvSpPr>
        <p:spPr bwMode="auto">
          <a:xfrm rot="-5400000">
            <a:off x="-1548635" y="4826300"/>
            <a:ext cx="3622675" cy="331787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2200" b="1" i="0" u="none" dirty="0" smtClean="0">
                <a:solidFill>
                  <a:schemeClr val="accent3"/>
                </a:solidFill>
                <a:latin typeface="Verdana" pitchFamily="34" charset="0"/>
              </a:rPr>
              <a:t>ΥΠΗΡΕΣΙΕΣ</a:t>
            </a:r>
            <a:endParaRPr lang="en-US" sz="2200" b="1" i="0" u="none" dirty="0">
              <a:solidFill>
                <a:schemeClr val="accent3"/>
              </a:solidFill>
              <a:latin typeface="Verdana" pitchFamily="34" charset="0"/>
            </a:endParaRPr>
          </a:p>
        </p:txBody>
      </p:sp>
      <p:sp>
        <p:nvSpPr>
          <p:cNvPr id="2227282" name="Text Box 82"/>
          <p:cNvSpPr txBox="1">
            <a:spLocks noChangeArrowheads="1"/>
          </p:cNvSpPr>
          <p:nvPr/>
        </p:nvSpPr>
        <p:spPr bwMode="auto">
          <a:xfrm>
            <a:off x="7115175" y="5836745"/>
            <a:ext cx="1836738" cy="252412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>
                <a:solidFill>
                  <a:schemeClr val="accent3"/>
                </a:solidFill>
              </a:rPr>
              <a:t>PHONE</a:t>
            </a:r>
          </a:p>
        </p:txBody>
      </p:sp>
      <p:sp>
        <p:nvSpPr>
          <p:cNvPr id="2227283" name="Text Box 83"/>
          <p:cNvSpPr txBox="1">
            <a:spLocks noChangeArrowheads="1"/>
          </p:cNvSpPr>
          <p:nvPr/>
        </p:nvSpPr>
        <p:spPr bwMode="auto">
          <a:xfrm>
            <a:off x="7115175" y="6165357"/>
            <a:ext cx="1836738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>
                <a:solidFill>
                  <a:schemeClr val="accent3"/>
                </a:solidFill>
              </a:rPr>
              <a:t>WEB</a:t>
            </a:r>
          </a:p>
        </p:txBody>
      </p:sp>
      <p:sp>
        <p:nvSpPr>
          <p:cNvPr id="2227284" name="Line 84"/>
          <p:cNvSpPr>
            <a:spLocks noChangeShapeType="1"/>
          </p:cNvSpPr>
          <p:nvPr/>
        </p:nvSpPr>
        <p:spPr bwMode="auto">
          <a:xfrm>
            <a:off x="9142413" y="0"/>
            <a:ext cx="0" cy="685800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2227285" name="Line 85"/>
          <p:cNvSpPr>
            <a:spLocks noChangeShapeType="1"/>
          </p:cNvSpPr>
          <p:nvPr/>
        </p:nvSpPr>
        <p:spPr bwMode="auto">
          <a:xfrm>
            <a:off x="0" y="6844776"/>
            <a:ext cx="9144000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2227293" name="Line 93"/>
          <p:cNvSpPr>
            <a:spLocks noChangeShapeType="1"/>
          </p:cNvSpPr>
          <p:nvPr/>
        </p:nvSpPr>
        <p:spPr bwMode="auto">
          <a:xfrm>
            <a:off x="584200" y="4419229"/>
            <a:ext cx="2962275" cy="1587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70" name="Line 93"/>
          <p:cNvSpPr>
            <a:spLocks noChangeShapeType="1"/>
          </p:cNvSpPr>
          <p:nvPr/>
        </p:nvSpPr>
        <p:spPr bwMode="auto">
          <a:xfrm>
            <a:off x="3552412" y="4420125"/>
            <a:ext cx="2977480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71" name="Text Box 67"/>
          <p:cNvSpPr txBox="1">
            <a:spLocks noChangeArrowheads="1"/>
          </p:cNvSpPr>
          <p:nvPr/>
        </p:nvSpPr>
        <p:spPr bwMode="auto">
          <a:xfrm>
            <a:off x="3571867" y="4535116"/>
            <a:ext cx="3243799" cy="33178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2100" b="1" i="0" u="none" dirty="0" smtClean="0">
                <a:solidFill>
                  <a:schemeClr val="accent3"/>
                </a:solidFill>
                <a:latin typeface="Verdana" pitchFamily="34" charset="0"/>
              </a:rPr>
              <a:t>SEPA Direct Debits</a:t>
            </a:r>
            <a:endParaRPr lang="en-US" sz="2100" b="1" i="0" u="none" dirty="0">
              <a:solidFill>
                <a:schemeClr val="accent3"/>
              </a:solidFill>
              <a:latin typeface="Verdana" pitchFamily="34" charset="0"/>
            </a:endParaRPr>
          </a:p>
        </p:txBody>
      </p:sp>
      <p:sp>
        <p:nvSpPr>
          <p:cNvPr id="62" name="Text Box 23"/>
          <p:cNvSpPr txBox="1">
            <a:spLocks noChangeArrowheads="1"/>
          </p:cNvSpPr>
          <p:nvPr/>
        </p:nvSpPr>
        <p:spPr bwMode="auto">
          <a:xfrm>
            <a:off x="6573838" y="4500909"/>
            <a:ext cx="2570162" cy="33178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2000" b="1" i="0" u="none" dirty="0">
                <a:solidFill>
                  <a:schemeClr val="accent4"/>
                </a:solidFill>
                <a:latin typeface="Verdana" pitchFamily="34" charset="0"/>
              </a:rPr>
              <a:t>easypay </a:t>
            </a:r>
            <a:r>
              <a:rPr lang="en-US" sz="2000" b="1" i="0" u="none" dirty="0" smtClean="0">
                <a:solidFill>
                  <a:schemeClr val="accent4"/>
                </a:solidFill>
                <a:latin typeface="Verdana" pitchFamily="34" charset="0"/>
              </a:rPr>
              <a:t>mobile</a:t>
            </a:r>
            <a:endParaRPr lang="en-US" sz="2000" b="1" i="0" u="none" dirty="0">
              <a:solidFill>
                <a:schemeClr val="accent4"/>
              </a:solidFill>
              <a:latin typeface="Verdana" pitchFamily="34" charset="0"/>
            </a:endParaRPr>
          </a:p>
        </p:txBody>
      </p:sp>
      <p:sp>
        <p:nvSpPr>
          <p:cNvPr id="63" name="Text Box 83"/>
          <p:cNvSpPr txBox="1">
            <a:spLocks noChangeArrowheads="1"/>
          </p:cNvSpPr>
          <p:nvPr/>
        </p:nvSpPr>
        <p:spPr bwMode="auto">
          <a:xfrm>
            <a:off x="7115175" y="6489885"/>
            <a:ext cx="1836738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 smtClean="0">
                <a:solidFill>
                  <a:schemeClr val="accent3"/>
                </a:solidFill>
              </a:rPr>
              <a:t>SMARTPHONE</a:t>
            </a:r>
            <a:endParaRPr lang="en-US" sz="1400" b="1" i="0" u="none" dirty="0">
              <a:solidFill>
                <a:schemeClr val="accent3"/>
              </a:solidFill>
            </a:endParaRPr>
          </a:p>
        </p:txBody>
      </p:sp>
      <p:sp>
        <p:nvSpPr>
          <p:cNvPr id="64" name="Text Box 15"/>
          <p:cNvSpPr txBox="1">
            <a:spLocks noChangeArrowheads="1"/>
          </p:cNvSpPr>
          <p:nvPr/>
        </p:nvSpPr>
        <p:spPr bwMode="auto">
          <a:xfrm>
            <a:off x="1138238" y="6489885"/>
            <a:ext cx="1835150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 smtClean="0">
                <a:solidFill>
                  <a:schemeClr val="accent3"/>
                </a:solidFill>
              </a:rPr>
              <a:t>NOTIFICATION</a:t>
            </a:r>
            <a:endParaRPr lang="en-US" sz="1400" b="1" i="0" u="none" dirty="0">
              <a:solidFill>
                <a:schemeClr val="accent3"/>
              </a:solidFill>
            </a:endParaRPr>
          </a:p>
        </p:txBody>
      </p:sp>
      <p:sp>
        <p:nvSpPr>
          <p:cNvPr id="65" name="Line 93"/>
          <p:cNvSpPr>
            <a:spLocks noChangeShapeType="1"/>
          </p:cNvSpPr>
          <p:nvPr/>
        </p:nvSpPr>
        <p:spPr bwMode="auto">
          <a:xfrm>
            <a:off x="6544830" y="4420125"/>
            <a:ext cx="2599170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66" name="Line 93"/>
          <p:cNvSpPr>
            <a:spLocks noChangeShapeType="1"/>
          </p:cNvSpPr>
          <p:nvPr/>
        </p:nvSpPr>
        <p:spPr bwMode="auto">
          <a:xfrm>
            <a:off x="6544830" y="3135113"/>
            <a:ext cx="2599170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l-GR" i="0" u="none"/>
          </a:p>
        </p:txBody>
      </p:sp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806824" y="1500166"/>
            <a:ext cx="2628000" cy="237600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 smtClean="0">
                <a:solidFill>
                  <a:schemeClr val="accent1"/>
                </a:solidFill>
              </a:rPr>
              <a:t>MULTI-COUNTRY x 6</a:t>
            </a:r>
            <a:endParaRPr lang="en-US" sz="1400" b="1" i="0" u="none" dirty="0">
              <a:solidFill>
                <a:schemeClr val="accent1"/>
              </a:solidFill>
            </a:endParaRPr>
          </a:p>
        </p:txBody>
      </p:sp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7115175" y="1175644"/>
            <a:ext cx="1835150" cy="252413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300" b="1" i="0" u="none" dirty="0" smtClean="0">
                <a:solidFill>
                  <a:schemeClr val="accent1"/>
                </a:solidFill>
              </a:rPr>
              <a:t>MOBILE BROWSER</a:t>
            </a:r>
            <a:endParaRPr lang="en-US" sz="1300" b="1" i="0" u="none" dirty="0">
              <a:solidFill>
                <a:schemeClr val="accent1"/>
              </a:solidFill>
            </a:endParaRPr>
          </a:p>
        </p:txBody>
      </p: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2183514" y="862218"/>
            <a:ext cx="1260718" cy="236855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50000"/>
              </a:spcBef>
            </a:pPr>
            <a:r>
              <a:rPr lang="en-US" sz="1400" b="1" i="0" u="none" dirty="0" smtClean="0">
                <a:solidFill>
                  <a:schemeClr val="accent1"/>
                </a:solidFill>
              </a:rPr>
              <a:t>BUSINESS</a:t>
            </a:r>
            <a:endParaRPr lang="en-US" sz="1400" b="1" i="0" u="none" dirty="0">
              <a:solidFill>
                <a:schemeClr val="accent1"/>
              </a:solidFill>
            </a:endParaRPr>
          </a:p>
        </p:txBody>
      </p:sp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0"/>
            <a:ext cx="1512168" cy="37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2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22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22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22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2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22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22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227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2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2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227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27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27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227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227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27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27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2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2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2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27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27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27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22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2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27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27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2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22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22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27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27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2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22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22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27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27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2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22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22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27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27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27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227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227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27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227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22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22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22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227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227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22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2227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2227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227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2227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222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227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227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22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227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227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22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222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222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1500"/>
                            </p:stCondLst>
                            <p:childTnLst>
                              <p:par>
                                <p:cTn id="2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227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227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22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222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2500"/>
                            </p:stCondLst>
                            <p:childTnLst>
                              <p:par>
                                <p:cTn id="2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500"/>
                                        <p:tgtEl>
                                          <p:spTgt spid="222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4" dur="500"/>
                                        <p:tgtEl>
                                          <p:spTgt spid="222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3500"/>
                            </p:stCondLst>
                            <p:childTnLst>
                              <p:par>
                                <p:cTn id="2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2227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227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227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"/>
                                        <p:tgtEl>
                                          <p:spTgt spid="2227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2227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6" dur="500"/>
                                        <p:tgtEl>
                                          <p:spTgt spid="2227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2227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2227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22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6500"/>
                            </p:stCondLst>
                            <p:childTnLst>
                              <p:par>
                                <p:cTn id="2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6" dur="500"/>
                                        <p:tgtEl>
                                          <p:spTgt spid="2227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0" dur="500"/>
                                        <p:tgtEl>
                                          <p:spTgt spid="222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7500"/>
                            </p:stCondLst>
                            <p:childTnLst>
                              <p:par>
                                <p:cTn id="2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500"/>
                                        <p:tgtEl>
                                          <p:spTgt spid="222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8500"/>
                            </p:stCondLst>
                            <p:childTnLst>
                              <p:par>
                                <p:cTn id="2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7202" grpId="0" animBg="1"/>
      <p:bldP spid="2227203" grpId="0" animBg="1"/>
      <p:bldP spid="2227206" grpId="0" animBg="1"/>
      <p:bldP spid="2227207" grpId="0" animBg="1"/>
      <p:bldP spid="2227208" grpId="0" animBg="1"/>
      <p:bldP spid="2227209" grpId="0" animBg="1"/>
      <p:bldP spid="2227211" grpId="0" animBg="1"/>
      <p:bldP spid="2227212" grpId="0" animBg="1"/>
      <p:bldP spid="2227213" grpId="0" animBg="1"/>
      <p:bldP spid="2227214" grpId="0" animBg="1"/>
      <p:bldP spid="2227215" grpId="0" animBg="1"/>
      <p:bldP spid="2227216" grpId="0" animBg="1"/>
      <p:bldP spid="2227217" grpId="0" animBg="1"/>
      <p:bldP spid="2227218" grpId="0" animBg="1"/>
      <p:bldP spid="2227220" grpId="0" animBg="1"/>
      <p:bldP spid="2227221" grpId="0" animBg="1"/>
      <p:bldP spid="2227222" grpId="0" animBg="1"/>
      <p:bldP spid="2227225" grpId="0"/>
      <p:bldP spid="2227226" grpId="0" animBg="1"/>
      <p:bldP spid="2227227" grpId="0"/>
      <p:bldP spid="2227228" grpId="0"/>
      <p:bldP spid="2227230" grpId="0" animBg="1"/>
      <p:bldP spid="2227231" grpId="0" animBg="1"/>
      <p:bldP spid="2227234" grpId="0"/>
      <p:bldP spid="2227236" grpId="0"/>
      <p:bldP spid="2227240" grpId="0" animBg="1"/>
      <p:bldP spid="2227242" grpId="0" animBg="1"/>
      <p:bldP spid="2227243" grpId="0"/>
      <p:bldP spid="2227244" grpId="0"/>
      <p:bldP spid="2227254" grpId="0"/>
      <p:bldP spid="2227255" grpId="0" animBg="1"/>
      <p:bldP spid="2227256" grpId="0" animBg="1"/>
      <p:bldP spid="2227257" grpId="0" animBg="1"/>
      <p:bldP spid="2227258" grpId="0"/>
      <p:bldP spid="2227260" grpId="0" animBg="1"/>
      <p:bldP spid="2227261" grpId="0" animBg="1"/>
      <p:bldP spid="2227262" grpId="0" animBg="1"/>
      <p:bldP spid="2227263" grpId="0" animBg="1"/>
      <p:bldP spid="2227267" grpId="0"/>
      <p:bldP spid="2227271" grpId="0"/>
      <p:bldP spid="2227272" grpId="0" animBg="1"/>
      <p:bldP spid="2227273" grpId="0" animBg="1"/>
      <p:bldP spid="2227274" grpId="0" animBg="1"/>
      <p:bldP spid="2227276" grpId="0" animBg="1"/>
      <p:bldP spid="2227277" grpId="0" animBg="1"/>
      <p:bldP spid="2227278" grpId="0" animBg="1"/>
      <p:bldP spid="2227279" grpId="0" animBg="1"/>
      <p:bldP spid="2227280" grpId="0"/>
      <p:bldP spid="2227281" grpId="0"/>
      <p:bldP spid="2227282" grpId="0" animBg="1"/>
      <p:bldP spid="2227283" grpId="0" animBg="1"/>
      <p:bldP spid="2227284" grpId="0" animBg="1"/>
      <p:bldP spid="2227285" grpId="0" animBg="1"/>
      <p:bldP spid="2227293" grpId="0" animBg="1"/>
      <p:bldP spid="63" grpId="0" animBg="1"/>
      <p:bldP spid="64" grpId="0" animBg="1"/>
      <p:bldP spid="67" grpId="0" animBg="1"/>
      <p:bldP spid="68" grpId="0" animBg="1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487917" y="4887310"/>
            <a:ext cx="2280745" cy="11876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Oval 3"/>
          <p:cNvSpPr/>
          <p:nvPr/>
        </p:nvSpPr>
        <p:spPr>
          <a:xfrm>
            <a:off x="4430110" y="2948151"/>
            <a:ext cx="2280745" cy="11876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0542" y="454737"/>
            <a:ext cx="761047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2522483" y="3268718"/>
            <a:ext cx="4267200" cy="105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43503" y="3394841"/>
            <a:ext cx="1986456" cy="105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61945" y="3767959"/>
            <a:ext cx="2538248" cy="5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543503" y="3888828"/>
            <a:ext cx="672663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3886" y="134727"/>
            <a:ext cx="5087007" cy="662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88" y="1600200"/>
            <a:ext cx="81024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269" y="2701134"/>
            <a:ext cx="839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ΟΠΤΙΚΟΠΟΙΗΣΗ ΔΕΔΟΜΕΝΩΝ</a:t>
            </a:r>
            <a:endParaRPr lang="el-GR" sz="3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034" y="68323"/>
            <a:ext cx="132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4</a:t>
            </a:r>
            <a:endParaRPr lang="el-GR" sz="9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0" y="0"/>
              <a:ext cx="914400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178676" y="418261"/>
              <a:ext cx="5875283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Δύο Παίχτες:</a:t>
              </a:r>
              <a:endPara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buFont typeface="Wingdings" pitchFamily="2" charset="2"/>
                <a:buChar char="ü"/>
              </a:pPr>
              <a:r>
                <a:rPr lang="el-GR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Έ</a:t>
              </a:r>
              <a:r>
                <a:rPr lang="el-GR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χουν μπροστά τους κάρτες με τους αριθμούς  1-9 </a:t>
              </a:r>
              <a:endPara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buFont typeface="Wingdings" pitchFamily="2" charset="2"/>
                <a:buChar char="ü"/>
              </a:pPr>
              <a:r>
                <a:rPr lang="el-GR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Επιλέγουν εναλλάξ κάρτες</a:t>
              </a:r>
              <a:endPara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buFont typeface="Wingdings" pitchFamily="2" charset="2"/>
                <a:buChar char="ü"/>
              </a:pPr>
              <a:r>
                <a:rPr lang="el-GR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Κερδίζει όποιος συμπληρώσει πρώτος άθροισμα 13</a:t>
              </a:r>
              <a:endParaRPr lang="el-G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4"/>
          <p:cNvGrpSpPr/>
          <p:nvPr/>
        </p:nvGrpSpPr>
        <p:grpSpPr>
          <a:xfrm>
            <a:off x="6243151" y="4225158"/>
            <a:ext cx="2538251" cy="2409826"/>
            <a:chOff x="5391812" y="3647090"/>
            <a:chExt cx="2538251" cy="240982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6117021" y="3647090"/>
              <a:ext cx="42042" cy="2396358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104993" y="3662855"/>
              <a:ext cx="26275" cy="2370083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391812" y="4540459"/>
              <a:ext cx="2490951" cy="2102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5439112" y="5397029"/>
              <a:ext cx="2490951" cy="2102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538952" y="3920359"/>
              <a:ext cx="21226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4         9        2</a:t>
              </a:r>
              <a:endParaRPr lang="el-G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65230" y="4724400"/>
              <a:ext cx="21226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3         5        7</a:t>
              </a:r>
              <a:endParaRPr lang="el-G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86249" y="5533696"/>
              <a:ext cx="21226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8         1        6</a:t>
              </a:r>
              <a:endParaRPr lang="el-G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15311" y="2723736"/>
            <a:ext cx="882869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“Solving a problem simply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means</a:t>
            </a:r>
            <a:r>
              <a:rPr lang="el-GR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representing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it so as to make the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solution</a:t>
            </a:r>
            <a:r>
              <a:rPr lang="el-GR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transparent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</a:p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Herbert Simon, The Sciences of the Artificial</a:t>
            </a:r>
            <a:endParaRPr lang="el-G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8333" y="517720"/>
            <a:ext cx="5160433" cy="621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61272"/>
          <a:stretch>
            <a:fillRect/>
          </a:stretch>
        </p:blipFill>
        <p:spPr>
          <a:xfrm>
            <a:off x="1619250" y="2060575"/>
            <a:ext cx="6537325" cy="4608513"/>
          </a:xfrm>
          <a:noFill/>
        </p:spPr>
      </p:pic>
      <p:sp>
        <p:nvSpPr>
          <p:cNvPr id="5" name="Rectangle 4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Ενότητα Περιβάλλον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8728" b="17268"/>
          <a:stretch>
            <a:fillRect/>
          </a:stretch>
        </p:blipFill>
        <p:spPr>
          <a:xfrm>
            <a:off x="1403350" y="1196975"/>
            <a:ext cx="6640513" cy="5318125"/>
          </a:xfrm>
          <a:noFill/>
        </p:spPr>
      </p:pic>
      <p:sp>
        <p:nvSpPr>
          <p:cNvPr id="3" name="Rectangle 2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Ενότητα Περιβάλλον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37611" b="29364"/>
          <a:stretch>
            <a:fillRect/>
          </a:stretch>
        </p:blipFill>
        <p:spPr bwMode="auto">
          <a:xfrm>
            <a:off x="827088" y="1773238"/>
            <a:ext cx="7427912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Ενότητα Περιβάλλον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 cstate="print"/>
          <a:srcRect t="37225"/>
          <a:stretch>
            <a:fillRect/>
          </a:stretch>
        </p:blipFill>
        <p:spPr bwMode="auto">
          <a:xfrm>
            <a:off x="2133071" y="1099085"/>
            <a:ext cx="4967287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Ενότητα Περιβάλλον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9706" y="3184487"/>
            <a:ext cx="8795656" cy="4320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6350" stA="73000" endPos="69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0" u="none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2000                                                                                                           2012</a:t>
            </a:r>
            <a:endParaRPr lang="el-GR" sz="2400" b="1" i="0" u="none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5190082" y="3635740"/>
            <a:ext cx="3102843" cy="2761286"/>
            <a:chOff x="405070" y="3841285"/>
            <a:chExt cx="3102843" cy="1362330"/>
          </a:xfrm>
          <a:noFill/>
        </p:grpSpPr>
        <p:cxnSp>
          <p:nvCxnSpPr>
            <p:cNvPr id="10" name="Straight Connector 9"/>
            <p:cNvCxnSpPr/>
            <p:nvPr/>
          </p:nvCxnSpPr>
          <p:spPr bwMode="auto">
            <a:xfrm>
              <a:off x="795755" y="3841285"/>
              <a:ext cx="0" cy="1323976"/>
            </a:xfrm>
            <a:prstGeom prst="line">
              <a:avLst/>
            </a:prstGeom>
            <a:grpFill/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 rot="16200000">
              <a:off x="404859" y="4741738"/>
              <a:ext cx="462088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200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7</a:t>
              </a:r>
              <a:endPara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6388" y="4624187"/>
              <a:ext cx="2701525" cy="57701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err="1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extraPIN</a:t>
              </a: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 Generator </a:t>
              </a:r>
              <a:endParaRPr lang="el-GR" sz="1400" i="0" u="none" kern="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a</a:t>
              </a:r>
              <a:r>
                <a:rPr lang="en-US" sz="1400" i="0" u="none" kern="0" dirty="0" err="1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lerts</a:t>
              </a: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l-GR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πιστωτικών καρτών</a:t>
              </a:r>
              <a:endParaRPr lang="en-US" sz="1400" i="0" u="none" kern="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err="1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weBuy</a:t>
              </a: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 Prepaid MasterCard</a:t>
              </a:r>
            </a:p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Instant cash</a:t>
              </a:r>
            </a:p>
          </p:txBody>
        </p:sp>
      </p:grpSp>
      <p:grpSp>
        <p:nvGrpSpPr>
          <p:cNvPr id="3" name="Group 16"/>
          <p:cNvGrpSpPr/>
          <p:nvPr/>
        </p:nvGrpSpPr>
        <p:grpSpPr>
          <a:xfrm>
            <a:off x="7761595" y="3637807"/>
            <a:ext cx="1901493" cy="2726480"/>
            <a:chOff x="387498" y="3820788"/>
            <a:chExt cx="1901493" cy="2726480"/>
          </a:xfrm>
          <a:noFill/>
        </p:grpSpPr>
        <p:cxnSp>
          <p:nvCxnSpPr>
            <p:cNvPr id="18" name="Straight Connector 17"/>
            <p:cNvCxnSpPr/>
            <p:nvPr/>
          </p:nvCxnSpPr>
          <p:spPr bwMode="auto">
            <a:xfrm>
              <a:off x="795755" y="3820788"/>
              <a:ext cx="0" cy="2624102"/>
            </a:xfrm>
            <a:prstGeom prst="line">
              <a:avLst/>
            </a:prstGeom>
            <a:grpFill/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 rot="16200000">
              <a:off x="215015" y="5895978"/>
              <a:ext cx="806631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20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11</a:t>
              </a:r>
              <a:endPara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1009" y="5593161"/>
              <a:ext cx="1527982" cy="9541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400" i="0" u="none" kern="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smartphone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banking</a:t>
              </a:r>
              <a:endParaRPr lang="el-GR" sz="1400" i="0" u="none" kern="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6558607" y="3633067"/>
            <a:ext cx="1441730" cy="1643342"/>
            <a:chOff x="409642" y="3818034"/>
            <a:chExt cx="1441730" cy="1643342"/>
          </a:xfrm>
          <a:noFill/>
        </p:grpSpPr>
        <p:cxnSp>
          <p:nvCxnSpPr>
            <p:cNvPr id="67" name="Straight Connector 66"/>
            <p:cNvCxnSpPr/>
            <p:nvPr/>
          </p:nvCxnSpPr>
          <p:spPr bwMode="auto">
            <a:xfrm>
              <a:off x="795755" y="3818034"/>
              <a:ext cx="0" cy="1545434"/>
            </a:xfrm>
            <a:prstGeom prst="line">
              <a:avLst/>
            </a:prstGeom>
            <a:grpFill/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" name="TextBox 67"/>
            <p:cNvSpPr txBox="1"/>
            <p:nvPr/>
          </p:nvSpPr>
          <p:spPr>
            <a:xfrm rot="16200000">
              <a:off x="237159" y="4827228"/>
              <a:ext cx="806631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200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9</a:t>
              </a:r>
              <a:endPara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61009" y="4286911"/>
              <a:ext cx="1090363" cy="1169551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400" i="0" u="none" kern="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ocial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 media</a:t>
              </a:r>
            </a:p>
            <a:p>
              <a:pPr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Vodafone</a:t>
              </a:r>
            </a:p>
            <a:p>
              <a:pPr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      easypay</a:t>
              </a:r>
              <a:endParaRPr lang="el-GR" sz="1400" i="0" u="none" kern="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70" name="Rounded Rectangle 69"/>
          <p:cNvSpPr/>
          <p:nvPr/>
        </p:nvSpPr>
        <p:spPr>
          <a:xfrm>
            <a:off x="5287886" y="2996952"/>
            <a:ext cx="3779912" cy="1080120"/>
          </a:xfrm>
          <a:prstGeom prst="round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9" name="Group 4"/>
          <p:cNvGrpSpPr/>
          <p:nvPr/>
        </p:nvGrpSpPr>
        <p:grpSpPr>
          <a:xfrm>
            <a:off x="3007560" y="2029782"/>
            <a:ext cx="1835427" cy="1152697"/>
            <a:chOff x="-93003" y="1869343"/>
            <a:chExt cx="1835427" cy="1591923"/>
          </a:xfrm>
          <a:noFill/>
        </p:grpSpPr>
        <p:cxnSp>
          <p:nvCxnSpPr>
            <p:cNvPr id="6" name="Straight Connector 5"/>
            <p:cNvCxnSpPr/>
            <p:nvPr/>
          </p:nvCxnSpPr>
          <p:spPr bwMode="auto">
            <a:xfrm>
              <a:off x="304800" y="2001671"/>
              <a:ext cx="2307" cy="1459595"/>
            </a:xfrm>
            <a:prstGeom prst="line">
              <a:avLst/>
            </a:prstGeom>
            <a:grpFill/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 rot="16200000">
              <a:off x="-419166" y="2195506"/>
              <a:ext cx="1113992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200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4</a:t>
              </a:r>
              <a:endPara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3828" y="1875064"/>
              <a:ext cx="1428596" cy="1317663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err="1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e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xtraPIN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 SMS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Visa Direct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browser-based 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  mobile banking</a:t>
              </a:r>
              <a:endParaRPr kumimoji="0" lang="el-GR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57856" y="3627880"/>
            <a:ext cx="2857387" cy="2828209"/>
            <a:chOff x="409195" y="3917264"/>
            <a:chExt cx="2820738" cy="1357208"/>
          </a:xfrm>
          <a:noFill/>
        </p:grpSpPr>
        <p:cxnSp>
          <p:nvCxnSpPr>
            <p:cNvPr id="14" name="Straight Connector 13"/>
            <p:cNvCxnSpPr/>
            <p:nvPr/>
          </p:nvCxnSpPr>
          <p:spPr bwMode="auto">
            <a:xfrm>
              <a:off x="795755" y="3917264"/>
              <a:ext cx="0" cy="1323974"/>
            </a:xfrm>
            <a:prstGeom prst="line">
              <a:avLst/>
            </a:prstGeom>
            <a:grpFill/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 rot="16200000">
              <a:off x="408417" y="4817949"/>
              <a:ext cx="457300" cy="4557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200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3</a:t>
              </a:r>
              <a:endPara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5755" y="5023388"/>
              <a:ext cx="2434178" cy="25108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winlife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 Visa credit card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www.syndromes.gr</a:t>
              </a:r>
              <a:endParaRPr kumimoji="0" lang="el-GR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7" name="Group 20"/>
          <p:cNvGrpSpPr/>
          <p:nvPr/>
        </p:nvGrpSpPr>
        <p:grpSpPr>
          <a:xfrm>
            <a:off x="1621099" y="1086188"/>
            <a:ext cx="1932744" cy="2097750"/>
            <a:chOff x="-86544" y="2030913"/>
            <a:chExt cx="1859363" cy="1375460"/>
          </a:xfrm>
          <a:noFill/>
        </p:grpSpPr>
        <p:cxnSp>
          <p:nvCxnSpPr>
            <p:cNvPr id="22" name="Straight Connector 21"/>
            <p:cNvCxnSpPr/>
            <p:nvPr/>
          </p:nvCxnSpPr>
          <p:spPr bwMode="auto">
            <a:xfrm>
              <a:off x="304800" y="2082399"/>
              <a:ext cx="0" cy="1323974"/>
            </a:xfrm>
            <a:prstGeom prst="line">
              <a:avLst/>
            </a:prstGeom>
            <a:grpFill/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3" name="TextBox 22"/>
            <p:cNvSpPr txBox="1"/>
            <p:nvPr/>
          </p:nvSpPr>
          <p:spPr>
            <a:xfrm rot="16200000">
              <a:off x="-128923" y="2073330"/>
              <a:ext cx="528895" cy="44413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200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2</a:t>
              </a:r>
              <a:endPara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0513" y="2030913"/>
              <a:ext cx="1482306" cy="201804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a</a:t>
              </a:r>
              <a:r>
                <a:rPr lang="en-US" sz="1400" i="0" u="none" kern="0" dirty="0" err="1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lerts</a:t>
              </a: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 on accounts</a:t>
              </a:r>
              <a:endParaRPr lang="el-GR" sz="1400" i="0" u="none" kern="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1" name="Group 24"/>
          <p:cNvGrpSpPr/>
          <p:nvPr/>
        </p:nvGrpSpPr>
        <p:grpSpPr>
          <a:xfrm>
            <a:off x="4499940" y="1025196"/>
            <a:ext cx="2080912" cy="2161109"/>
            <a:chOff x="-167725" y="2021447"/>
            <a:chExt cx="2080912" cy="1383034"/>
          </a:xfrm>
          <a:noFill/>
        </p:grpSpPr>
        <p:cxnSp>
          <p:nvCxnSpPr>
            <p:cNvPr id="26" name="Straight Connector 25"/>
            <p:cNvCxnSpPr/>
            <p:nvPr/>
          </p:nvCxnSpPr>
          <p:spPr bwMode="auto">
            <a:xfrm>
              <a:off x="224397" y="2080508"/>
              <a:ext cx="0" cy="1323973"/>
            </a:xfrm>
            <a:prstGeom prst="line">
              <a:avLst/>
            </a:prstGeom>
            <a:grpFill/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7" name="TextBox 26"/>
            <p:cNvSpPr txBox="1"/>
            <p:nvPr/>
          </p:nvSpPr>
          <p:spPr>
            <a:xfrm rot="16200000">
              <a:off x="-195000" y="2055276"/>
              <a:ext cx="516215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200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6</a:t>
              </a:r>
              <a:endPara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6889" y="2021447"/>
              <a:ext cx="1696298" cy="472719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a</a:t>
              </a:r>
              <a:r>
                <a:rPr lang="en-US" sz="1400" i="0" u="none" kern="0" dirty="0" err="1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ir</a:t>
              </a: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-time top-up</a:t>
              </a:r>
            </a:p>
            <a:p>
              <a:pPr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easypay machines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ATM personalization</a:t>
              </a:r>
            </a:p>
          </p:txBody>
        </p:sp>
      </p:grpSp>
      <p:grpSp>
        <p:nvGrpSpPr>
          <p:cNvPr id="25" name="Group 28"/>
          <p:cNvGrpSpPr/>
          <p:nvPr/>
        </p:nvGrpSpPr>
        <p:grpSpPr>
          <a:xfrm>
            <a:off x="5881914" y="2157362"/>
            <a:ext cx="1531211" cy="1027109"/>
            <a:chOff x="17589" y="1952817"/>
            <a:chExt cx="1118317" cy="1488974"/>
          </a:xfrm>
          <a:noFill/>
        </p:grpSpPr>
        <p:cxnSp>
          <p:nvCxnSpPr>
            <p:cNvPr id="30" name="Straight Connector 29"/>
            <p:cNvCxnSpPr/>
            <p:nvPr/>
          </p:nvCxnSpPr>
          <p:spPr bwMode="auto">
            <a:xfrm>
              <a:off x="304800" y="2117817"/>
              <a:ext cx="0" cy="1323974"/>
            </a:xfrm>
            <a:prstGeom prst="line">
              <a:avLst/>
            </a:prstGeom>
            <a:grpFill/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1" name="TextBox 30"/>
            <p:cNvSpPr txBox="1"/>
            <p:nvPr/>
          </p:nvSpPr>
          <p:spPr>
            <a:xfrm rot="16200000">
              <a:off x="-398500" y="2399242"/>
              <a:ext cx="1169354" cy="337176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200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8</a:t>
              </a:r>
              <a:endPara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0487" y="1952817"/>
              <a:ext cx="865419" cy="4461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400" i="0" u="none" kern="0" dirty="0" err="1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easyticketing</a:t>
              </a:r>
              <a:endParaRPr lang="el-GR" sz="1400" i="0" u="none" kern="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9" name="Group 34"/>
          <p:cNvGrpSpPr/>
          <p:nvPr/>
        </p:nvGrpSpPr>
        <p:grpSpPr>
          <a:xfrm>
            <a:off x="-40598" y="1504102"/>
            <a:ext cx="1806910" cy="1672571"/>
            <a:chOff x="-78323" y="1995067"/>
            <a:chExt cx="1792268" cy="1407021"/>
          </a:xfrm>
          <a:noFill/>
        </p:grpSpPr>
        <p:cxnSp>
          <p:nvCxnSpPr>
            <p:cNvPr id="38" name="Straight Connector 37"/>
            <p:cNvCxnSpPr/>
            <p:nvPr/>
          </p:nvCxnSpPr>
          <p:spPr bwMode="auto">
            <a:xfrm>
              <a:off x="304800" y="2078115"/>
              <a:ext cx="0" cy="1323973"/>
            </a:xfrm>
            <a:prstGeom prst="line">
              <a:avLst/>
            </a:prstGeom>
            <a:grpFill/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9" name="TextBox 38"/>
            <p:cNvSpPr txBox="1"/>
            <p:nvPr/>
          </p:nvSpPr>
          <p:spPr>
            <a:xfrm rot="16200000">
              <a:off x="-188643" y="2105387"/>
              <a:ext cx="678564" cy="457924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200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0</a:t>
              </a:r>
              <a:endPara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01694" y="2004698"/>
              <a:ext cx="1412251" cy="802626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internet banking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p</a:t>
              </a: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hone banking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m</a:t>
              </a:r>
              <a:r>
                <a:rPr kumimoji="0" lang="en-US" sz="140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obile</a:t>
              </a: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 banking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ATM</a:t>
              </a:r>
              <a:endParaRPr kumimoji="0" lang="el-GR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7137717" y="1110973"/>
            <a:ext cx="1684348" cy="2058734"/>
            <a:chOff x="-47078" y="2029564"/>
            <a:chExt cx="1474705" cy="1389202"/>
          </a:xfrm>
          <a:noFill/>
        </p:grpSpPr>
        <p:cxnSp>
          <p:nvCxnSpPr>
            <p:cNvPr id="48" name="Straight Connector 47"/>
            <p:cNvCxnSpPr/>
            <p:nvPr/>
          </p:nvCxnSpPr>
          <p:spPr bwMode="auto">
            <a:xfrm>
              <a:off x="304800" y="2094791"/>
              <a:ext cx="0" cy="1323975"/>
            </a:xfrm>
            <a:prstGeom prst="line">
              <a:avLst/>
            </a:prstGeom>
            <a:grpFill/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9" name="TextBox 48"/>
            <p:cNvSpPr txBox="1"/>
            <p:nvPr/>
          </p:nvSpPr>
          <p:spPr>
            <a:xfrm rot="16200000">
              <a:off x="-117127" y="2099613"/>
              <a:ext cx="544301" cy="404204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20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10</a:t>
              </a:r>
              <a:endPara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14382" y="2035140"/>
              <a:ext cx="1113245" cy="353061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winbank direct</a:t>
              </a:r>
            </a:p>
            <a:p>
              <a:pPr>
                <a:defRPr/>
              </a:pPr>
              <a:r>
                <a:rPr lang="en-US" sz="1400" i="0" u="none" kern="0" dirty="0" err="1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easyPassbook</a:t>
              </a:r>
              <a:endParaRPr lang="en-US" sz="1400" i="0" u="none" kern="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4" name="Group 51"/>
          <p:cNvGrpSpPr/>
          <p:nvPr/>
        </p:nvGrpSpPr>
        <p:grpSpPr>
          <a:xfrm>
            <a:off x="3681674" y="3636472"/>
            <a:ext cx="1885169" cy="1419871"/>
            <a:chOff x="395647" y="3903652"/>
            <a:chExt cx="1885169" cy="1419871"/>
          </a:xfrm>
          <a:noFill/>
        </p:grpSpPr>
        <p:cxnSp>
          <p:nvCxnSpPr>
            <p:cNvPr id="55" name="Straight Connector 54"/>
            <p:cNvCxnSpPr/>
            <p:nvPr/>
          </p:nvCxnSpPr>
          <p:spPr bwMode="auto">
            <a:xfrm>
              <a:off x="795755" y="3903652"/>
              <a:ext cx="0" cy="1323974"/>
            </a:xfrm>
            <a:prstGeom prst="line">
              <a:avLst/>
            </a:prstGeom>
            <a:grpFill/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6" name="TextBox 55"/>
            <p:cNvSpPr txBox="1"/>
            <p:nvPr/>
          </p:nvSpPr>
          <p:spPr>
            <a:xfrm rot="16200000">
              <a:off x="223164" y="4689375"/>
              <a:ext cx="806631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200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5</a:t>
              </a:r>
              <a:endPara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92908" y="4790225"/>
              <a:ext cx="1487908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i="0" u="none" kern="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www.easypay.gr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winbank for cards</a:t>
              </a:r>
            </a:p>
          </p:txBody>
        </p:sp>
      </p:grpSp>
      <p:grpSp>
        <p:nvGrpSpPr>
          <p:cNvPr id="35" name="Group 58"/>
          <p:cNvGrpSpPr/>
          <p:nvPr/>
        </p:nvGrpSpPr>
        <p:grpSpPr>
          <a:xfrm>
            <a:off x="815186" y="3631254"/>
            <a:ext cx="2008599" cy="1429593"/>
            <a:chOff x="395648" y="3790496"/>
            <a:chExt cx="2008599" cy="1429593"/>
          </a:xfrm>
          <a:noFill/>
        </p:grpSpPr>
        <p:cxnSp>
          <p:nvCxnSpPr>
            <p:cNvPr id="61" name="Straight Connector 60"/>
            <p:cNvCxnSpPr/>
            <p:nvPr/>
          </p:nvCxnSpPr>
          <p:spPr bwMode="auto">
            <a:xfrm>
              <a:off x="795755" y="3790496"/>
              <a:ext cx="0" cy="1323974"/>
            </a:xfrm>
            <a:prstGeom prst="line">
              <a:avLst/>
            </a:prstGeom>
            <a:grpFill/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" name="TextBox 61"/>
            <p:cNvSpPr txBox="1"/>
            <p:nvPr/>
          </p:nvSpPr>
          <p:spPr>
            <a:xfrm rot="16200000">
              <a:off x="223165" y="4585941"/>
              <a:ext cx="806631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200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Calibri" pitchFamily="34" charset="0"/>
                  <a:cs typeface="Calibri" pitchFamily="34" charset="0"/>
                </a:rPr>
                <a:t>1</a:t>
              </a:r>
              <a:endPara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92908" y="4253863"/>
              <a:ext cx="1611339" cy="95410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i="0" u="none" kern="0" dirty="0" err="1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paycenter</a:t>
              </a:r>
              <a:endParaRPr lang="en-US" sz="1400" i="0" u="none" kern="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winweb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internet banking v2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www.winlife.gr</a:t>
              </a:r>
              <a:endParaRPr kumimoji="0" lang="el-GR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Winbank</a:t>
            </a:r>
            <a:r>
              <a:rPr lang="el-GR" sz="32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: Σημαντικές Ημερομηνίες</a:t>
            </a:r>
            <a:endParaRPr lang="el-GR" sz="3200" b="1" i="0" u="none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4" name="Picture 4" descr="Free Albania Flag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5283" y="3225114"/>
            <a:ext cx="409455" cy="4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Free Cyprus Flag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994923" y="3224091"/>
            <a:ext cx="411500" cy="4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8" descr="Free Egypt Flag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4462" y="3238802"/>
            <a:ext cx="382078" cy="38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0" descr="Free Greece Fla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6950" y="3241591"/>
            <a:ext cx="376500" cy="3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5805323" y="3645024"/>
            <a:ext cx="280831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u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winbank “international”</a:t>
            </a:r>
            <a:endParaRPr lang="el-GR" sz="2000" b="1" i="0" u="none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 rot="16200000">
            <a:off x="7596725" y="3249822"/>
            <a:ext cx="360040" cy="36004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hilly" dir="t"/>
          </a:scene3d>
          <a:sp3d prstMaterial="dkEdge">
            <a:bevelT w="381000" h="152400"/>
            <a:bevelB w="381000" h="152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74" name="Picture 2" descr="Free Romania Fla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3635" y="3248980"/>
            <a:ext cx="388353" cy="36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Free Bulgaria Fla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6608" y="3236007"/>
            <a:ext cx="387669" cy="38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99812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0" grpId="0" animBg="1"/>
      <p:bldP spid="59" grpId="0"/>
      <p:bldP spid="7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7225" b="11864"/>
          <a:stretch>
            <a:fillRect/>
          </a:stretch>
        </p:blipFill>
        <p:spPr>
          <a:xfrm>
            <a:off x="1476375" y="1111258"/>
            <a:ext cx="6015038" cy="5575300"/>
          </a:xfrm>
          <a:noFill/>
        </p:spPr>
      </p:pic>
      <p:sp>
        <p:nvSpPr>
          <p:cNvPr id="3" name="Rectangle 2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Ενότητα Περιβάλλον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8815" b="10554"/>
          <a:stretch>
            <a:fillRect/>
          </a:stretch>
        </p:blipFill>
        <p:spPr>
          <a:xfrm>
            <a:off x="1852083" y="1642005"/>
            <a:ext cx="5367338" cy="4945062"/>
          </a:xfrm>
          <a:noFill/>
        </p:spPr>
      </p:pic>
      <p:sp>
        <p:nvSpPr>
          <p:cNvPr id="3" name="Rectangle 2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Ενότητα Περιβάλλον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7225" b="7022"/>
          <a:stretch>
            <a:fillRect/>
          </a:stretch>
        </p:blipFill>
        <p:spPr>
          <a:xfrm>
            <a:off x="2127250" y="1285875"/>
            <a:ext cx="5367338" cy="5445125"/>
          </a:xfrm>
          <a:noFill/>
        </p:spPr>
      </p:pic>
      <p:sp>
        <p:nvSpPr>
          <p:cNvPr id="3" name="Rectangle 2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Ενότητα Περιβάλλον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8815" b="11128"/>
          <a:stretch>
            <a:fillRect/>
          </a:stretch>
        </p:blipFill>
        <p:spPr>
          <a:xfrm>
            <a:off x="2144183" y="1830917"/>
            <a:ext cx="4968875" cy="4527550"/>
          </a:xfrm>
          <a:noFill/>
        </p:spPr>
      </p:pic>
      <p:sp>
        <p:nvSpPr>
          <p:cNvPr id="3" name="Rectangle 2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Ενότητα Περιβάλλον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234" y="1317503"/>
            <a:ext cx="7477887" cy="537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Χάρτης Δικτύου Εξυπηρέτησης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828" y="1523430"/>
            <a:ext cx="7045975" cy="503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Χάρτης Δικτύου Εξυπηρέτησης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5" descr="Scan Path web banking 3 sec old customers-cu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660" y="1491335"/>
            <a:ext cx="7868576" cy="513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Οπτική Ισορροπία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eat Map Balance 40 se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867" y="1034411"/>
            <a:ext cx="4680537" cy="582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Eye-tracking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269" y="2701134"/>
            <a:ext cx="839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ΕΙΛΙΚΡΙΝΕΙΑ</a:t>
            </a:r>
            <a:endParaRPr lang="el-GR" sz="3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034" y="68323"/>
            <a:ext cx="132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5</a:t>
            </a:r>
            <a:endParaRPr lang="el-GR" sz="9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081" t="7857" r="17263" b="10955"/>
          <a:stretch>
            <a:fillRect/>
          </a:stretch>
        </p:blipFill>
        <p:spPr bwMode="auto">
          <a:xfrm>
            <a:off x="1156137" y="1104812"/>
            <a:ext cx="7330675" cy="57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Testimonials </a:t>
            </a:r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χρηστών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i="0" u="none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Διακρίσεις &amp; Βραβεία</a:t>
            </a:r>
            <a:endParaRPr lang="el-GR" sz="2800" b="1" i="0" u="none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16" descr="winbank are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22" y="2876053"/>
            <a:ext cx="652359" cy="571503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winbank marketing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476" y="2155931"/>
            <a:ext cx="579851" cy="500066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YellowNetRoad awar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08" y="3724576"/>
            <a:ext cx="588575" cy="276868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Global Finance -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8402" y="2101220"/>
            <a:ext cx="558665" cy="578527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PC Magazine -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281" y="5022148"/>
            <a:ext cx="496241" cy="577204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efma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0560" y="1286128"/>
            <a:ext cx="6480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Banking Technology -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661" y="1445452"/>
            <a:ext cx="619480" cy="60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tech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3393" y="1982980"/>
            <a:ext cx="551718" cy="76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RAM -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012" y="4206964"/>
            <a:ext cx="703654" cy="7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PC World -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778" y="3603680"/>
            <a:ext cx="720080" cy="46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ueb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4901" y="2884051"/>
            <a:ext cx="717925" cy="672366"/>
          </a:xfrm>
          <a:prstGeom prst="rect">
            <a:avLst/>
          </a:prstGeom>
          <a:noFill/>
          <a:ln w="635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ward_efq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7133" y="2181148"/>
            <a:ext cx="541808" cy="498599"/>
          </a:xfrm>
          <a:prstGeom prst="rect">
            <a:avLst/>
          </a:prstGeom>
          <a:noFill/>
          <a:ln w="635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42844" y="5804374"/>
            <a:ext cx="8856190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reflection blurRad="6350" stA="50000" endA="300" endPos="5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sz="2000" b="1" i="0" u="none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" name="Picture 32" descr="winbank teleperformanc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65" r="14222" b="9297"/>
          <a:stretch/>
        </p:blipFill>
        <p:spPr bwMode="auto">
          <a:xfrm>
            <a:off x="320183" y="4230624"/>
            <a:ext cx="418437" cy="596652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winbank teleperformanc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65" r="14222" b="9297"/>
          <a:stretch/>
        </p:blipFill>
        <p:spPr bwMode="auto">
          <a:xfrm>
            <a:off x="5175378" y="2083095"/>
            <a:ext cx="418437" cy="596652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ISO -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2309" y="2923148"/>
            <a:ext cx="533558" cy="524408"/>
          </a:xfrm>
          <a:prstGeom prst="rect">
            <a:avLst/>
          </a:prstGeom>
          <a:noFill/>
          <a:ln w="635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ISO -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039" y="2923148"/>
            <a:ext cx="533558" cy="524408"/>
          </a:xfrm>
          <a:prstGeom prst="rect">
            <a:avLst/>
          </a:prstGeom>
          <a:noFill/>
          <a:ln w="635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ward_efq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8184" y="2181148"/>
            <a:ext cx="541808" cy="498599"/>
          </a:xfrm>
          <a:prstGeom prst="rect">
            <a:avLst/>
          </a:prstGeom>
          <a:noFill/>
          <a:ln w="635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ward_efq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6914" y="2181148"/>
            <a:ext cx="541808" cy="498599"/>
          </a:xfrm>
          <a:prstGeom prst="rect">
            <a:avLst/>
          </a:prstGeom>
          <a:noFill/>
          <a:ln w="635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YellowNetRoad awa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474" y="3716976"/>
            <a:ext cx="604730" cy="284467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YellowNetRoad awa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5672" y="3716976"/>
            <a:ext cx="604730" cy="284467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YellowNetRoad awa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5483" y="3716976"/>
            <a:ext cx="604730" cy="284467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aueb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9916" y="1469136"/>
            <a:ext cx="705186" cy="660435"/>
          </a:xfrm>
          <a:prstGeom prst="rect">
            <a:avLst/>
          </a:prstGeom>
          <a:noFill/>
          <a:ln w="635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PC World -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1532" y="3569599"/>
            <a:ext cx="772404" cy="50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PC World -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6404" y="3597520"/>
            <a:ext cx="729537" cy="47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 descr="RAM -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6210" y="4206964"/>
            <a:ext cx="703654" cy="7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RAM -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7261" y="4206964"/>
            <a:ext cx="703654" cy="7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RAM -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5991" y="4206964"/>
            <a:ext cx="703654" cy="7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RAM -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5907" y="4206964"/>
            <a:ext cx="703654" cy="7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RAM -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769" y="4206964"/>
            <a:ext cx="703654" cy="7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 descr="RAM -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345" y="4206964"/>
            <a:ext cx="703654" cy="7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 descr="RAM -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7425" y="4206964"/>
            <a:ext cx="703654" cy="7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 descr="PC Magazine -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4719" y="5022148"/>
            <a:ext cx="496241" cy="577204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PC Magazine -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9917" y="5022148"/>
            <a:ext cx="496241" cy="577204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PC Magazine -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968" y="5022148"/>
            <a:ext cx="496241" cy="577204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 descr="PC Magazine -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9698" y="5022148"/>
            <a:ext cx="496241" cy="577204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PC Magazine -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9614" y="5022148"/>
            <a:ext cx="496241" cy="577204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PC Magazine -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6476" y="5022148"/>
            <a:ext cx="496241" cy="577204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PC Magazine -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3052" y="5022148"/>
            <a:ext cx="496241" cy="577204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Banking Technology -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9348" y="820061"/>
            <a:ext cx="619480" cy="60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 descr="Banking Technology -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078" y="1433577"/>
            <a:ext cx="619480" cy="60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 descr="PIRAEUS BANK-WINDOWS AWARD-HR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6416" y="1183970"/>
            <a:ext cx="500066" cy="75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 descr="ISO -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0955" y="2923148"/>
            <a:ext cx="533558" cy="524408"/>
          </a:xfrm>
          <a:prstGeom prst="rect">
            <a:avLst/>
          </a:prstGeom>
          <a:noFill/>
          <a:ln w="635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SO -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7817" y="2923148"/>
            <a:ext cx="533558" cy="524408"/>
          </a:xfrm>
          <a:prstGeom prst="rect">
            <a:avLst/>
          </a:prstGeom>
          <a:noFill/>
          <a:ln w="635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ISO -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4393" y="2923148"/>
            <a:ext cx="533558" cy="524408"/>
          </a:xfrm>
          <a:prstGeom prst="rect">
            <a:avLst/>
          </a:prstGeom>
          <a:noFill/>
          <a:ln w="635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ISO -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2473" y="2923148"/>
            <a:ext cx="533558" cy="524408"/>
          </a:xfrm>
          <a:prstGeom prst="rect">
            <a:avLst/>
          </a:prstGeom>
          <a:noFill/>
          <a:ln w="635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PC Magazine -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1132" y="5022148"/>
            <a:ext cx="496241" cy="577204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PC World -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9828" y="3597520"/>
            <a:ext cx="729537" cy="47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 descr="PC World -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4484" y="3597520"/>
            <a:ext cx="729537" cy="47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PC Magazine -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9240" y="5022148"/>
            <a:ext cx="496241" cy="577204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tech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1501" y="1982980"/>
            <a:ext cx="551718" cy="76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 descr="ISO -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4876" y="2923148"/>
            <a:ext cx="533558" cy="524408"/>
          </a:xfrm>
          <a:prstGeom prst="rect">
            <a:avLst/>
          </a:prstGeom>
          <a:noFill/>
          <a:ln w="635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184433" y="585112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u="none" dirty="0" smtClean="0">
                <a:solidFill>
                  <a:srgbClr val="0D2551"/>
                </a:solidFill>
                <a:latin typeface="Calibri" pitchFamily="34" charset="0"/>
                <a:cs typeface="Calibri" pitchFamily="34" charset="0"/>
              </a:rPr>
              <a:t>2001</a:t>
            </a:r>
            <a:endParaRPr lang="el-GR" sz="2000" b="1" i="0" u="none" dirty="0">
              <a:solidFill>
                <a:srgbClr val="0D255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85371" y="585112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u="none" dirty="0" smtClean="0">
                <a:solidFill>
                  <a:srgbClr val="0D2551"/>
                </a:solidFill>
                <a:latin typeface="Calibri" pitchFamily="34" charset="0"/>
                <a:cs typeface="Calibri" pitchFamily="34" charset="0"/>
              </a:rPr>
              <a:t>2002</a:t>
            </a:r>
            <a:endParaRPr lang="el-GR" sz="2000" b="1" i="0" u="none" dirty="0">
              <a:solidFill>
                <a:srgbClr val="0D255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786309" y="585112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u="none" dirty="0" smtClean="0">
                <a:solidFill>
                  <a:srgbClr val="0D2551"/>
                </a:solidFill>
                <a:latin typeface="Calibri" pitchFamily="34" charset="0"/>
                <a:cs typeface="Calibri" pitchFamily="34" charset="0"/>
              </a:rPr>
              <a:t>2003</a:t>
            </a:r>
            <a:endParaRPr lang="el-GR" sz="2000" b="1" i="0" u="none" dirty="0">
              <a:solidFill>
                <a:srgbClr val="0D255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587247" y="585112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u="none" dirty="0" smtClean="0">
                <a:solidFill>
                  <a:srgbClr val="0D2551"/>
                </a:solidFill>
                <a:latin typeface="Calibri" pitchFamily="34" charset="0"/>
                <a:cs typeface="Calibri" pitchFamily="34" charset="0"/>
              </a:rPr>
              <a:t>2004</a:t>
            </a:r>
            <a:endParaRPr lang="el-GR" sz="2000" b="1" i="0" u="none" dirty="0">
              <a:solidFill>
                <a:srgbClr val="0D255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388185" y="585112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u="none" dirty="0" smtClean="0">
                <a:solidFill>
                  <a:srgbClr val="0D2551"/>
                </a:solidFill>
                <a:latin typeface="Calibri" pitchFamily="34" charset="0"/>
                <a:cs typeface="Calibri" pitchFamily="34" charset="0"/>
              </a:rPr>
              <a:t>2005</a:t>
            </a:r>
            <a:endParaRPr lang="el-GR" sz="2000" b="1" i="0" u="none" dirty="0">
              <a:solidFill>
                <a:srgbClr val="0D255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189123" y="585112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u="none" dirty="0" smtClean="0">
                <a:solidFill>
                  <a:srgbClr val="0D2551"/>
                </a:solidFill>
                <a:latin typeface="Calibri" pitchFamily="34" charset="0"/>
                <a:cs typeface="Calibri" pitchFamily="34" charset="0"/>
              </a:rPr>
              <a:t>2006</a:t>
            </a:r>
            <a:endParaRPr lang="el-GR" sz="2000" b="1" i="0" u="none" dirty="0">
              <a:solidFill>
                <a:srgbClr val="0D255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990061" y="585112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u="none" dirty="0" smtClean="0">
                <a:solidFill>
                  <a:srgbClr val="0D2551"/>
                </a:solidFill>
                <a:latin typeface="Calibri" pitchFamily="34" charset="0"/>
                <a:cs typeface="Calibri" pitchFamily="34" charset="0"/>
              </a:rPr>
              <a:t>2007</a:t>
            </a:r>
            <a:endParaRPr lang="el-GR" sz="2000" b="1" i="0" u="none" dirty="0">
              <a:solidFill>
                <a:srgbClr val="0D255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790999" y="585112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u="none" dirty="0" smtClean="0">
                <a:solidFill>
                  <a:srgbClr val="0D2551"/>
                </a:solidFill>
                <a:latin typeface="Calibri" pitchFamily="34" charset="0"/>
                <a:cs typeface="Calibri" pitchFamily="34" charset="0"/>
              </a:rPr>
              <a:t>2008</a:t>
            </a:r>
            <a:endParaRPr lang="el-GR" sz="2000" b="1" i="0" u="none" dirty="0">
              <a:solidFill>
                <a:srgbClr val="0D255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591937" y="585112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u="none" dirty="0" smtClean="0">
                <a:solidFill>
                  <a:srgbClr val="0D2551"/>
                </a:solidFill>
                <a:latin typeface="Calibri" pitchFamily="34" charset="0"/>
                <a:cs typeface="Calibri" pitchFamily="34" charset="0"/>
              </a:rPr>
              <a:t>2009</a:t>
            </a:r>
            <a:endParaRPr lang="el-GR" sz="2000" b="1" i="0" u="none" dirty="0">
              <a:solidFill>
                <a:srgbClr val="0D255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392878" y="585112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u="none" dirty="0" smtClean="0">
                <a:solidFill>
                  <a:srgbClr val="0D2551"/>
                </a:solidFill>
                <a:latin typeface="Calibri" pitchFamily="34" charset="0"/>
                <a:cs typeface="Calibri" pitchFamily="34" charset="0"/>
              </a:rPr>
              <a:t>2010</a:t>
            </a:r>
            <a:endParaRPr lang="el-GR" sz="2000" b="1" i="0" u="none" dirty="0">
              <a:solidFill>
                <a:srgbClr val="0D255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9" name="Picture 88" descr="Banking Technology -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1078" y="2077043"/>
            <a:ext cx="619480" cy="60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0" name="Picture 2" descr="https://www.winbank.gr/SiteCollectionImages/T30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483405" y="1374200"/>
            <a:ext cx="568115" cy="560000"/>
          </a:xfrm>
          <a:prstGeom prst="rect">
            <a:avLst/>
          </a:prstGeom>
          <a:noFill/>
        </p:spPr>
      </p:pic>
      <p:pic>
        <p:nvPicPr>
          <p:cNvPr id="92" name="Picture 91" descr="Banking Technology -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5004" y="712619"/>
            <a:ext cx="619480" cy="60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84" descr="PC Magazine -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8431" y="5029405"/>
            <a:ext cx="496241" cy="577204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 descr="ISO -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9772" y="2930405"/>
            <a:ext cx="533558" cy="524408"/>
          </a:xfrm>
          <a:prstGeom prst="rect">
            <a:avLst/>
          </a:prstGeom>
          <a:noFill/>
          <a:ln w="635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8140366" y="585112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u="none" dirty="0" smtClean="0">
                <a:solidFill>
                  <a:srgbClr val="0D2551"/>
                </a:solidFill>
                <a:latin typeface="Calibri" pitchFamily="34" charset="0"/>
                <a:cs typeface="Calibri" pitchFamily="34" charset="0"/>
              </a:rPr>
              <a:t>2011</a:t>
            </a:r>
            <a:endParaRPr lang="el-GR" sz="2000" b="1" i="0" u="none" dirty="0">
              <a:solidFill>
                <a:srgbClr val="0D255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4" name="Picture 93" descr="Global Finance -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0933" y="1324706"/>
            <a:ext cx="558665" cy="578527"/>
          </a:xfrm>
          <a:prstGeom prst="rect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7576457" y="3827850"/>
            <a:ext cx="348343" cy="36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6" name="Rectangle 95"/>
          <p:cNvSpPr/>
          <p:nvPr/>
        </p:nvSpPr>
        <p:spPr>
          <a:xfrm>
            <a:off x="8342380" y="3827850"/>
            <a:ext cx="348343" cy="36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7" name="Rectangle 96"/>
          <p:cNvSpPr/>
          <p:nvPr/>
        </p:nvSpPr>
        <p:spPr>
          <a:xfrm>
            <a:off x="8342380" y="4594967"/>
            <a:ext cx="348343" cy="36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8" name="Rectangle 97"/>
          <p:cNvSpPr/>
          <p:nvPr/>
        </p:nvSpPr>
        <p:spPr>
          <a:xfrm>
            <a:off x="7569199" y="4594967"/>
            <a:ext cx="348343" cy="36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71715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198078" y="2091010"/>
            <a:ext cx="597580" cy="57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" name="Rectangle 69"/>
          <p:cNvSpPr>
            <a:spLocks noChangeArrowheads="1"/>
          </p:cNvSpPr>
          <p:nvPr/>
        </p:nvSpPr>
        <p:spPr bwMode="auto">
          <a:xfrm>
            <a:off x="-5052" y="692402"/>
            <a:ext cx="9144000" cy="6192982"/>
          </a:xfrm>
          <a:prstGeom prst="rect">
            <a:avLst/>
          </a:prstGeom>
          <a:solidFill>
            <a:schemeClr val="accent1">
              <a:alpha val="85000"/>
            </a:schemeClr>
          </a:solidFill>
          <a:ln w="9525" algn="ctr">
            <a:solidFill>
              <a:srgbClr val="002B7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/>
          </a:p>
        </p:txBody>
      </p:sp>
      <p:grpSp>
        <p:nvGrpSpPr>
          <p:cNvPr id="2" name="Group 125"/>
          <p:cNvGrpSpPr/>
          <p:nvPr/>
        </p:nvGrpSpPr>
        <p:grpSpPr>
          <a:xfrm>
            <a:off x="397870" y="692402"/>
            <a:ext cx="8741078" cy="5489558"/>
            <a:chOff x="342409" y="956764"/>
            <a:chExt cx="8741078" cy="5489558"/>
          </a:xfrm>
        </p:grpSpPr>
        <p:sp>
          <p:nvSpPr>
            <p:cNvPr id="127" name="TextBox 126"/>
            <p:cNvSpPr txBox="1"/>
            <p:nvPr/>
          </p:nvSpPr>
          <p:spPr>
            <a:xfrm>
              <a:off x="975214" y="956764"/>
              <a:ext cx="1080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0" u="none" dirty="0" smtClean="0">
                  <a:solidFill>
                    <a:srgbClr val="FFC000"/>
                  </a:solidFill>
                  <a:latin typeface="Calibri" pitchFamily="34" charset="0"/>
                  <a:cs typeface="Calibri" pitchFamily="34" charset="0"/>
                </a:rPr>
                <a:t>Greece</a:t>
              </a:r>
              <a:endParaRPr lang="el-GR" sz="2400" b="1" i="0" u="none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079901" y="956764"/>
              <a:ext cx="10913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0" u="none" dirty="0" smtClean="0">
                  <a:solidFill>
                    <a:srgbClr val="FFC000"/>
                  </a:solidFill>
                  <a:latin typeface="Calibri" pitchFamily="34" charset="0"/>
                  <a:cs typeface="Calibri" pitchFamily="34" charset="0"/>
                </a:rPr>
                <a:t>Europe</a:t>
              </a:r>
              <a:endParaRPr lang="el-GR" sz="2400" b="1" i="0" u="none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7203554" y="956764"/>
              <a:ext cx="966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0" u="none" dirty="0" smtClean="0">
                  <a:solidFill>
                    <a:srgbClr val="FFC000"/>
                  </a:solidFill>
                  <a:latin typeface="Calibri" pitchFamily="34" charset="0"/>
                  <a:cs typeface="Calibri" pitchFamily="34" charset="0"/>
                </a:rPr>
                <a:t>World</a:t>
              </a:r>
              <a:endParaRPr lang="el-GR" sz="2400" b="1" i="0" u="none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3" name="Group 33"/>
            <p:cNvGrpSpPr/>
            <p:nvPr/>
          </p:nvGrpSpPr>
          <p:grpSpPr>
            <a:xfrm>
              <a:off x="3343746" y="4382817"/>
              <a:ext cx="2660073" cy="2063505"/>
              <a:chOff x="3191346" y="4230417"/>
              <a:chExt cx="2660073" cy="2063505"/>
            </a:xfrm>
          </p:grpSpPr>
          <p:pic>
            <p:nvPicPr>
              <p:cNvPr id="149" name="Picture 148" descr="efma logo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3710" y="5100305"/>
                <a:ext cx="1057051" cy="1057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0" name="Rounded Rectangle 149"/>
              <p:cNvSpPr/>
              <p:nvPr/>
            </p:nvSpPr>
            <p:spPr>
              <a:xfrm>
                <a:off x="3191346" y="4251368"/>
                <a:ext cx="2660073" cy="2042554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i="0" u="none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3479751" y="4230417"/>
                <a:ext cx="208326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i="0" u="none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European Financial</a:t>
                </a:r>
              </a:p>
              <a:p>
                <a:pPr algn="ctr"/>
                <a:r>
                  <a:rPr lang="en-US" sz="1600" b="1" i="0" u="none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Marketing Association</a:t>
                </a:r>
              </a:p>
              <a:p>
                <a:pPr algn="ctr"/>
                <a:r>
                  <a:rPr lang="en-US" sz="1600" b="1" i="0" u="none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Innovation Award</a:t>
                </a:r>
                <a:endParaRPr lang="el-GR" sz="1600" b="1" i="0" u="none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4" name="Group 32"/>
            <p:cNvGrpSpPr/>
            <p:nvPr/>
          </p:nvGrpSpPr>
          <p:grpSpPr>
            <a:xfrm>
              <a:off x="3325933" y="1409213"/>
              <a:ext cx="2695699" cy="2804548"/>
              <a:chOff x="3173533" y="1256813"/>
              <a:chExt cx="2695699" cy="2804548"/>
            </a:xfrm>
          </p:grpSpPr>
          <p:pic>
            <p:nvPicPr>
              <p:cNvPr id="146" name="Picture 145" descr="Banking Technology - logo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4006" y="2120468"/>
                <a:ext cx="1640107" cy="1608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7" name="TextBox 146"/>
              <p:cNvSpPr txBox="1"/>
              <p:nvPr/>
            </p:nvSpPr>
            <p:spPr>
              <a:xfrm>
                <a:off x="3584331" y="1306120"/>
                <a:ext cx="187410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i="0" u="none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The Pan-</a:t>
                </a:r>
                <a:r>
                  <a:rPr lang="en-US" sz="1600" b="1" i="0" u="none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european</a:t>
                </a:r>
                <a:endParaRPr lang="en-US" sz="1600" b="1" i="0" u="none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algn="ctr"/>
                <a:r>
                  <a:rPr lang="en-US" sz="1600" b="1" i="0" u="none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Banking Technology</a:t>
                </a:r>
              </a:p>
              <a:p>
                <a:pPr algn="ctr"/>
                <a:r>
                  <a:rPr lang="en-US" sz="1600" b="1" i="0" u="none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Awards</a:t>
                </a:r>
                <a:endParaRPr lang="el-GR" sz="1600" b="1" i="0" u="none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3173533" y="1256813"/>
                <a:ext cx="2695699" cy="2804548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i="0" u="none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5" name="Group 31"/>
            <p:cNvGrpSpPr/>
            <p:nvPr/>
          </p:nvGrpSpPr>
          <p:grpSpPr>
            <a:xfrm>
              <a:off x="342409" y="1409213"/>
              <a:ext cx="2660073" cy="5037109"/>
              <a:chOff x="190009" y="1256813"/>
              <a:chExt cx="2660073" cy="5037109"/>
            </a:xfrm>
          </p:grpSpPr>
          <p:sp>
            <p:nvSpPr>
              <p:cNvPr id="140" name="Rounded Rectangle 139"/>
              <p:cNvSpPr/>
              <p:nvPr/>
            </p:nvSpPr>
            <p:spPr>
              <a:xfrm>
                <a:off x="190009" y="1256813"/>
                <a:ext cx="2660073" cy="5037109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i="0" u="none">
                  <a:latin typeface="Calibri" pitchFamily="34" charset="0"/>
                  <a:cs typeface="Calibri" pitchFamily="34" charset="0"/>
                </a:endParaRPr>
              </a:p>
            </p:txBody>
          </p:sp>
          <p:pic>
            <p:nvPicPr>
              <p:cNvPr id="141" name="Picture 140" descr="PC Magazine - log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67145" y="1473571"/>
                <a:ext cx="1019483" cy="1471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141" descr="tech.jp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145" y="4559934"/>
                <a:ext cx="1011238" cy="14076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" name="Picture 142" descr="RAM - logo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67145" y="3016342"/>
                <a:ext cx="1074434" cy="1405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" name="Picture 143" descr="PC World - logo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455086" y="2660362"/>
                <a:ext cx="1317940" cy="860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5" name="Picture 144" descr="ISO - logo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626494" y="4004008"/>
                <a:ext cx="975125" cy="95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34"/>
            <p:cNvGrpSpPr/>
            <p:nvPr/>
          </p:nvGrpSpPr>
          <p:grpSpPr>
            <a:xfrm>
              <a:off x="6381850" y="4403768"/>
              <a:ext cx="2660073" cy="2042554"/>
              <a:chOff x="6229450" y="4251368"/>
              <a:chExt cx="2660073" cy="2042554"/>
            </a:xfrm>
          </p:grpSpPr>
          <p:pic>
            <p:nvPicPr>
              <p:cNvPr id="138" name="Picture 137" descr="Global Finance - log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2682" y="4534873"/>
                <a:ext cx="1487954" cy="1540854"/>
              </a:xfrm>
              <a:prstGeom prst="rect">
                <a:avLst/>
              </a:prstGeom>
              <a:noFill/>
              <a:ln w="635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9" name="Rounded Rectangle 138"/>
              <p:cNvSpPr/>
              <p:nvPr/>
            </p:nvSpPr>
            <p:spPr>
              <a:xfrm>
                <a:off x="6229450" y="4251368"/>
                <a:ext cx="2660073" cy="2042554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i="0" u="none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7" name="Group 35"/>
            <p:cNvGrpSpPr/>
            <p:nvPr/>
          </p:nvGrpSpPr>
          <p:grpSpPr>
            <a:xfrm>
              <a:off x="6387788" y="1409213"/>
              <a:ext cx="2695699" cy="2804548"/>
              <a:chOff x="6235388" y="1256813"/>
              <a:chExt cx="2695699" cy="2804548"/>
            </a:xfrm>
          </p:grpSpPr>
          <p:pic>
            <p:nvPicPr>
              <p:cNvPr id="135" name="Picture 134" descr="PIRAEUS BANK-WINDOWS AWARD-HR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1439" y="1894083"/>
                <a:ext cx="1365445" cy="20485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6570953" y="1306120"/>
                <a:ext cx="1995162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i="0" u="none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Microsoft Worldwide</a:t>
                </a:r>
              </a:p>
              <a:p>
                <a:pPr algn="ctr"/>
                <a:r>
                  <a:rPr lang="en-US" sz="1600" b="1" i="0" u="none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Innovation Award</a:t>
                </a:r>
                <a:endParaRPr lang="el-GR" sz="1600" b="1" i="0" u="none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>
                <a:off x="6235388" y="1256813"/>
                <a:ext cx="2695699" cy="2804548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i="0" u="none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9187881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8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7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97" grpId="0" animBg="1"/>
      <p:bldP spid="98" grpId="0" animBg="1"/>
      <p:bldP spid="1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269" y="2701134"/>
            <a:ext cx="839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ΧΡΗΣΙΜΟ ΠΕΡΙΕΧΟΜΕΝΟ</a:t>
            </a:r>
            <a:endParaRPr lang="el-GR" sz="3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034" y="68323"/>
            <a:ext cx="132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6</a:t>
            </a:r>
            <a:endParaRPr lang="el-GR" sz="9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4066" y="1479410"/>
            <a:ext cx="5897130" cy="537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Wizard </a:t>
            </a:r>
            <a:r>
              <a:rPr lang="el-GR" sz="4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Φωτοβολταϊκών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7954" y="1058541"/>
            <a:ext cx="4043895" cy="576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Infographics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793" y="1170152"/>
            <a:ext cx="3948814" cy="561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6442" y="1176574"/>
            <a:ext cx="3933157" cy="560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Infographics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269" y="2701134"/>
            <a:ext cx="8397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ΑΞΙΟΠΟΙΗΣΗ ΝΕΩΝ ΤΕΧΝΟΛΟΓΙΩΝ - ΠΡΩΤΟΠΟΡΙΑ</a:t>
            </a:r>
            <a:endParaRPr lang="el-GR" sz="3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034" y="68323"/>
            <a:ext cx="132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7</a:t>
            </a:r>
            <a:endParaRPr lang="el-GR" sz="9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/>
          <p:nvPr/>
        </p:nvGrpSpPr>
        <p:grpSpPr>
          <a:xfrm>
            <a:off x="3162625" y="1159888"/>
            <a:ext cx="2835668" cy="5561087"/>
            <a:chOff x="2976927" y="729576"/>
            <a:chExt cx="2835668" cy="5561087"/>
          </a:xfrm>
        </p:grpSpPr>
        <p:pic>
          <p:nvPicPr>
            <p:cNvPr id="9" name="Picture 2" descr="C:\Users\b240.PIRAEUSBANK\Documents\iPhone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6927" y="729576"/>
              <a:ext cx="2835668" cy="5561087"/>
            </a:xfrm>
            <a:prstGeom prst="rect">
              <a:avLst/>
            </a:prstGeom>
            <a:noFill/>
          </p:spPr>
        </p:pic>
        <p:pic>
          <p:nvPicPr>
            <p:cNvPr id="3" name="Picture 2" descr="IMG_0467.pn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7330" y="1745778"/>
              <a:ext cx="2356826" cy="3535238"/>
            </a:xfrm>
            <a:prstGeom prst="rect">
              <a:avLst/>
            </a:prstGeom>
          </p:spPr>
        </p:pic>
      </p:grpSp>
      <p:grpSp>
        <p:nvGrpSpPr>
          <p:cNvPr id="6" name="Group 13"/>
          <p:cNvGrpSpPr/>
          <p:nvPr/>
        </p:nvGrpSpPr>
        <p:grpSpPr>
          <a:xfrm>
            <a:off x="6120848" y="1141227"/>
            <a:ext cx="2835668" cy="5561087"/>
            <a:chOff x="5916446" y="710915"/>
            <a:chExt cx="2835668" cy="5561087"/>
          </a:xfrm>
        </p:grpSpPr>
        <p:pic>
          <p:nvPicPr>
            <p:cNvPr id="10" name="Picture 2" descr="C:\Users\b240.PIRAEUSBANK\Documents\iPhone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6446" y="710915"/>
              <a:ext cx="2835668" cy="5561087"/>
            </a:xfrm>
            <a:prstGeom prst="rect">
              <a:avLst/>
            </a:prstGeom>
            <a:noFill/>
          </p:spPr>
        </p:pic>
        <p:pic>
          <p:nvPicPr>
            <p:cNvPr id="4" name="Picture 3" descr="IMG_0468.pn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3009" y="1738214"/>
              <a:ext cx="2356826" cy="3535238"/>
            </a:xfrm>
            <a:prstGeom prst="rect">
              <a:avLst/>
            </a:prstGeom>
          </p:spPr>
        </p:pic>
      </p:grpSp>
      <p:grpSp>
        <p:nvGrpSpPr>
          <p:cNvPr id="7" name="Group 11"/>
          <p:cNvGrpSpPr/>
          <p:nvPr/>
        </p:nvGrpSpPr>
        <p:grpSpPr>
          <a:xfrm>
            <a:off x="204402" y="1139653"/>
            <a:ext cx="2835668" cy="5561087"/>
            <a:chOff x="0" y="709341"/>
            <a:chExt cx="2835668" cy="5561087"/>
          </a:xfrm>
        </p:grpSpPr>
        <p:pic>
          <p:nvPicPr>
            <p:cNvPr id="8" name="Picture 2" descr="C:\Users\b240.PIRAEUSBANK\Documents\iPhone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709341"/>
              <a:ext cx="2835668" cy="5561087"/>
            </a:xfrm>
            <a:prstGeom prst="rect">
              <a:avLst/>
            </a:prstGeom>
            <a:noFill/>
          </p:spPr>
        </p:pic>
        <p:pic>
          <p:nvPicPr>
            <p:cNvPr id="2" name="Picture 1" descr="IMG_0466.pn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567" y="1720552"/>
              <a:ext cx="2356826" cy="353523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winbank INSTANT CASH</a:t>
            </a:r>
            <a:endParaRPr lang="el-GR" sz="8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244781" y="1107224"/>
            <a:ext cx="2835668" cy="5561087"/>
            <a:chOff x="3067501" y="1064892"/>
            <a:chExt cx="2835668" cy="5561087"/>
          </a:xfrm>
        </p:grpSpPr>
        <p:pic>
          <p:nvPicPr>
            <p:cNvPr id="12" name="Picture 2" descr="C:\Users\b240.PIRAEUSBANK\Documents\iPhone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67501" y="1064892"/>
              <a:ext cx="2835668" cy="5561087"/>
            </a:xfrm>
            <a:prstGeom prst="rect">
              <a:avLst/>
            </a:prstGeom>
            <a:noFill/>
          </p:spPr>
        </p:pic>
        <p:pic>
          <p:nvPicPr>
            <p:cNvPr id="6" name="Picture 5" descr="IMG_0470.pn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8152" y="2084232"/>
              <a:ext cx="2356826" cy="3535238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winbank INSTANT CASH</a:t>
            </a:r>
            <a:endParaRPr lang="el-GR" sz="8800" b="1" dirty="0" smtClean="0"/>
          </a:p>
        </p:txBody>
      </p:sp>
      <p:grpSp>
        <p:nvGrpSpPr>
          <p:cNvPr id="3" name="Group 15"/>
          <p:cNvGrpSpPr/>
          <p:nvPr/>
        </p:nvGrpSpPr>
        <p:grpSpPr>
          <a:xfrm>
            <a:off x="3225947" y="1033495"/>
            <a:ext cx="2835668" cy="5561087"/>
            <a:chOff x="1607976" y="858395"/>
            <a:chExt cx="2835668" cy="5561087"/>
          </a:xfrm>
        </p:grpSpPr>
        <p:pic>
          <p:nvPicPr>
            <p:cNvPr id="17" name="Picture 2" descr="C:\Users\b240.PIRAEUSBANK\Documents\iPhone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7976" y="858395"/>
              <a:ext cx="2835668" cy="5561087"/>
            </a:xfrm>
            <a:prstGeom prst="rect">
              <a:avLst/>
            </a:prstGeom>
            <a:noFill/>
          </p:spPr>
        </p:pic>
        <p:pic>
          <p:nvPicPr>
            <p:cNvPr id="18" name="Picture 17" descr="IMG_0490.pn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65131" y="1871320"/>
              <a:ext cx="2356826" cy="3535238"/>
            </a:xfrm>
            <a:prstGeom prst="rect">
              <a:avLst/>
            </a:prstGeom>
          </p:spPr>
        </p:pic>
      </p:grpSp>
      <p:grpSp>
        <p:nvGrpSpPr>
          <p:cNvPr id="4" name="Group 18"/>
          <p:cNvGrpSpPr/>
          <p:nvPr/>
        </p:nvGrpSpPr>
        <p:grpSpPr>
          <a:xfrm>
            <a:off x="6152153" y="1065026"/>
            <a:ext cx="2835668" cy="5561087"/>
            <a:chOff x="4615544" y="858395"/>
            <a:chExt cx="2835668" cy="5561087"/>
          </a:xfrm>
        </p:grpSpPr>
        <p:pic>
          <p:nvPicPr>
            <p:cNvPr id="20" name="Picture 2" descr="C:\Users\b240.PIRAEUSBANK\Documents\iPhone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15544" y="858395"/>
              <a:ext cx="2835668" cy="5561087"/>
            </a:xfrm>
            <a:prstGeom prst="rect">
              <a:avLst/>
            </a:prstGeom>
            <a:noFill/>
          </p:spPr>
        </p:pic>
        <p:pic>
          <p:nvPicPr>
            <p:cNvPr id="21" name="Picture 20" descr="IMG_0472.pn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6755" y="1871320"/>
              <a:ext cx="2356826" cy="353523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6036538" y="1156725"/>
            <a:ext cx="2835668" cy="5561087"/>
            <a:chOff x="5918200" y="478971"/>
            <a:chExt cx="2835668" cy="5561087"/>
          </a:xfrm>
        </p:grpSpPr>
        <p:pic>
          <p:nvPicPr>
            <p:cNvPr id="12" name="Picture 2" descr="C:\Users\b240.PIRAEUSBANK\Documents\iPhone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8200" y="478971"/>
              <a:ext cx="2835668" cy="5561087"/>
            </a:xfrm>
            <a:prstGeom prst="rect">
              <a:avLst/>
            </a:prstGeom>
            <a:noFill/>
          </p:spPr>
        </p:pic>
        <p:pic>
          <p:nvPicPr>
            <p:cNvPr id="4" name="Picture 3" descr="C:\Documents and Settings\b334\My Documents\My Pictures\2011-08-24 001\IMG_0478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75854" y="1492663"/>
              <a:ext cx="2356826" cy="3535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7"/>
          <p:cNvGrpSpPr/>
          <p:nvPr/>
        </p:nvGrpSpPr>
        <p:grpSpPr>
          <a:xfrm>
            <a:off x="258191" y="1136822"/>
            <a:ext cx="5561087" cy="2835668"/>
            <a:chOff x="61684" y="448310"/>
            <a:chExt cx="5561087" cy="2835668"/>
          </a:xfrm>
        </p:grpSpPr>
        <p:pic>
          <p:nvPicPr>
            <p:cNvPr id="13" name="Picture 2" descr="C:\Users\b240.PIRAEUSBANK\Documents\iPhone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1424394" y="-914400"/>
              <a:ext cx="2835668" cy="5561087"/>
            </a:xfrm>
            <a:prstGeom prst="rect">
              <a:avLst/>
            </a:prstGeom>
            <a:noFill/>
          </p:spPr>
        </p:pic>
        <p:pic>
          <p:nvPicPr>
            <p:cNvPr id="5" name="Picture 4" descr="C:\Documents and Settings\b334\My Documents\My Pictures\2011-08-24 001\IMG_0479.pn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1678195" y="84901"/>
              <a:ext cx="2356826" cy="3535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8"/>
          <p:cNvGrpSpPr/>
          <p:nvPr/>
        </p:nvGrpSpPr>
        <p:grpSpPr>
          <a:xfrm>
            <a:off x="258191" y="4000102"/>
            <a:ext cx="5561087" cy="2835668"/>
            <a:chOff x="-1" y="3472960"/>
            <a:chExt cx="5561087" cy="2835668"/>
          </a:xfrm>
        </p:grpSpPr>
        <p:pic>
          <p:nvPicPr>
            <p:cNvPr id="14" name="Picture 2" descr="C:\Users\b240.PIRAEUSBANK\Documents\iPhone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1362709" y="2110250"/>
              <a:ext cx="2835668" cy="5561087"/>
            </a:xfrm>
            <a:prstGeom prst="rect">
              <a:avLst/>
            </a:prstGeom>
            <a:noFill/>
          </p:spPr>
        </p:pic>
        <p:pic>
          <p:nvPicPr>
            <p:cNvPr id="6" name="Picture 5" descr="C:\Documents and Settings\b334\My Documents\My Pictures\2011-08-24 001\IMG_0298.png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1601228" y="3105204"/>
              <a:ext cx="2356826" cy="3535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20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winbank easypay</a:t>
            </a:r>
            <a:endParaRPr lang="el-GR" sz="8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532" y="1291889"/>
            <a:ext cx="3189112" cy="4783668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3244" y="1317288"/>
            <a:ext cx="3186290" cy="4779435"/>
          </a:xfrm>
          <a:prstGeom prst="rect">
            <a:avLst/>
          </a:prstGeom>
          <a:noFill/>
          <a:ln w="158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winbank easypay</a:t>
            </a:r>
            <a:endParaRPr lang="el-GR" sz="8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1377" y="2033749"/>
            <a:ext cx="5055478" cy="3791608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35" y="1902373"/>
            <a:ext cx="3607457" cy="480994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iPad</a:t>
            </a:r>
            <a:r>
              <a:rPr lang="en-US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/ Android App</a:t>
            </a:r>
            <a:endParaRPr lang="el-GR" sz="8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44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Η Νέα Πραγματικότητα</a:t>
            </a:r>
            <a:endParaRPr lang="el-GR" sz="5400" b="1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2379432"/>
            <a:ext cx="9144000" cy="738008"/>
          </a:xfrm>
          <a:prstGeom prst="rect">
            <a:avLst/>
          </a:prstGeom>
          <a:solidFill>
            <a:schemeClr val="tx1">
              <a:lumMod val="50000"/>
              <a:lumOff val="5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</a:t>
            </a:r>
            <a:r>
              <a:rPr lang="el-GR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ΥΨΗΛΟ </a:t>
            </a:r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PENETRATION</a:t>
            </a:r>
            <a:endParaRPr lang="en-US" sz="3200" b="1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925650"/>
            <a:ext cx="9144000" cy="738008"/>
          </a:xfrm>
          <a:prstGeom prst="rect">
            <a:avLst/>
          </a:prstGeom>
          <a:solidFill>
            <a:schemeClr val="tx1">
              <a:lumMod val="50000"/>
              <a:lumOff val="5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</a:t>
            </a:r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BANKING </a:t>
            </a:r>
            <a:r>
              <a:rPr lang="el-GR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ΘΑ ΠΛΗΓΕΙ ΠΕΡΙΣΣΟΤΕΡΟ</a:t>
            </a:r>
            <a:endParaRPr lang="en-US" sz="3200" b="1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3652540"/>
            <a:ext cx="9144000" cy="898421"/>
          </a:xfrm>
          <a:prstGeom prst="rect">
            <a:avLst/>
          </a:prstGeom>
          <a:solidFill>
            <a:schemeClr val="tx1">
              <a:lumMod val="50000"/>
              <a:lumOff val="5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MOBILE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ΗΡΘΕ ΓΙΑ ΝΑ ΔΙΑΤΑΡΑΞΕΙ ΠΟΛΛΑ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NDUSTRIES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269" y="2701134"/>
            <a:ext cx="839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ΠΡΟΣΒΑΣΙΜΟΤΗΤΑ ΣΕ ΑΜΕΑ</a:t>
            </a:r>
            <a:endParaRPr lang="el-GR" sz="3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034" y="68323"/>
            <a:ext cx="132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8</a:t>
            </a:r>
            <a:endParaRPr lang="el-GR" sz="9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62578"/>
            <a:ext cx="9144000" cy="28034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Η ΕΠΟΜΕΝΗ ΜΕΡΑ</a:t>
            </a:r>
            <a:endParaRPr lang="el-GR" sz="9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3828680"/>
            <a:ext cx="9144000" cy="7380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ΌΤΙ ΚΑΝΟΥΜΕ ΔΕΝ ΕΜΠΕΡΙΕΧΕΙ ΡΙΣΚΟ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Μέχρι Τώρα…</a:t>
            </a:r>
            <a:endParaRPr lang="el-GR" sz="48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1815984"/>
            <a:ext cx="9144000" cy="14632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ΠΡΟΣΒΑΣΙΜΟΤΗΤΑ ΗΤΑΝ ΚΑΤΙ ΥΠΑΡΚΤΟ ΑΛΛΑ ΌΧΙ ΣΑΦΩΣ ΟΡΙΣΜΕΝΟ ΜΕΣΑ ΣΤΗΝ ΚΟΥΛΤΟΥΡΑ ΤΗΣ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WINBANK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3229610"/>
            <a:ext cx="9144000" cy="9745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ΧΡΗΣΤΕΣ ΤΗΣ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WINBANK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ΕΧΟΥΝ ΕΚΠΑΙΔΕΥΤΕΙ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CONGITIVELY 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ΣΤΙΣ ΥΠΗΡΕΣΙΕΣ ΜΑΣ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Winbank Multichannel Redesign</a:t>
            </a:r>
            <a:endParaRPr lang="el-GR" sz="48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1815985"/>
            <a:ext cx="9144000" cy="9377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WINBANK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ΕΊΝΑΙ ΜΙΑ ΗΔΗ  ΜΙΑ ΠΟΛΎ ΕΥΧΡΗΣΤΗ ΥΠΗΡΕΣΙΑ 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611720"/>
            <a:ext cx="9144000" cy="6329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ΕΧΟΥΜΕ ΠΟΛΛΑ ΝΑ ΧΑΣΟΥΜΕ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60" y="5678489"/>
            <a:ext cx="9144000" cy="8484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ΕΛΛΗΝΙΚΑ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AGENCIES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 ΕΧΟΥΝ ΤΑ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  <p:bldP spid="5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2914310"/>
            <a:ext cx="9144000" cy="7380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SEMANTICS;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234905"/>
            <a:ext cx="9144000" cy="7380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 USABILITY PATTERNS;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4027081"/>
            <a:ext cx="9144000" cy="7380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TONE OF VOICE;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7678"/>
            <a:ext cx="9144000" cy="1051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Τι </a:t>
            </a:r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ο</a:t>
            </a:r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ρίζει ένα 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brand online</a:t>
            </a:r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el-GR" sz="48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1815985"/>
            <a:ext cx="9144000" cy="7380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ΜΟΝΟ ΤΑ ΕΤΑΙΡΙΚΑ ΧΡΩΜΑΤΑ;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397" y="1354066"/>
            <a:ext cx="8387262" cy="551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07148" y="6488668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>
                <a:solidFill>
                  <a:schemeClr val="bg1"/>
                </a:solidFill>
              </a:rPr>
              <a:t>Πηγή: </a:t>
            </a:r>
            <a:r>
              <a:rPr lang="en-US" i="1" dirty="0" smtClean="0">
                <a:solidFill>
                  <a:schemeClr val="bg1"/>
                </a:solidFill>
              </a:rPr>
              <a:t>Stanford, Human-Computer Interaction</a:t>
            </a:r>
            <a:endParaRPr lang="el-GR" i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7679"/>
            <a:ext cx="9144000" cy="13319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usability </a:t>
            </a:r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πρέπει να γίνει 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business process</a:t>
            </a:r>
            <a:endParaRPr lang="el-GR" sz="4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08307" y="648866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Πηγή: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Jacob Nielsen</a:t>
            </a:r>
            <a:endParaRPr lang="el-G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7679"/>
            <a:ext cx="9144000" cy="13319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usability </a:t>
            </a:r>
            <a:r>
              <a:rPr lang="el-GR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έχει 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ROI</a:t>
            </a:r>
            <a:endParaRPr lang="el-GR" sz="4800" b="1" dirty="0" smtClean="0"/>
          </a:p>
        </p:txBody>
      </p:sp>
      <p:pic>
        <p:nvPicPr>
          <p:cNvPr id="4098" name="Picture 2" descr="C:\Users\j655\Desktop\learning_tried_vs_usefu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4840" y="2327877"/>
            <a:ext cx="6745670" cy="4152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0" y="0"/>
            <a:ext cx="9144000" cy="2685499"/>
            <a:chOff x="0" y="0"/>
            <a:chExt cx="9144000" cy="4394484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245484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2844" y="214290"/>
              <a:ext cx="8358246" cy="4180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STEP 2: </a:t>
              </a:r>
              <a:r>
                <a:rPr 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SELECT POST CATEGORIES FOR OUR INFO CENTER &amp; BLOG BASED ON KEYWORD STRATEGY</a:t>
              </a:r>
            </a:p>
            <a:p>
              <a:endParaRPr lang="el-GR" sz="7200" dirty="0">
                <a:latin typeface="+mn-lt"/>
              </a:endParaRPr>
            </a:p>
          </p:txBody>
        </p:sp>
      </p:grpSp>
      <p:pic>
        <p:nvPicPr>
          <p:cNvPr id="9" name="Picture 2" descr="D:\Facebook Green Xplain\Green_blog_design_proposals\Piraeus-1.jpg"/>
          <p:cNvPicPr>
            <a:picLocks noChangeAspect="1" noChangeArrowheads="1"/>
          </p:cNvPicPr>
          <p:nvPr/>
        </p:nvPicPr>
        <p:blipFill>
          <a:blip r:embed="rId2" cstate="print"/>
          <a:srcRect l="4693" t="3073" r="28423"/>
          <a:stretch>
            <a:fillRect/>
          </a:stretch>
        </p:blipFill>
        <p:spPr bwMode="auto">
          <a:xfrm>
            <a:off x="3357554" y="2123113"/>
            <a:ext cx="2214577" cy="4656929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 descr="D:\Facebook Green Xplain\Green_blog_design_proposals\Piraeus-1.jpg"/>
          <p:cNvPicPr>
            <a:picLocks noChangeAspect="1" noChangeArrowheads="1"/>
          </p:cNvPicPr>
          <p:nvPr/>
        </p:nvPicPr>
        <p:blipFill>
          <a:blip r:embed="rId2" cstate="print"/>
          <a:srcRect l="4693" t="10885" r="28423" b="86771"/>
          <a:stretch>
            <a:fillRect/>
          </a:stretch>
        </p:blipFill>
        <p:spPr bwMode="auto">
          <a:xfrm>
            <a:off x="1000100" y="1604304"/>
            <a:ext cx="7786742" cy="395936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2" t="-84" b="1"/>
          <a:stretch/>
        </p:blipFill>
        <p:spPr>
          <a:xfrm>
            <a:off x="1" y="0"/>
            <a:ext cx="9144000" cy="697326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" y="-7681"/>
            <a:ext cx="9144000" cy="1440000"/>
          </a:xfrm>
          <a:prstGeom prst="rect">
            <a:avLst/>
          </a:prstGeom>
          <a:solidFill>
            <a:srgbClr val="A6A6A6">
              <a:alpha val="81176"/>
            </a:srgbClr>
          </a:solidFill>
        </p:spPr>
        <p:txBody>
          <a:bodyPr vert="horz" anchor="ctr">
            <a:no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spcBef>
                <a:spcPct val="0"/>
              </a:spcBef>
              <a:buFont typeface="Wingdings"/>
              <a:buNone/>
            </a:pPr>
            <a:r>
              <a:rPr lang="el-GR" sz="6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Είμαστε Ακόμα στην αρχή</a:t>
            </a:r>
            <a:endParaRPr lang="en-US" sz="6000" b="1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0700385">
            <a:off x="-350861" y="3169194"/>
            <a:ext cx="9859334" cy="1244359"/>
          </a:xfrm>
          <a:prstGeom prst="rect">
            <a:avLst/>
          </a:prstGeom>
          <a:solidFill>
            <a:schemeClr val="accent3">
              <a:lumMod val="75000"/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8800" b="1" dirty="0" smtClean="0">
                <a:solidFill>
                  <a:srgbClr val="FFFFFF"/>
                </a:solidFill>
              </a:rPr>
              <a:t>Ευχαριστούμε!</a:t>
            </a:r>
            <a:endParaRPr lang="en-US" sz="8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44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Η Νέα Πραγματικότητα</a:t>
            </a:r>
            <a:endParaRPr lang="el-GR" sz="5400" b="1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2379432"/>
            <a:ext cx="9144000" cy="738008"/>
          </a:xfrm>
          <a:prstGeom prst="rect">
            <a:avLst/>
          </a:prstGeom>
          <a:solidFill>
            <a:schemeClr val="tx1">
              <a:lumMod val="50000"/>
              <a:lumOff val="5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</a:t>
            </a:r>
            <a:r>
              <a:rPr lang="el-GR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ΕΝΗΜΕΡΩΝΕΤΑΙ ΓΙΑ ΠΡΟΪΟΝΤΑ &amp; ΥΠΗΡΕΣΙΕΣ</a:t>
            </a:r>
            <a:endParaRPr lang="en-US" sz="3200" b="1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925650"/>
            <a:ext cx="9144000" cy="738008"/>
          </a:xfrm>
          <a:prstGeom prst="rect">
            <a:avLst/>
          </a:prstGeom>
          <a:solidFill>
            <a:schemeClr val="tx1">
              <a:lumMod val="50000"/>
              <a:lumOff val="5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</a:t>
            </a:r>
            <a:r>
              <a:rPr lang="el-GR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ΔΙΑΧΕΙΡΙΖΕΤΑΙ ΤΑ ΠΡΟΪΟΝΤΑ ΤΟΥ </a:t>
            </a:r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2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winbank</a:t>
            </a:r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3652540"/>
            <a:ext cx="9144000" cy="898421"/>
          </a:xfrm>
          <a:prstGeom prst="rect">
            <a:avLst/>
          </a:prstGeom>
          <a:solidFill>
            <a:schemeClr val="tx1">
              <a:lumMod val="50000"/>
              <a:lumOff val="5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ΕΝΗΜΕΡΩΝΕΤΑΙ ΓΙΑ ΤΟΝ ΟΜΙΛΟ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202" name="Line 2"/>
          <p:cNvSpPr>
            <a:spLocks noChangeShapeType="1"/>
          </p:cNvSpPr>
          <p:nvPr/>
        </p:nvSpPr>
        <p:spPr bwMode="auto">
          <a:xfrm>
            <a:off x="3757548" y="-9525"/>
            <a:ext cx="0" cy="371182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l-GR" sz="2000" i="0" u="none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27213" name="Text Box 13"/>
          <p:cNvSpPr txBox="1">
            <a:spLocks noChangeArrowheads="1"/>
          </p:cNvSpPr>
          <p:nvPr/>
        </p:nvSpPr>
        <p:spPr bwMode="auto">
          <a:xfrm>
            <a:off x="1020726" y="1254621"/>
            <a:ext cx="2519916" cy="273641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0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CONTENT MANAGEMENT</a:t>
            </a:r>
            <a:endParaRPr lang="en-US" sz="1000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27214" name="Text Box 14"/>
          <p:cNvSpPr txBox="1">
            <a:spLocks noChangeArrowheads="1"/>
          </p:cNvSpPr>
          <p:nvPr/>
        </p:nvSpPr>
        <p:spPr bwMode="auto">
          <a:xfrm>
            <a:off x="1020726" y="879971"/>
            <a:ext cx="2519916" cy="273641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0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INFORMATION ARCHITECTURE</a:t>
            </a:r>
            <a:endParaRPr lang="en-US" sz="1000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27215" name="Text Box 15"/>
          <p:cNvSpPr txBox="1">
            <a:spLocks noChangeArrowheads="1"/>
          </p:cNvSpPr>
          <p:nvPr/>
        </p:nvSpPr>
        <p:spPr bwMode="auto">
          <a:xfrm>
            <a:off x="1020726" y="1937246"/>
            <a:ext cx="2519916" cy="273641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0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SEARCH ENGINE OPTIMIZATION</a:t>
            </a:r>
            <a:endParaRPr lang="en-US" sz="1000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27222" name="Line 22"/>
          <p:cNvSpPr>
            <a:spLocks noChangeShapeType="1"/>
          </p:cNvSpPr>
          <p:nvPr/>
        </p:nvSpPr>
        <p:spPr bwMode="auto">
          <a:xfrm flipH="1">
            <a:off x="6521450" y="0"/>
            <a:ext cx="0" cy="3702294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l-GR" sz="2000" i="0" u="none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27240" name="Line 40"/>
          <p:cNvSpPr>
            <a:spLocks noChangeShapeType="1"/>
          </p:cNvSpPr>
          <p:nvPr/>
        </p:nvSpPr>
        <p:spPr bwMode="auto">
          <a:xfrm>
            <a:off x="0" y="3712270"/>
            <a:ext cx="9144000" cy="4762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sz="2000" i="0" u="none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27242" name="Line 42"/>
          <p:cNvSpPr>
            <a:spLocks noChangeShapeType="1"/>
          </p:cNvSpPr>
          <p:nvPr/>
        </p:nvSpPr>
        <p:spPr bwMode="auto">
          <a:xfrm>
            <a:off x="0" y="6350"/>
            <a:ext cx="9144000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sz="2000" i="0" u="none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27244" name="Text Box 44"/>
          <p:cNvSpPr txBox="1">
            <a:spLocks noChangeArrowheads="1"/>
          </p:cNvSpPr>
          <p:nvPr/>
        </p:nvSpPr>
        <p:spPr bwMode="auto">
          <a:xfrm>
            <a:off x="5393552" y="4356107"/>
            <a:ext cx="3572933" cy="331787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Alternative Channels</a:t>
            </a:r>
            <a:endParaRPr lang="en-US" sz="2000" b="1" i="0" u="none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27261" name="Line 61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sz="2000" i="0" u="none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27262" name="Line 62"/>
          <p:cNvSpPr>
            <a:spLocks noChangeShapeType="1"/>
          </p:cNvSpPr>
          <p:nvPr/>
        </p:nvSpPr>
        <p:spPr bwMode="auto">
          <a:xfrm>
            <a:off x="855134" y="0"/>
            <a:ext cx="0" cy="685800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sz="2000" i="0" u="none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27263" name="Line 63"/>
          <p:cNvSpPr>
            <a:spLocks noChangeShapeType="1"/>
          </p:cNvSpPr>
          <p:nvPr/>
        </p:nvSpPr>
        <p:spPr bwMode="auto">
          <a:xfrm>
            <a:off x="6521450" y="1379255"/>
            <a:ext cx="2622550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l-GR" sz="2000" i="0" u="none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27280" name="Text Box 80"/>
          <p:cNvSpPr txBox="1">
            <a:spLocks noChangeArrowheads="1"/>
          </p:cNvSpPr>
          <p:nvPr/>
        </p:nvSpPr>
        <p:spPr bwMode="auto">
          <a:xfrm rot="-5400000">
            <a:off x="-1142921" y="4859949"/>
            <a:ext cx="3140970" cy="855131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i="0" u="none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ONLINE</a:t>
            </a:r>
          </a:p>
          <a:p>
            <a:pPr algn="ctr"/>
            <a:r>
              <a:rPr lang="en-US" sz="2000" b="1" i="0" u="none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SALES</a:t>
            </a:r>
            <a:endParaRPr lang="en-US" sz="2000" b="1" i="0" u="none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27281" name="Text Box 81"/>
          <p:cNvSpPr txBox="1">
            <a:spLocks noChangeArrowheads="1"/>
          </p:cNvSpPr>
          <p:nvPr/>
        </p:nvSpPr>
        <p:spPr bwMode="auto">
          <a:xfrm rot="-5400000">
            <a:off x="-1436173" y="1436173"/>
            <a:ext cx="3744416" cy="872069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INTERACTIVE MARKETING</a:t>
            </a:r>
            <a:endParaRPr lang="en-US" sz="2000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27284" name="Line 84"/>
          <p:cNvSpPr>
            <a:spLocks noChangeShapeType="1"/>
          </p:cNvSpPr>
          <p:nvPr/>
        </p:nvSpPr>
        <p:spPr bwMode="auto">
          <a:xfrm>
            <a:off x="9142413" y="0"/>
            <a:ext cx="0" cy="685800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sz="2000" i="0" u="none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27285" name="Line 85"/>
          <p:cNvSpPr>
            <a:spLocks noChangeShapeType="1"/>
          </p:cNvSpPr>
          <p:nvPr/>
        </p:nvSpPr>
        <p:spPr bwMode="auto">
          <a:xfrm>
            <a:off x="0" y="6869757"/>
            <a:ext cx="9144000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sz="2000" i="0" u="none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7" name="Text Box 28"/>
          <p:cNvSpPr txBox="1">
            <a:spLocks noChangeArrowheads="1"/>
          </p:cNvSpPr>
          <p:nvPr/>
        </p:nvSpPr>
        <p:spPr bwMode="auto">
          <a:xfrm>
            <a:off x="895350" y="265570"/>
            <a:ext cx="2812554" cy="468595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22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Public Web Sites</a:t>
            </a:r>
            <a:endParaRPr lang="en-US" sz="2200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8" name="Text Box 28"/>
          <p:cNvSpPr txBox="1">
            <a:spLocks noChangeArrowheads="1"/>
          </p:cNvSpPr>
          <p:nvPr/>
        </p:nvSpPr>
        <p:spPr bwMode="auto">
          <a:xfrm>
            <a:off x="3785191" y="265570"/>
            <a:ext cx="2674876" cy="468595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22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Social Media</a:t>
            </a:r>
            <a:endParaRPr lang="en-US" sz="2200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9" name="Text Box 28"/>
          <p:cNvSpPr txBox="1">
            <a:spLocks noChangeArrowheads="1"/>
          </p:cNvSpPr>
          <p:nvPr/>
        </p:nvSpPr>
        <p:spPr bwMode="auto">
          <a:xfrm>
            <a:off x="6534150" y="2692892"/>
            <a:ext cx="2609849" cy="952132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2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Search Engine</a:t>
            </a:r>
          </a:p>
          <a:p>
            <a:pPr algn="ctr"/>
            <a:r>
              <a:rPr lang="en-US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Marketing</a:t>
            </a:r>
            <a:endParaRPr lang="en-US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2" name="Text Box 28"/>
          <p:cNvSpPr txBox="1">
            <a:spLocks noChangeArrowheads="1"/>
          </p:cNvSpPr>
          <p:nvPr/>
        </p:nvSpPr>
        <p:spPr bwMode="auto">
          <a:xfrm>
            <a:off x="6536269" y="260648"/>
            <a:ext cx="2607732" cy="907391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22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Banner </a:t>
            </a:r>
            <a:r>
              <a:rPr lang="en-US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Campaign Optimization</a:t>
            </a:r>
            <a:endParaRPr lang="en-US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3" name="Text Box 28"/>
          <p:cNvSpPr txBox="1">
            <a:spLocks noChangeArrowheads="1"/>
          </p:cNvSpPr>
          <p:nvPr/>
        </p:nvSpPr>
        <p:spPr bwMode="auto">
          <a:xfrm>
            <a:off x="6536267" y="1399377"/>
            <a:ext cx="2607733" cy="1165527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22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Online</a:t>
            </a:r>
            <a:r>
              <a:rPr lang="en-US" sz="20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Reputation </a:t>
            </a:r>
            <a:r>
              <a:rPr lang="en-US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Management</a:t>
            </a:r>
            <a:endParaRPr lang="en-US" sz="2200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4" name="Line 2"/>
          <p:cNvSpPr>
            <a:spLocks noChangeShapeType="1"/>
          </p:cNvSpPr>
          <p:nvPr/>
        </p:nvSpPr>
        <p:spPr bwMode="auto">
          <a:xfrm>
            <a:off x="5004048" y="3717032"/>
            <a:ext cx="0" cy="3140968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l-GR" sz="2000" i="0" u="none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1078322" y="5135297"/>
            <a:ext cx="3756141" cy="360000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800" b="1" i="0" u="none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www.winbankdirect.gr</a:t>
            </a:r>
            <a:endParaRPr lang="en-US" sz="1800" b="1" i="0" u="none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1078322" y="5805304"/>
            <a:ext cx="3763956" cy="360000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800" i="0" u="none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/>
              </a:rPr>
              <a:t></a:t>
            </a:r>
            <a:r>
              <a:rPr lang="en-US" sz="1800" b="1" i="0" u="none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/>
              </a:rPr>
              <a:t> </a:t>
            </a:r>
            <a:r>
              <a:rPr lang="en-US" sz="1800" b="1" i="0" u="none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18-200</a:t>
            </a:r>
            <a:endParaRPr lang="en-US" sz="1800" b="1" i="0" u="none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9" name="Text Box 11"/>
          <p:cNvSpPr txBox="1">
            <a:spLocks noChangeArrowheads="1"/>
          </p:cNvSpPr>
          <p:nvPr/>
        </p:nvSpPr>
        <p:spPr bwMode="auto">
          <a:xfrm>
            <a:off x="5198209" y="5135297"/>
            <a:ext cx="3756141" cy="360000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800" b="1" i="0" u="none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UX</a:t>
            </a:r>
            <a:endParaRPr lang="en-US" sz="1800" b="1" i="0" u="none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0" name="Text Box 12"/>
          <p:cNvSpPr txBox="1">
            <a:spLocks noChangeArrowheads="1"/>
          </p:cNvSpPr>
          <p:nvPr/>
        </p:nvSpPr>
        <p:spPr bwMode="auto">
          <a:xfrm>
            <a:off x="5194301" y="5805304"/>
            <a:ext cx="3763956" cy="360000"/>
          </a:xfrm>
          <a:prstGeom prst="rect">
            <a:avLst/>
          </a:prstGeom>
          <a:noFill/>
          <a:ln w="9525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400" b="1" i="0" u="none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/>
              </a:rPr>
              <a:t>Cross-Channel Strategy</a:t>
            </a:r>
            <a:endParaRPr lang="en-US" sz="1400" b="1" i="0" u="none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6" name="Text Box 14"/>
          <p:cNvSpPr txBox="1">
            <a:spLocks noChangeArrowheads="1"/>
          </p:cNvSpPr>
          <p:nvPr/>
        </p:nvSpPr>
        <p:spPr bwMode="auto">
          <a:xfrm>
            <a:off x="4042629" y="889496"/>
            <a:ext cx="2160000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2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FACEBOOK</a:t>
            </a:r>
            <a:endParaRPr lang="en-US" sz="1200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3" name="Text Box 14"/>
          <p:cNvSpPr txBox="1">
            <a:spLocks noChangeArrowheads="1"/>
          </p:cNvSpPr>
          <p:nvPr/>
        </p:nvSpPr>
        <p:spPr bwMode="auto">
          <a:xfrm>
            <a:off x="4042629" y="1474787"/>
            <a:ext cx="2160000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2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TWITTER</a:t>
            </a:r>
            <a:endParaRPr lang="en-US" sz="1200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7" name="Text Box 15"/>
          <p:cNvSpPr txBox="1">
            <a:spLocks noChangeArrowheads="1"/>
          </p:cNvSpPr>
          <p:nvPr/>
        </p:nvSpPr>
        <p:spPr bwMode="auto">
          <a:xfrm>
            <a:off x="4042629" y="2109663"/>
            <a:ext cx="2160000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2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YOUTUBE</a:t>
            </a:r>
            <a:endParaRPr lang="en-US" sz="1200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2" name="Line 63"/>
          <p:cNvSpPr>
            <a:spLocks noChangeShapeType="1"/>
          </p:cNvSpPr>
          <p:nvPr/>
        </p:nvSpPr>
        <p:spPr bwMode="auto">
          <a:xfrm>
            <a:off x="6521450" y="2560355"/>
            <a:ext cx="2622550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l-GR" sz="2000" i="0" u="none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1011201" y="3111996"/>
            <a:ext cx="2519916" cy="273641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0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BANK &amp; AFFILIATES</a:t>
            </a:r>
            <a:endParaRPr lang="en-US" sz="1000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1011201" y="2737346"/>
            <a:ext cx="2519916" cy="273641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0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GREECE &amp; ABROAD</a:t>
            </a:r>
            <a:endParaRPr lang="en-US" sz="1000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1011201" y="1607046"/>
            <a:ext cx="2519916" cy="273641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0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USER EXPERIENCE</a:t>
            </a:r>
            <a:endParaRPr lang="en-US" sz="1000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4042629" y="2744539"/>
            <a:ext cx="2160000" cy="252413"/>
          </a:xfrm>
          <a:prstGeom prst="rect">
            <a:avLst/>
          </a:prstGeom>
          <a:noFill/>
          <a:ln w="9525" algn="ctr">
            <a:solidFill>
              <a:schemeClr val="accent3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200" b="1" i="0" u="none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FLICKR</a:t>
            </a:r>
            <a:endParaRPr lang="en-US" sz="1200" b="1" i="0" u="none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7" name="Picture 3" descr="C:\Users\b240.PIRAEUSBANK\Documents\Library\winbank direct\winbank direct - blue letters, yellow i, white arrow (for white background)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6" y="4221088"/>
            <a:ext cx="3816424" cy="5036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2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22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22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22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2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22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227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2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2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27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27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227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227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2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2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2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27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27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2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7202" grpId="0" animBg="1"/>
      <p:bldP spid="2227213" grpId="0" animBg="1"/>
      <p:bldP spid="2227214" grpId="0" animBg="1"/>
      <p:bldP spid="2227215" grpId="0" animBg="1"/>
      <p:bldP spid="2227222" grpId="0" animBg="1"/>
      <p:bldP spid="2227240" grpId="0" animBg="1"/>
      <p:bldP spid="2227242" grpId="0" animBg="1"/>
      <p:bldP spid="2227244" grpId="0"/>
      <p:bldP spid="2227261" grpId="0" animBg="1"/>
      <p:bldP spid="2227262" grpId="0" animBg="1"/>
      <p:bldP spid="2227263" grpId="0" animBg="1"/>
      <p:bldP spid="2227280" grpId="0"/>
      <p:bldP spid="2227281" grpId="0"/>
      <p:bldP spid="2227284" grpId="0" animBg="1"/>
      <p:bldP spid="2227285" grpId="0" animBg="1"/>
      <p:bldP spid="67" grpId="0"/>
      <p:bldP spid="68" grpId="0"/>
      <p:bldP spid="69" grpId="0"/>
      <p:bldP spid="72" grpId="0"/>
      <p:bldP spid="73" grpId="0"/>
      <p:bldP spid="74" grpId="0" animBg="1"/>
      <p:bldP spid="75" grpId="0" animBg="1"/>
      <p:bldP spid="76" grpId="0" animBg="1"/>
      <p:bldP spid="79" grpId="0" animBg="1"/>
      <p:bldP spid="80" grpId="0" animBg="1"/>
      <p:bldP spid="86" grpId="0" animBg="1"/>
      <p:bldP spid="93" grpId="0" animBg="1"/>
      <p:bldP spid="97" grpId="0" animBg="1"/>
      <p:bldP spid="42" grpId="0" animBg="1"/>
      <p:bldP spid="43" grpId="0" animBg="1"/>
      <p:bldP spid="44" grpId="0" animBg="1"/>
      <p:bldP spid="46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62579"/>
            <a:ext cx="9144000" cy="22148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OI </a:t>
            </a:r>
            <a:r>
              <a:rPr lang="el-GR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ΑΡΧΕΣ ΜΑΣ</a:t>
            </a:r>
            <a:endParaRPr lang="el-GR" sz="9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269" y="2701134"/>
            <a:ext cx="8397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ΣΩΣΤΗ ΚΑΤΑΝΟΜΗ ΤΗΣ ΠΛΗΡΟΦΟΡΙΑΣ </a:t>
            </a:r>
            <a:endParaRPr lang="en-US" sz="3200" b="1" dirty="0" smtClean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r>
              <a:rPr lang="el-GR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(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INFORMATION ARCHITECTURE)</a:t>
            </a:r>
            <a:endParaRPr lang="el-GR" sz="3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034" y="68323"/>
            <a:ext cx="132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1</a:t>
            </a:r>
            <a:endParaRPr lang="el-GR" sz="9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5905</TotalTime>
  <Words>639</Words>
  <Application>Microsoft Office PowerPoint</Application>
  <PresentationFormat>On-screen Show (4:3)</PresentationFormat>
  <Paragraphs>235</Paragraphs>
  <Slides>57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>Piraeus Bank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j655</dc:creator>
  <cp:lastModifiedBy>j655</cp:lastModifiedBy>
  <cp:revision>942</cp:revision>
  <dcterms:created xsi:type="dcterms:W3CDTF">2011-05-09T09:39:00Z</dcterms:created>
  <dcterms:modified xsi:type="dcterms:W3CDTF">2012-11-06T09:52:33Z</dcterms:modified>
</cp:coreProperties>
</file>