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276" r:id="rId3"/>
    <p:sldId id="355" r:id="rId4"/>
    <p:sldId id="356" r:id="rId5"/>
    <p:sldId id="285" r:id="rId6"/>
    <p:sldId id="313" r:id="rId7"/>
    <p:sldId id="337" r:id="rId8"/>
    <p:sldId id="281" r:id="rId9"/>
    <p:sldId id="357" r:id="rId10"/>
    <p:sldId id="344" r:id="rId11"/>
    <p:sldId id="365" r:id="rId12"/>
    <p:sldId id="359" r:id="rId13"/>
    <p:sldId id="366" r:id="rId14"/>
    <p:sldId id="360" r:id="rId15"/>
    <p:sldId id="358" r:id="rId16"/>
    <p:sldId id="342" r:id="rId17"/>
    <p:sldId id="274" r:id="rId18"/>
    <p:sldId id="343" r:id="rId19"/>
    <p:sldId id="346" r:id="rId20"/>
    <p:sldId id="347" r:id="rId21"/>
    <p:sldId id="361" r:id="rId22"/>
    <p:sldId id="364" r:id="rId23"/>
    <p:sldId id="363" r:id="rId24"/>
    <p:sldId id="309" r:id="rId25"/>
    <p:sldId id="332" r:id="rId26"/>
    <p:sldId id="331"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A8A8A"/>
    <a:srgbClr val="999999"/>
    <a:srgbClr val="A6A6A6"/>
    <a:srgbClr val="C7B009"/>
    <a:srgbClr val="F4D80C"/>
    <a:srgbClr val="008000"/>
    <a:srgbClr val="006600"/>
    <a:srgbClr val="996633"/>
    <a:srgbClr val="D5D000"/>
    <a:srgbClr val="F18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5632" autoAdjust="0"/>
  </p:normalViewPr>
  <p:slideViewPr>
    <p:cSldViewPr>
      <p:cViewPr varScale="1">
        <p:scale>
          <a:sx n="83" d="100"/>
          <a:sy n="83" d="100"/>
        </p:scale>
        <p:origin x="-129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101" d="100"/>
          <a:sy n="101" d="100"/>
        </p:scale>
        <p:origin x="-352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57F914-474F-4C99-9A66-7A49639C3553}" type="doc">
      <dgm:prSet loTypeId="urn:microsoft.com/office/officeart/2005/8/layout/balance1" loCatId="relationship" qsTypeId="urn:microsoft.com/office/officeart/2005/8/quickstyle/simple2" qsCatId="simple" csTypeId="urn:microsoft.com/office/officeart/2005/8/colors/accent6_4" csCatId="accent6" phldr="1"/>
      <dgm:spPr/>
      <dgm:t>
        <a:bodyPr/>
        <a:lstStyle/>
        <a:p>
          <a:endParaRPr lang="en-GB"/>
        </a:p>
      </dgm:t>
    </dgm:pt>
    <dgm:pt modelId="{0A7FB259-21C9-42CA-B5B9-3B69284F065D}">
      <dgm:prSet phldrT="[Text]"/>
      <dgm:spPr>
        <a:solidFill>
          <a:schemeClr val="accent3">
            <a:lumMod val="75000"/>
          </a:schemeClr>
        </a:solidFill>
      </dgm:spPr>
      <dgm:t>
        <a:bodyPr/>
        <a:lstStyle/>
        <a:p>
          <a:r>
            <a:rPr lang="en-GB" b="1" dirty="0" smtClean="0"/>
            <a:t>Experiencing the museum in a new way</a:t>
          </a:r>
          <a:endParaRPr lang="en-GB" b="1" dirty="0"/>
        </a:p>
      </dgm:t>
    </dgm:pt>
    <dgm:pt modelId="{1EB6D3C7-57B0-4ADB-BA33-D6B1B233B042}" type="parTrans" cxnId="{49A648B0-7EC9-4A64-AE60-EBB9CD9B5C90}">
      <dgm:prSet/>
      <dgm:spPr/>
      <dgm:t>
        <a:bodyPr/>
        <a:lstStyle/>
        <a:p>
          <a:endParaRPr lang="en-GB"/>
        </a:p>
      </dgm:t>
    </dgm:pt>
    <dgm:pt modelId="{36FE48AF-AEEE-46FF-B14A-A38DE89D3E56}" type="sibTrans" cxnId="{49A648B0-7EC9-4A64-AE60-EBB9CD9B5C90}">
      <dgm:prSet/>
      <dgm:spPr/>
      <dgm:t>
        <a:bodyPr/>
        <a:lstStyle/>
        <a:p>
          <a:endParaRPr lang="en-GB"/>
        </a:p>
      </dgm:t>
    </dgm:pt>
    <dgm:pt modelId="{3D6CB231-0E22-4B2F-8135-CB2B561AABDD}">
      <dgm:prSet phldrT="[Text]" custT="1"/>
      <dgm:spPr>
        <a:noFill/>
        <a:ln>
          <a:solidFill>
            <a:srgbClr val="C00000">
              <a:alpha val="90000"/>
            </a:srgbClr>
          </a:solidFill>
        </a:ln>
      </dgm:spPr>
      <dgm:t>
        <a:bodyPr/>
        <a:lstStyle/>
        <a:p>
          <a:r>
            <a:rPr lang="en-US" sz="3200" dirty="0" smtClean="0"/>
            <a:t>-</a:t>
          </a:r>
          <a:endParaRPr lang="en-GB" sz="3200" dirty="0"/>
        </a:p>
      </dgm:t>
    </dgm:pt>
    <dgm:pt modelId="{EE79CC1A-9C3A-4159-A95A-BB3A393DE6C3}" type="parTrans" cxnId="{A83A9C1B-556E-4CEB-B62D-F9D49CA1AA31}">
      <dgm:prSet/>
      <dgm:spPr/>
      <dgm:t>
        <a:bodyPr/>
        <a:lstStyle/>
        <a:p>
          <a:endParaRPr lang="en-GB"/>
        </a:p>
      </dgm:t>
    </dgm:pt>
    <dgm:pt modelId="{2BE0DDB7-EE62-48C3-9466-40AF3822C427}" type="sibTrans" cxnId="{A83A9C1B-556E-4CEB-B62D-F9D49CA1AA31}">
      <dgm:prSet/>
      <dgm:spPr/>
      <dgm:t>
        <a:bodyPr/>
        <a:lstStyle/>
        <a:p>
          <a:endParaRPr lang="en-GB"/>
        </a:p>
      </dgm:t>
    </dgm:pt>
    <dgm:pt modelId="{1EC8EBFE-6A68-4081-9524-3AF9C94B60BD}">
      <dgm:prSet phldrT="[Text]" custT="1"/>
      <dgm:spPr>
        <a:solidFill>
          <a:schemeClr val="accent2">
            <a:lumMod val="75000"/>
          </a:schemeClr>
        </a:solidFill>
      </dgm:spPr>
      <dgm:t>
        <a:bodyPr/>
        <a:lstStyle/>
        <a:p>
          <a:r>
            <a:rPr lang="en-US" sz="2400" b="1" dirty="0" smtClean="0"/>
            <a:t>Not a story</a:t>
          </a:r>
          <a:endParaRPr lang="en-GB" sz="2400" b="1" dirty="0"/>
        </a:p>
      </dgm:t>
    </dgm:pt>
    <dgm:pt modelId="{605CDB15-0AB3-4955-972B-AD697A8FDF24}" type="parTrans" cxnId="{3B81EBE2-3B6B-4825-8D54-333E2307BAFD}">
      <dgm:prSet/>
      <dgm:spPr/>
      <dgm:t>
        <a:bodyPr/>
        <a:lstStyle/>
        <a:p>
          <a:endParaRPr lang="en-GB"/>
        </a:p>
      </dgm:t>
    </dgm:pt>
    <dgm:pt modelId="{A2F16927-B7B9-4FF8-B7CD-30EFAFCB35B6}" type="sibTrans" cxnId="{3B81EBE2-3B6B-4825-8D54-333E2307BAFD}">
      <dgm:prSet/>
      <dgm:spPr/>
      <dgm:t>
        <a:bodyPr/>
        <a:lstStyle/>
        <a:p>
          <a:endParaRPr lang="en-GB"/>
        </a:p>
      </dgm:t>
    </dgm:pt>
    <dgm:pt modelId="{B9418A52-CD02-4A54-AD0B-8B97AD7AA401}">
      <dgm:prSet phldrT="[Text]" custT="1"/>
      <dgm:spPr>
        <a:solidFill>
          <a:schemeClr val="accent2">
            <a:lumMod val="75000"/>
          </a:schemeClr>
        </a:solidFill>
      </dgm:spPr>
      <dgm:t>
        <a:bodyPr/>
        <a:lstStyle/>
        <a:p>
          <a:r>
            <a:rPr lang="en-US" sz="2400" b="1" dirty="0" smtClean="0"/>
            <a:t>Too static</a:t>
          </a:r>
          <a:endParaRPr lang="en-GB" sz="2400" b="1" dirty="0"/>
        </a:p>
      </dgm:t>
    </dgm:pt>
    <dgm:pt modelId="{EE322529-C403-4898-9319-3B6C3427EB8C}" type="parTrans" cxnId="{FD8C616B-5874-47B8-81B3-C7784C2B9C5A}">
      <dgm:prSet/>
      <dgm:spPr/>
      <dgm:t>
        <a:bodyPr/>
        <a:lstStyle/>
        <a:p>
          <a:endParaRPr lang="en-GB"/>
        </a:p>
      </dgm:t>
    </dgm:pt>
    <dgm:pt modelId="{C2E5F8B4-E3AE-48F7-8C6F-1E450709088B}" type="sibTrans" cxnId="{FD8C616B-5874-47B8-81B3-C7784C2B9C5A}">
      <dgm:prSet/>
      <dgm:spPr/>
      <dgm:t>
        <a:bodyPr/>
        <a:lstStyle/>
        <a:p>
          <a:endParaRPr lang="en-GB"/>
        </a:p>
      </dgm:t>
    </dgm:pt>
    <dgm:pt modelId="{5E22AEA9-0501-4DE2-AF72-CFCEBE4EAF5F}">
      <dgm:prSet phldrT="[Text]"/>
      <dgm:spPr>
        <a:solidFill>
          <a:schemeClr val="accent3">
            <a:lumMod val="75000"/>
          </a:schemeClr>
        </a:solidFill>
      </dgm:spPr>
      <dgm:t>
        <a:bodyPr/>
        <a:lstStyle/>
        <a:p>
          <a:r>
            <a:rPr lang="en-US" b="1" dirty="0" smtClean="0"/>
            <a:t>Interesting, entertaining</a:t>
          </a:r>
          <a:endParaRPr lang="en-GB" b="1" dirty="0"/>
        </a:p>
      </dgm:t>
    </dgm:pt>
    <dgm:pt modelId="{0D941054-5F7D-4485-9725-62B4B6821621}" type="parTrans" cxnId="{0310309B-A9FA-44F4-8B4E-DA9434D56FBB}">
      <dgm:prSet/>
      <dgm:spPr/>
      <dgm:t>
        <a:bodyPr/>
        <a:lstStyle/>
        <a:p>
          <a:endParaRPr lang="en-GB"/>
        </a:p>
      </dgm:t>
    </dgm:pt>
    <dgm:pt modelId="{A077B7CC-F87D-48B5-BB5B-CA172961E58A}" type="sibTrans" cxnId="{0310309B-A9FA-44F4-8B4E-DA9434D56FBB}">
      <dgm:prSet/>
      <dgm:spPr/>
      <dgm:t>
        <a:bodyPr/>
        <a:lstStyle/>
        <a:p>
          <a:endParaRPr lang="en-GB"/>
        </a:p>
      </dgm:t>
    </dgm:pt>
    <dgm:pt modelId="{24950B1E-43E8-4403-B7DC-5ECB60F5A25C}">
      <dgm:prSet phldrT="[Text]" custT="1"/>
      <dgm:spPr>
        <a:noFill/>
        <a:ln>
          <a:solidFill>
            <a:schemeClr val="accent3">
              <a:alpha val="90000"/>
            </a:schemeClr>
          </a:solidFill>
        </a:ln>
      </dgm:spPr>
      <dgm:t>
        <a:bodyPr/>
        <a:lstStyle/>
        <a:p>
          <a:r>
            <a:rPr lang="en-US" sz="3200" i="0" dirty="0" smtClean="0"/>
            <a:t>+</a:t>
          </a:r>
          <a:endParaRPr lang="en-GB" sz="3200" i="0" dirty="0"/>
        </a:p>
      </dgm:t>
    </dgm:pt>
    <dgm:pt modelId="{38F9C3D5-8FD6-4C3D-86A0-4FB29DE405CD}" type="sibTrans" cxnId="{16CECB2A-C018-45AD-964C-330B8990EFE4}">
      <dgm:prSet/>
      <dgm:spPr/>
      <dgm:t>
        <a:bodyPr/>
        <a:lstStyle/>
        <a:p>
          <a:endParaRPr lang="en-GB"/>
        </a:p>
      </dgm:t>
    </dgm:pt>
    <dgm:pt modelId="{BDC147DD-8221-4C10-AD32-58A0662F346D}" type="parTrans" cxnId="{16CECB2A-C018-45AD-964C-330B8990EFE4}">
      <dgm:prSet/>
      <dgm:spPr/>
      <dgm:t>
        <a:bodyPr/>
        <a:lstStyle/>
        <a:p>
          <a:endParaRPr lang="en-GB"/>
        </a:p>
      </dgm:t>
    </dgm:pt>
    <dgm:pt modelId="{B1283230-98E3-4156-BC40-2CDA7C795774}" type="pres">
      <dgm:prSet presAssocID="{5F57F914-474F-4C99-9A66-7A49639C3553}" presName="outerComposite" presStyleCnt="0">
        <dgm:presLayoutVars>
          <dgm:chMax val="2"/>
          <dgm:animLvl val="lvl"/>
          <dgm:resizeHandles val="exact"/>
        </dgm:presLayoutVars>
      </dgm:prSet>
      <dgm:spPr/>
      <dgm:t>
        <a:bodyPr/>
        <a:lstStyle/>
        <a:p>
          <a:endParaRPr lang="en-GB"/>
        </a:p>
      </dgm:t>
    </dgm:pt>
    <dgm:pt modelId="{345E5994-78F5-421D-9F05-EA32F64DC135}" type="pres">
      <dgm:prSet presAssocID="{5F57F914-474F-4C99-9A66-7A49639C3553}" presName="dummyMaxCanvas" presStyleCnt="0"/>
      <dgm:spPr/>
    </dgm:pt>
    <dgm:pt modelId="{DC2EA07B-00FB-41C3-90E6-3BAE20453C65}" type="pres">
      <dgm:prSet presAssocID="{5F57F914-474F-4C99-9A66-7A49639C3553}" presName="parentComposite" presStyleCnt="0"/>
      <dgm:spPr/>
    </dgm:pt>
    <dgm:pt modelId="{2EDEE4DD-E63D-4BEE-8A8F-3FC9A7EF0586}" type="pres">
      <dgm:prSet presAssocID="{5F57F914-474F-4C99-9A66-7A49639C3553}" presName="parent1" presStyleLbl="alignAccFollowNode1" presStyleIdx="0" presStyleCnt="4" custAng="499599" custScaleY="47505" custLinFactNeighborX="-4599">
        <dgm:presLayoutVars>
          <dgm:chMax val="4"/>
        </dgm:presLayoutVars>
      </dgm:prSet>
      <dgm:spPr/>
      <dgm:t>
        <a:bodyPr/>
        <a:lstStyle/>
        <a:p>
          <a:endParaRPr lang="en-GB"/>
        </a:p>
      </dgm:t>
    </dgm:pt>
    <dgm:pt modelId="{7668B215-3EE7-4650-AE88-7D48B65F09A3}" type="pres">
      <dgm:prSet presAssocID="{5F57F914-474F-4C99-9A66-7A49639C3553}" presName="parent2" presStyleLbl="alignAccFollowNode1" presStyleIdx="1" presStyleCnt="4" custAng="20753377" custScaleY="57478" custLinFactNeighborX="7128">
        <dgm:presLayoutVars>
          <dgm:chMax val="4"/>
        </dgm:presLayoutVars>
      </dgm:prSet>
      <dgm:spPr/>
      <dgm:t>
        <a:bodyPr/>
        <a:lstStyle/>
        <a:p>
          <a:endParaRPr lang="en-GB"/>
        </a:p>
      </dgm:t>
    </dgm:pt>
    <dgm:pt modelId="{916A9536-365E-4000-B4F1-C09DDA935BDF}" type="pres">
      <dgm:prSet presAssocID="{5F57F914-474F-4C99-9A66-7A49639C3553}" presName="childrenComposite" presStyleCnt="0"/>
      <dgm:spPr/>
    </dgm:pt>
    <dgm:pt modelId="{26243028-4DCA-4BF1-9F9B-765524D63599}" type="pres">
      <dgm:prSet presAssocID="{5F57F914-474F-4C99-9A66-7A49639C3553}" presName="dummyMaxCanvas_ChildArea" presStyleCnt="0"/>
      <dgm:spPr/>
    </dgm:pt>
    <dgm:pt modelId="{6E6D3609-6118-4ADB-89E3-BCE13E2674FD}" type="pres">
      <dgm:prSet presAssocID="{5F57F914-474F-4C99-9A66-7A49639C3553}" presName="fulcrum" presStyleLbl="alignAccFollowNode1" presStyleIdx="2" presStyleCnt="4"/>
      <dgm:spPr>
        <a:solidFill>
          <a:schemeClr val="bg1">
            <a:lumMod val="75000"/>
            <a:alpha val="90000"/>
          </a:schemeClr>
        </a:solidFill>
        <a:ln>
          <a:noFill/>
        </a:ln>
      </dgm:spPr>
      <dgm:t>
        <a:bodyPr/>
        <a:lstStyle/>
        <a:p>
          <a:endParaRPr lang="en-US"/>
        </a:p>
      </dgm:t>
    </dgm:pt>
    <dgm:pt modelId="{DC371CD6-B07A-4D22-A97E-049FBEA5A117}" type="pres">
      <dgm:prSet presAssocID="{5F57F914-474F-4C99-9A66-7A49639C3553}" presName="balance_22" presStyleLbl="alignAccFollowNode1" presStyleIdx="3" presStyleCnt="4">
        <dgm:presLayoutVars>
          <dgm:bulletEnabled val="1"/>
        </dgm:presLayoutVars>
      </dgm:prSet>
      <dgm:spPr>
        <a:solidFill>
          <a:schemeClr val="bg1">
            <a:lumMod val="75000"/>
            <a:alpha val="90000"/>
          </a:schemeClr>
        </a:solidFill>
        <a:ln>
          <a:noFill/>
        </a:ln>
      </dgm:spPr>
      <dgm:t>
        <a:bodyPr/>
        <a:lstStyle/>
        <a:p>
          <a:endParaRPr lang="en-US"/>
        </a:p>
      </dgm:t>
    </dgm:pt>
    <dgm:pt modelId="{5AD9BDE5-C142-4F31-A691-B615E0DDE59A}" type="pres">
      <dgm:prSet presAssocID="{5F57F914-474F-4C99-9A66-7A49639C3553}" presName="right_22_1" presStyleLbl="node1" presStyleIdx="0" presStyleCnt="4" custLinFactNeighborX="7128">
        <dgm:presLayoutVars>
          <dgm:bulletEnabled val="1"/>
        </dgm:presLayoutVars>
      </dgm:prSet>
      <dgm:spPr/>
      <dgm:t>
        <a:bodyPr/>
        <a:lstStyle/>
        <a:p>
          <a:endParaRPr lang="en-GB"/>
        </a:p>
      </dgm:t>
    </dgm:pt>
    <dgm:pt modelId="{53FF429C-AB46-4445-AA6F-42164A0A494F}" type="pres">
      <dgm:prSet presAssocID="{5F57F914-474F-4C99-9A66-7A49639C3553}" presName="right_22_2" presStyleLbl="node1" presStyleIdx="1" presStyleCnt="4" custLinFactNeighborX="7128">
        <dgm:presLayoutVars>
          <dgm:bulletEnabled val="1"/>
        </dgm:presLayoutVars>
      </dgm:prSet>
      <dgm:spPr/>
      <dgm:t>
        <a:bodyPr/>
        <a:lstStyle/>
        <a:p>
          <a:endParaRPr lang="en-GB"/>
        </a:p>
      </dgm:t>
    </dgm:pt>
    <dgm:pt modelId="{B741F952-B26D-4391-A5B1-9853A50873CB}" type="pres">
      <dgm:prSet presAssocID="{5F57F914-474F-4C99-9A66-7A49639C3553}" presName="left_22_1" presStyleLbl="node1" presStyleIdx="2" presStyleCnt="4" custLinFactNeighborX="-4599">
        <dgm:presLayoutVars>
          <dgm:bulletEnabled val="1"/>
        </dgm:presLayoutVars>
      </dgm:prSet>
      <dgm:spPr/>
      <dgm:t>
        <a:bodyPr/>
        <a:lstStyle/>
        <a:p>
          <a:endParaRPr lang="en-GB"/>
        </a:p>
      </dgm:t>
    </dgm:pt>
    <dgm:pt modelId="{09AE21BC-26D4-48AC-AB75-BC6F58EB9F43}" type="pres">
      <dgm:prSet presAssocID="{5F57F914-474F-4C99-9A66-7A49639C3553}" presName="left_22_2" presStyleLbl="node1" presStyleIdx="3" presStyleCnt="4" custLinFactNeighborX="-4599">
        <dgm:presLayoutVars>
          <dgm:bulletEnabled val="1"/>
        </dgm:presLayoutVars>
      </dgm:prSet>
      <dgm:spPr/>
      <dgm:t>
        <a:bodyPr/>
        <a:lstStyle/>
        <a:p>
          <a:endParaRPr lang="en-GB"/>
        </a:p>
      </dgm:t>
    </dgm:pt>
  </dgm:ptLst>
  <dgm:cxnLst>
    <dgm:cxn modelId="{FD8C616B-5874-47B8-81B3-C7784C2B9C5A}" srcId="{3D6CB231-0E22-4B2F-8135-CB2B561AABDD}" destId="{B9418A52-CD02-4A54-AD0B-8B97AD7AA401}" srcOrd="1" destOrd="0" parTransId="{EE322529-C403-4898-9319-3B6C3427EB8C}" sibTransId="{C2E5F8B4-E3AE-48F7-8C6F-1E450709088B}"/>
    <dgm:cxn modelId="{3B81EBE2-3B6B-4825-8D54-333E2307BAFD}" srcId="{3D6CB231-0E22-4B2F-8135-CB2B561AABDD}" destId="{1EC8EBFE-6A68-4081-9524-3AF9C94B60BD}" srcOrd="0" destOrd="0" parTransId="{605CDB15-0AB3-4955-972B-AD697A8FDF24}" sibTransId="{A2F16927-B7B9-4FF8-B7CD-30EFAFCB35B6}"/>
    <dgm:cxn modelId="{2AD308EF-C49A-4C7D-86F5-156CBD4BAEE7}" type="presOf" srcId="{0A7FB259-21C9-42CA-B5B9-3B69284F065D}" destId="{B741F952-B26D-4391-A5B1-9853A50873CB}" srcOrd="0" destOrd="0" presId="urn:microsoft.com/office/officeart/2005/8/layout/balance1"/>
    <dgm:cxn modelId="{A83A9C1B-556E-4CEB-B62D-F9D49CA1AA31}" srcId="{5F57F914-474F-4C99-9A66-7A49639C3553}" destId="{3D6CB231-0E22-4B2F-8135-CB2B561AABDD}" srcOrd="1" destOrd="0" parTransId="{EE79CC1A-9C3A-4159-A95A-BB3A393DE6C3}" sibTransId="{2BE0DDB7-EE62-48C3-9466-40AF3822C427}"/>
    <dgm:cxn modelId="{3601671C-8E6F-4AB2-AB87-85CA2ECB65D9}" type="presOf" srcId="{24950B1E-43E8-4403-B7DC-5ECB60F5A25C}" destId="{2EDEE4DD-E63D-4BEE-8A8F-3FC9A7EF0586}" srcOrd="0" destOrd="0" presId="urn:microsoft.com/office/officeart/2005/8/layout/balance1"/>
    <dgm:cxn modelId="{4B1890D5-A41D-44C0-B14C-42D8EA515F8F}" type="presOf" srcId="{5F57F914-474F-4C99-9A66-7A49639C3553}" destId="{B1283230-98E3-4156-BC40-2CDA7C795774}" srcOrd="0" destOrd="0" presId="urn:microsoft.com/office/officeart/2005/8/layout/balance1"/>
    <dgm:cxn modelId="{AFCC1049-6D70-4D84-9A92-366897479F1B}" type="presOf" srcId="{1EC8EBFE-6A68-4081-9524-3AF9C94B60BD}" destId="{5AD9BDE5-C142-4F31-A691-B615E0DDE59A}" srcOrd="0" destOrd="0" presId="urn:microsoft.com/office/officeart/2005/8/layout/balance1"/>
    <dgm:cxn modelId="{C2F8BF88-8ACD-46B3-AB5D-06AA58EF050A}" type="presOf" srcId="{5E22AEA9-0501-4DE2-AF72-CFCEBE4EAF5F}" destId="{09AE21BC-26D4-48AC-AB75-BC6F58EB9F43}" srcOrd="0" destOrd="0" presId="urn:microsoft.com/office/officeart/2005/8/layout/balance1"/>
    <dgm:cxn modelId="{B193C976-7EB0-4E83-8BF7-A13C1AB8F3BA}" type="presOf" srcId="{3D6CB231-0E22-4B2F-8135-CB2B561AABDD}" destId="{7668B215-3EE7-4650-AE88-7D48B65F09A3}" srcOrd="0" destOrd="0" presId="urn:microsoft.com/office/officeart/2005/8/layout/balance1"/>
    <dgm:cxn modelId="{49A648B0-7EC9-4A64-AE60-EBB9CD9B5C90}" srcId="{24950B1E-43E8-4403-B7DC-5ECB60F5A25C}" destId="{0A7FB259-21C9-42CA-B5B9-3B69284F065D}" srcOrd="0" destOrd="0" parTransId="{1EB6D3C7-57B0-4ADB-BA33-D6B1B233B042}" sibTransId="{36FE48AF-AEEE-46FF-B14A-A38DE89D3E56}"/>
    <dgm:cxn modelId="{FA36108A-C9C8-4BC3-B026-91B82F1666F4}" type="presOf" srcId="{B9418A52-CD02-4A54-AD0B-8B97AD7AA401}" destId="{53FF429C-AB46-4445-AA6F-42164A0A494F}" srcOrd="0" destOrd="0" presId="urn:microsoft.com/office/officeart/2005/8/layout/balance1"/>
    <dgm:cxn modelId="{16CECB2A-C018-45AD-964C-330B8990EFE4}" srcId="{5F57F914-474F-4C99-9A66-7A49639C3553}" destId="{24950B1E-43E8-4403-B7DC-5ECB60F5A25C}" srcOrd="0" destOrd="0" parTransId="{BDC147DD-8221-4C10-AD32-58A0662F346D}" sibTransId="{38F9C3D5-8FD6-4C3D-86A0-4FB29DE405CD}"/>
    <dgm:cxn modelId="{0310309B-A9FA-44F4-8B4E-DA9434D56FBB}" srcId="{24950B1E-43E8-4403-B7DC-5ECB60F5A25C}" destId="{5E22AEA9-0501-4DE2-AF72-CFCEBE4EAF5F}" srcOrd="1" destOrd="0" parTransId="{0D941054-5F7D-4485-9725-62B4B6821621}" sibTransId="{A077B7CC-F87D-48B5-BB5B-CA172961E58A}"/>
    <dgm:cxn modelId="{3DF2B571-B01C-4CF1-9E91-DCC623E8779F}" type="presParOf" srcId="{B1283230-98E3-4156-BC40-2CDA7C795774}" destId="{345E5994-78F5-421D-9F05-EA32F64DC135}" srcOrd="0" destOrd="0" presId="urn:microsoft.com/office/officeart/2005/8/layout/balance1"/>
    <dgm:cxn modelId="{E430086C-840A-4D15-B514-EFE7AA642827}" type="presParOf" srcId="{B1283230-98E3-4156-BC40-2CDA7C795774}" destId="{DC2EA07B-00FB-41C3-90E6-3BAE20453C65}" srcOrd="1" destOrd="0" presId="urn:microsoft.com/office/officeart/2005/8/layout/balance1"/>
    <dgm:cxn modelId="{10B568DC-F4AA-42C0-A8F4-4A40CDF4698B}" type="presParOf" srcId="{DC2EA07B-00FB-41C3-90E6-3BAE20453C65}" destId="{2EDEE4DD-E63D-4BEE-8A8F-3FC9A7EF0586}" srcOrd="0" destOrd="0" presId="urn:microsoft.com/office/officeart/2005/8/layout/balance1"/>
    <dgm:cxn modelId="{B673F0A1-7001-4A2A-805B-BCFDE1FE194F}" type="presParOf" srcId="{DC2EA07B-00FB-41C3-90E6-3BAE20453C65}" destId="{7668B215-3EE7-4650-AE88-7D48B65F09A3}" srcOrd="1" destOrd="0" presId="urn:microsoft.com/office/officeart/2005/8/layout/balance1"/>
    <dgm:cxn modelId="{E1DACB8F-9310-41F6-BD1C-79065832A823}" type="presParOf" srcId="{B1283230-98E3-4156-BC40-2CDA7C795774}" destId="{916A9536-365E-4000-B4F1-C09DDA935BDF}" srcOrd="2" destOrd="0" presId="urn:microsoft.com/office/officeart/2005/8/layout/balance1"/>
    <dgm:cxn modelId="{614556E8-1A36-4BAA-80D6-3C1B1B7B87E9}" type="presParOf" srcId="{916A9536-365E-4000-B4F1-C09DDA935BDF}" destId="{26243028-4DCA-4BF1-9F9B-765524D63599}" srcOrd="0" destOrd="0" presId="urn:microsoft.com/office/officeart/2005/8/layout/balance1"/>
    <dgm:cxn modelId="{7F5025AA-01CA-4A95-8166-9AA2975B5A73}" type="presParOf" srcId="{916A9536-365E-4000-B4F1-C09DDA935BDF}" destId="{6E6D3609-6118-4ADB-89E3-BCE13E2674FD}" srcOrd="1" destOrd="0" presId="urn:microsoft.com/office/officeart/2005/8/layout/balance1"/>
    <dgm:cxn modelId="{4C171095-356C-4A6C-8ABE-3ED461BB7B9D}" type="presParOf" srcId="{916A9536-365E-4000-B4F1-C09DDA935BDF}" destId="{DC371CD6-B07A-4D22-A97E-049FBEA5A117}" srcOrd="2" destOrd="0" presId="urn:microsoft.com/office/officeart/2005/8/layout/balance1"/>
    <dgm:cxn modelId="{35054BEE-B93B-43C4-A1E6-E812389643B2}" type="presParOf" srcId="{916A9536-365E-4000-B4F1-C09DDA935BDF}" destId="{5AD9BDE5-C142-4F31-A691-B615E0DDE59A}" srcOrd="3" destOrd="0" presId="urn:microsoft.com/office/officeart/2005/8/layout/balance1"/>
    <dgm:cxn modelId="{4A8B373F-8E9E-42DB-AE08-D6ED8920C02B}" type="presParOf" srcId="{916A9536-365E-4000-B4F1-C09DDA935BDF}" destId="{53FF429C-AB46-4445-AA6F-42164A0A494F}" srcOrd="4" destOrd="0" presId="urn:microsoft.com/office/officeart/2005/8/layout/balance1"/>
    <dgm:cxn modelId="{C0521485-E7A4-47D2-8F2E-B6256DA02D59}" type="presParOf" srcId="{916A9536-365E-4000-B4F1-C09DDA935BDF}" destId="{B741F952-B26D-4391-A5B1-9853A50873CB}" srcOrd="5" destOrd="0" presId="urn:microsoft.com/office/officeart/2005/8/layout/balance1"/>
    <dgm:cxn modelId="{05F1FC8E-1555-4301-B84C-DB3AB5D133A5}" type="presParOf" srcId="{916A9536-365E-4000-B4F1-C09DDA935BDF}" destId="{09AE21BC-26D4-48AC-AB75-BC6F58EB9F43}" srcOrd="6" destOrd="0" presId="urn:microsoft.com/office/officeart/2005/8/layout/balanc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57F914-474F-4C99-9A66-7A49639C3553}" type="doc">
      <dgm:prSet loTypeId="urn:microsoft.com/office/officeart/2005/8/layout/balance1" loCatId="relationship" qsTypeId="urn:microsoft.com/office/officeart/2005/8/quickstyle/simple2" qsCatId="simple" csTypeId="urn:microsoft.com/office/officeart/2005/8/colors/accent3_2" csCatId="accent3" phldr="1"/>
      <dgm:spPr/>
      <dgm:t>
        <a:bodyPr/>
        <a:lstStyle/>
        <a:p>
          <a:endParaRPr lang="en-GB"/>
        </a:p>
      </dgm:t>
    </dgm:pt>
    <dgm:pt modelId="{3D6CB231-0E22-4B2F-8135-CB2B561AABDD}">
      <dgm:prSet phldrT="[Text]" custT="1"/>
      <dgm:spPr>
        <a:noFill/>
        <a:ln>
          <a:solidFill>
            <a:srgbClr val="C00000">
              <a:alpha val="90000"/>
            </a:srgbClr>
          </a:solidFill>
        </a:ln>
      </dgm:spPr>
      <dgm:t>
        <a:bodyPr/>
        <a:lstStyle/>
        <a:p>
          <a:r>
            <a:rPr lang="en-US" sz="3200" dirty="0" smtClean="0"/>
            <a:t>-</a:t>
          </a:r>
          <a:endParaRPr lang="en-GB" sz="3200" dirty="0"/>
        </a:p>
      </dgm:t>
    </dgm:pt>
    <dgm:pt modelId="{EE79CC1A-9C3A-4159-A95A-BB3A393DE6C3}" type="parTrans" cxnId="{A83A9C1B-556E-4CEB-B62D-F9D49CA1AA31}">
      <dgm:prSet/>
      <dgm:spPr/>
      <dgm:t>
        <a:bodyPr/>
        <a:lstStyle/>
        <a:p>
          <a:endParaRPr lang="en-GB"/>
        </a:p>
      </dgm:t>
    </dgm:pt>
    <dgm:pt modelId="{2BE0DDB7-EE62-48C3-9466-40AF3822C427}" type="sibTrans" cxnId="{A83A9C1B-556E-4CEB-B62D-F9D49CA1AA31}">
      <dgm:prSet/>
      <dgm:spPr/>
      <dgm:t>
        <a:bodyPr/>
        <a:lstStyle/>
        <a:p>
          <a:endParaRPr lang="en-GB"/>
        </a:p>
      </dgm:t>
    </dgm:pt>
    <dgm:pt modelId="{1EC8EBFE-6A68-4081-9524-3AF9C94B60BD}">
      <dgm:prSet phldrT="[Text]" custT="1"/>
      <dgm:spPr>
        <a:solidFill>
          <a:schemeClr val="accent2">
            <a:lumMod val="75000"/>
          </a:schemeClr>
        </a:solidFill>
      </dgm:spPr>
      <dgm:t>
        <a:bodyPr/>
        <a:lstStyle/>
        <a:p>
          <a:r>
            <a:rPr lang="en-US" sz="2400" b="1" dirty="0" smtClean="0"/>
            <a:t>Didn’t know when to look at the screen</a:t>
          </a:r>
          <a:endParaRPr lang="en-GB" sz="2400" b="1" dirty="0"/>
        </a:p>
      </dgm:t>
    </dgm:pt>
    <dgm:pt modelId="{605CDB15-0AB3-4955-972B-AD697A8FDF24}" type="parTrans" cxnId="{3B81EBE2-3B6B-4825-8D54-333E2307BAFD}">
      <dgm:prSet/>
      <dgm:spPr/>
      <dgm:t>
        <a:bodyPr/>
        <a:lstStyle/>
        <a:p>
          <a:endParaRPr lang="en-GB"/>
        </a:p>
      </dgm:t>
    </dgm:pt>
    <dgm:pt modelId="{A2F16927-B7B9-4FF8-B7CD-30EFAFCB35B6}" type="sibTrans" cxnId="{3B81EBE2-3B6B-4825-8D54-333E2307BAFD}">
      <dgm:prSet/>
      <dgm:spPr/>
      <dgm:t>
        <a:bodyPr/>
        <a:lstStyle/>
        <a:p>
          <a:endParaRPr lang="en-GB"/>
        </a:p>
      </dgm:t>
    </dgm:pt>
    <dgm:pt modelId="{B9418A52-CD02-4A54-AD0B-8B97AD7AA401}">
      <dgm:prSet phldrT="[Text]" custT="1"/>
      <dgm:spPr>
        <a:solidFill>
          <a:schemeClr val="accent2">
            <a:lumMod val="75000"/>
          </a:schemeClr>
        </a:solidFill>
      </dgm:spPr>
      <dgm:t>
        <a:bodyPr/>
        <a:lstStyle/>
        <a:p>
          <a:r>
            <a:rPr lang="en-US" sz="2400" b="1" dirty="0" smtClean="0"/>
            <a:t>Too much looking at the screen</a:t>
          </a:r>
          <a:endParaRPr lang="en-GB" sz="2400" b="1" dirty="0"/>
        </a:p>
      </dgm:t>
    </dgm:pt>
    <dgm:pt modelId="{EE322529-C403-4898-9319-3B6C3427EB8C}" type="parTrans" cxnId="{FD8C616B-5874-47B8-81B3-C7784C2B9C5A}">
      <dgm:prSet/>
      <dgm:spPr/>
      <dgm:t>
        <a:bodyPr/>
        <a:lstStyle/>
        <a:p>
          <a:endParaRPr lang="en-GB"/>
        </a:p>
      </dgm:t>
    </dgm:pt>
    <dgm:pt modelId="{C2E5F8B4-E3AE-48F7-8C6F-1E450709088B}" type="sibTrans" cxnId="{FD8C616B-5874-47B8-81B3-C7784C2B9C5A}">
      <dgm:prSet/>
      <dgm:spPr/>
      <dgm:t>
        <a:bodyPr/>
        <a:lstStyle/>
        <a:p>
          <a:endParaRPr lang="en-GB"/>
        </a:p>
      </dgm:t>
    </dgm:pt>
    <dgm:pt modelId="{5E22AEA9-0501-4DE2-AF72-CFCEBE4EAF5F}">
      <dgm:prSet phldrT="[Text]" custT="1"/>
      <dgm:spPr>
        <a:solidFill>
          <a:schemeClr val="accent3">
            <a:lumMod val="75000"/>
          </a:schemeClr>
        </a:solidFill>
      </dgm:spPr>
      <dgm:t>
        <a:bodyPr/>
        <a:lstStyle/>
        <a:p>
          <a:r>
            <a:rPr lang="en-GB" sz="2400" b="1" dirty="0" smtClean="0"/>
            <a:t>Interesting visual assets</a:t>
          </a:r>
          <a:endParaRPr lang="en-GB" sz="2400" b="1" dirty="0"/>
        </a:p>
      </dgm:t>
    </dgm:pt>
    <dgm:pt modelId="{0D941054-5F7D-4485-9725-62B4B6821621}" type="parTrans" cxnId="{0310309B-A9FA-44F4-8B4E-DA9434D56FBB}">
      <dgm:prSet/>
      <dgm:spPr/>
      <dgm:t>
        <a:bodyPr/>
        <a:lstStyle/>
        <a:p>
          <a:endParaRPr lang="en-GB"/>
        </a:p>
      </dgm:t>
    </dgm:pt>
    <dgm:pt modelId="{A077B7CC-F87D-48B5-BB5B-CA172961E58A}" type="sibTrans" cxnId="{0310309B-A9FA-44F4-8B4E-DA9434D56FBB}">
      <dgm:prSet/>
      <dgm:spPr/>
      <dgm:t>
        <a:bodyPr/>
        <a:lstStyle/>
        <a:p>
          <a:endParaRPr lang="en-GB"/>
        </a:p>
      </dgm:t>
    </dgm:pt>
    <dgm:pt modelId="{24950B1E-43E8-4403-B7DC-5ECB60F5A25C}">
      <dgm:prSet phldrT="[Text]" custT="1"/>
      <dgm:spPr>
        <a:noFill/>
        <a:ln>
          <a:solidFill>
            <a:schemeClr val="accent3">
              <a:lumMod val="50000"/>
              <a:alpha val="90000"/>
            </a:schemeClr>
          </a:solidFill>
        </a:ln>
      </dgm:spPr>
      <dgm:t>
        <a:bodyPr/>
        <a:lstStyle/>
        <a:p>
          <a:r>
            <a:rPr lang="en-US" sz="3200" i="0" dirty="0" smtClean="0"/>
            <a:t>+</a:t>
          </a:r>
          <a:endParaRPr lang="en-GB" sz="3200" i="0" dirty="0"/>
        </a:p>
      </dgm:t>
    </dgm:pt>
    <dgm:pt modelId="{38F9C3D5-8FD6-4C3D-86A0-4FB29DE405CD}" type="sibTrans" cxnId="{16CECB2A-C018-45AD-964C-330B8990EFE4}">
      <dgm:prSet/>
      <dgm:spPr/>
      <dgm:t>
        <a:bodyPr/>
        <a:lstStyle/>
        <a:p>
          <a:endParaRPr lang="en-GB"/>
        </a:p>
      </dgm:t>
    </dgm:pt>
    <dgm:pt modelId="{BDC147DD-8221-4C10-AD32-58A0662F346D}" type="parTrans" cxnId="{16CECB2A-C018-45AD-964C-330B8990EFE4}">
      <dgm:prSet/>
      <dgm:spPr/>
      <dgm:t>
        <a:bodyPr/>
        <a:lstStyle/>
        <a:p>
          <a:endParaRPr lang="en-GB"/>
        </a:p>
      </dgm:t>
    </dgm:pt>
    <dgm:pt modelId="{B1283230-98E3-4156-BC40-2CDA7C795774}" type="pres">
      <dgm:prSet presAssocID="{5F57F914-474F-4C99-9A66-7A49639C3553}" presName="outerComposite" presStyleCnt="0">
        <dgm:presLayoutVars>
          <dgm:chMax val="2"/>
          <dgm:animLvl val="lvl"/>
          <dgm:resizeHandles val="exact"/>
        </dgm:presLayoutVars>
      </dgm:prSet>
      <dgm:spPr/>
      <dgm:t>
        <a:bodyPr/>
        <a:lstStyle/>
        <a:p>
          <a:endParaRPr lang="en-GB"/>
        </a:p>
      </dgm:t>
    </dgm:pt>
    <dgm:pt modelId="{345E5994-78F5-421D-9F05-EA32F64DC135}" type="pres">
      <dgm:prSet presAssocID="{5F57F914-474F-4C99-9A66-7A49639C3553}" presName="dummyMaxCanvas" presStyleCnt="0"/>
      <dgm:spPr/>
      <dgm:t>
        <a:bodyPr/>
        <a:lstStyle/>
        <a:p>
          <a:endParaRPr lang="en-US"/>
        </a:p>
      </dgm:t>
    </dgm:pt>
    <dgm:pt modelId="{DC2EA07B-00FB-41C3-90E6-3BAE20453C65}" type="pres">
      <dgm:prSet presAssocID="{5F57F914-474F-4C99-9A66-7A49639C3553}" presName="parentComposite" presStyleCnt="0"/>
      <dgm:spPr/>
      <dgm:t>
        <a:bodyPr/>
        <a:lstStyle/>
        <a:p>
          <a:endParaRPr lang="en-US"/>
        </a:p>
      </dgm:t>
    </dgm:pt>
    <dgm:pt modelId="{2EDEE4DD-E63D-4BEE-8A8F-3FC9A7EF0586}" type="pres">
      <dgm:prSet presAssocID="{5F57F914-474F-4C99-9A66-7A49639C3553}" presName="parent1" presStyleLbl="alignAccFollowNode1" presStyleIdx="0" presStyleCnt="4" custAng="499599" custScaleY="47505">
        <dgm:presLayoutVars>
          <dgm:chMax val="4"/>
        </dgm:presLayoutVars>
      </dgm:prSet>
      <dgm:spPr/>
      <dgm:t>
        <a:bodyPr/>
        <a:lstStyle/>
        <a:p>
          <a:endParaRPr lang="en-GB"/>
        </a:p>
      </dgm:t>
    </dgm:pt>
    <dgm:pt modelId="{7668B215-3EE7-4650-AE88-7D48B65F09A3}" type="pres">
      <dgm:prSet presAssocID="{5F57F914-474F-4C99-9A66-7A49639C3553}" presName="parent2" presStyleLbl="alignAccFollowNode1" presStyleIdx="1" presStyleCnt="4" custAng="20753377" custScaleY="57478">
        <dgm:presLayoutVars>
          <dgm:chMax val="4"/>
        </dgm:presLayoutVars>
      </dgm:prSet>
      <dgm:spPr/>
      <dgm:t>
        <a:bodyPr/>
        <a:lstStyle/>
        <a:p>
          <a:endParaRPr lang="en-GB"/>
        </a:p>
      </dgm:t>
    </dgm:pt>
    <dgm:pt modelId="{916A9536-365E-4000-B4F1-C09DDA935BDF}" type="pres">
      <dgm:prSet presAssocID="{5F57F914-474F-4C99-9A66-7A49639C3553}" presName="childrenComposite" presStyleCnt="0"/>
      <dgm:spPr/>
      <dgm:t>
        <a:bodyPr/>
        <a:lstStyle/>
        <a:p>
          <a:endParaRPr lang="en-US"/>
        </a:p>
      </dgm:t>
    </dgm:pt>
    <dgm:pt modelId="{26243028-4DCA-4BF1-9F9B-765524D63599}" type="pres">
      <dgm:prSet presAssocID="{5F57F914-474F-4C99-9A66-7A49639C3553}" presName="dummyMaxCanvas_ChildArea" presStyleCnt="0"/>
      <dgm:spPr/>
      <dgm:t>
        <a:bodyPr/>
        <a:lstStyle/>
        <a:p>
          <a:endParaRPr lang="en-US"/>
        </a:p>
      </dgm:t>
    </dgm:pt>
    <dgm:pt modelId="{6E6D3609-6118-4ADB-89E3-BCE13E2674FD}" type="pres">
      <dgm:prSet presAssocID="{5F57F914-474F-4C99-9A66-7A49639C3553}" presName="fulcrum" presStyleLbl="alignAccFollowNode1" presStyleIdx="2" presStyleCnt="4"/>
      <dgm:spPr>
        <a:solidFill>
          <a:schemeClr val="bg1">
            <a:lumMod val="75000"/>
            <a:alpha val="90000"/>
          </a:schemeClr>
        </a:solidFill>
        <a:ln>
          <a:noFill/>
        </a:ln>
      </dgm:spPr>
      <dgm:t>
        <a:bodyPr/>
        <a:lstStyle/>
        <a:p>
          <a:endParaRPr lang="en-US"/>
        </a:p>
      </dgm:t>
    </dgm:pt>
    <dgm:pt modelId="{5090D965-1757-4F07-B1A7-E50A2B14B653}" type="pres">
      <dgm:prSet presAssocID="{5F57F914-474F-4C99-9A66-7A49639C3553}" presName="balance_12" presStyleLbl="alignAccFollowNode1" presStyleIdx="3" presStyleCnt="4">
        <dgm:presLayoutVars>
          <dgm:bulletEnabled val="1"/>
        </dgm:presLayoutVars>
      </dgm:prSet>
      <dgm:spPr>
        <a:solidFill>
          <a:schemeClr val="bg1">
            <a:lumMod val="75000"/>
            <a:alpha val="90000"/>
          </a:schemeClr>
        </a:solidFill>
        <a:ln>
          <a:noFill/>
        </a:ln>
      </dgm:spPr>
      <dgm:t>
        <a:bodyPr/>
        <a:lstStyle/>
        <a:p>
          <a:endParaRPr lang="en-US"/>
        </a:p>
      </dgm:t>
    </dgm:pt>
    <dgm:pt modelId="{B4507A1E-C9D9-44CD-B6F8-A30891F503C4}" type="pres">
      <dgm:prSet presAssocID="{5F57F914-474F-4C99-9A66-7A49639C3553}" presName="right_12_1" presStyleLbl="node1" presStyleIdx="0" presStyleCnt="3">
        <dgm:presLayoutVars>
          <dgm:bulletEnabled val="1"/>
        </dgm:presLayoutVars>
      </dgm:prSet>
      <dgm:spPr/>
      <dgm:t>
        <a:bodyPr/>
        <a:lstStyle/>
        <a:p>
          <a:endParaRPr lang="en-US"/>
        </a:p>
      </dgm:t>
    </dgm:pt>
    <dgm:pt modelId="{3AC136C7-EE3A-4E67-81D4-DA0EF4C7367C}" type="pres">
      <dgm:prSet presAssocID="{5F57F914-474F-4C99-9A66-7A49639C3553}" presName="right_12_2" presStyleLbl="node1" presStyleIdx="1" presStyleCnt="3">
        <dgm:presLayoutVars>
          <dgm:bulletEnabled val="1"/>
        </dgm:presLayoutVars>
      </dgm:prSet>
      <dgm:spPr/>
      <dgm:t>
        <a:bodyPr/>
        <a:lstStyle/>
        <a:p>
          <a:endParaRPr lang="en-US"/>
        </a:p>
      </dgm:t>
    </dgm:pt>
    <dgm:pt modelId="{EA39180B-4ACE-45A2-95DC-02E208CC29D9}" type="pres">
      <dgm:prSet presAssocID="{5F57F914-474F-4C99-9A66-7A49639C3553}" presName="left_12_1" presStyleLbl="node1" presStyleIdx="2" presStyleCnt="3">
        <dgm:presLayoutVars>
          <dgm:bulletEnabled val="1"/>
        </dgm:presLayoutVars>
      </dgm:prSet>
      <dgm:spPr/>
      <dgm:t>
        <a:bodyPr/>
        <a:lstStyle/>
        <a:p>
          <a:endParaRPr lang="en-US"/>
        </a:p>
      </dgm:t>
    </dgm:pt>
  </dgm:ptLst>
  <dgm:cxnLst>
    <dgm:cxn modelId="{FD8C616B-5874-47B8-81B3-C7784C2B9C5A}" srcId="{3D6CB231-0E22-4B2F-8135-CB2B561AABDD}" destId="{B9418A52-CD02-4A54-AD0B-8B97AD7AA401}" srcOrd="1" destOrd="0" parTransId="{EE322529-C403-4898-9319-3B6C3427EB8C}" sibTransId="{C2E5F8B4-E3AE-48F7-8C6F-1E450709088B}"/>
    <dgm:cxn modelId="{2DF89B47-58C0-4452-A0BE-1DBC08C29060}" type="presOf" srcId="{3D6CB231-0E22-4B2F-8135-CB2B561AABDD}" destId="{7668B215-3EE7-4650-AE88-7D48B65F09A3}" srcOrd="0" destOrd="0" presId="urn:microsoft.com/office/officeart/2005/8/layout/balance1"/>
    <dgm:cxn modelId="{3B81EBE2-3B6B-4825-8D54-333E2307BAFD}" srcId="{3D6CB231-0E22-4B2F-8135-CB2B561AABDD}" destId="{1EC8EBFE-6A68-4081-9524-3AF9C94B60BD}" srcOrd="0" destOrd="0" parTransId="{605CDB15-0AB3-4955-972B-AD697A8FDF24}" sibTransId="{A2F16927-B7B9-4FF8-B7CD-30EFAFCB35B6}"/>
    <dgm:cxn modelId="{4EE1A6E6-9B45-40C4-9E5D-F5D418378527}" type="presOf" srcId="{5E22AEA9-0501-4DE2-AF72-CFCEBE4EAF5F}" destId="{EA39180B-4ACE-45A2-95DC-02E208CC29D9}" srcOrd="0" destOrd="0" presId="urn:microsoft.com/office/officeart/2005/8/layout/balance1"/>
    <dgm:cxn modelId="{3A8ABCF7-8086-4192-9389-6155E22BB3D5}" type="presOf" srcId="{B9418A52-CD02-4A54-AD0B-8B97AD7AA401}" destId="{3AC136C7-EE3A-4E67-81D4-DA0EF4C7367C}" srcOrd="0" destOrd="0" presId="urn:microsoft.com/office/officeart/2005/8/layout/balance1"/>
    <dgm:cxn modelId="{A83A9C1B-556E-4CEB-B62D-F9D49CA1AA31}" srcId="{5F57F914-474F-4C99-9A66-7A49639C3553}" destId="{3D6CB231-0E22-4B2F-8135-CB2B561AABDD}" srcOrd="1" destOrd="0" parTransId="{EE79CC1A-9C3A-4159-A95A-BB3A393DE6C3}" sibTransId="{2BE0DDB7-EE62-48C3-9466-40AF3822C427}"/>
    <dgm:cxn modelId="{C5FFF1B8-0FBC-4723-93EE-92028E641B51}" type="presOf" srcId="{24950B1E-43E8-4403-B7DC-5ECB60F5A25C}" destId="{2EDEE4DD-E63D-4BEE-8A8F-3FC9A7EF0586}" srcOrd="0" destOrd="0" presId="urn:microsoft.com/office/officeart/2005/8/layout/balance1"/>
    <dgm:cxn modelId="{16CECB2A-C018-45AD-964C-330B8990EFE4}" srcId="{5F57F914-474F-4C99-9A66-7A49639C3553}" destId="{24950B1E-43E8-4403-B7DC-5ECB60F5A25C}" srcOrd="0" destOrd="0" parTransId="{BDC147DD-8221-4C10-AD32-58A0662F346D}" sibTransId="{38F9C3D5-8FD6-4C3D-86A0-4FB29DE405CD}"/>
    <dgm:cxn modelId="{0310309B-A9FA-44F4-8B4E-DA9434D56FBB}" srcId="{24950B1E-43E8-4403-B7DC-5ECB60F5A25C}" destId="{5E22AEA9-0501-4DE2-AF72-CFCEBE4EAF5F}" srcOrd="0" destOrd="0" parTransId="{0D941054-5F7D-4485-9725-62B4B6821621}" sibTransId="{A077B7CC-F87D-48B5-BB5B-CA172961E58A}"/>
    <dgm:cxn modelId="{88D126C1-4BBE-487C-B5FD-F525E7CEA4D5}" type="presOf" srcId="{5F57F914-474F-4C99-9A66-7A49639C3553}" destId="{B1283230-98E3-4156-BC40-2CDA7C795774}" srcOrd="0" destOrd="0" presId="urn:microsoft.com/office/officeart/2005/8/layout/balance1"/>
    <dgm:cxn modelId="{7CDFE2C6-C7C7-400D-8D20-D012B85B765B}" type="presOf" srcId="{1EC8EBFE-6A68-4081-9524-3AF9C94B60BD}" destId="{B4507A1E-C9D9-44CD-B6F8-A30891F503C4}" srcOrd="0" destOrd="0" presId="urn:microsoft.com/office/officeart/2005/8/layout/balance1"/>
    <dgm:cxn modelId="{9AEFBA43-E8B2-4240-B37D-D5AF164FF272}" type="presParOf" srcId="{B1283230-98E3-4156-BC40-2CDA7C795774}" destId="{345E5994-78F5-421D-9F05-EA32F64DC135}" srcOrd="0" destOrd="0" presId="urn:microsoft.com/office/officeart/2005/8/layout/balance1"/>
    <dgm:cxn modelId="{52CBCEE3-9FE5-4775-B7B9-66372C066572}" type="presParOf" srcId="{B1283230-98E3-4156-BC40-2CDA7C795774}" destId="{DC2EA07B-00FB-41C3-90E6-3BAE20453C65}" srcOrd="1" destOrd="0" presId="urn:microsoft.com/office/officeart/2005/8/layout/balance1"/>
    <dgm:cxn modelId="{292638FB-939D-4511-9C12-E0BD9E3DE274}" type="presParOf" srcId="{DC2EA07B-00FB-41C3-90E6-3BAE20453C65}" destId="{2EDEE4DD-E63D-4BEE-8A8F-3FC9A7EF0586}" srcOrd="0" destOrd="0" presId="urn:microsoft.com/office/officeart/2005/8/layout/balance1"/>
    <dgm:cxn modelId="{106BB3AA-1287-41DC-9BF6-EBD59AB031F4}" type="presParOf" srcId="{DC2EA07B-00FB-41C3-90E6-3BAE20453C65}" destId="{7668B215-3EE7-4650-AE88-7D48B65F09A3}" srcOrd="1" destOrd="0" presId="urn:microsoft.com/office/officeart/2005/8/layout/balance1"/>
    <dgm:cxn modelId="{AAB8E289-D923-40D1-A0A9-805D5EAB6D0B}" type="presParOf" srcId="{B1283230-98E3-4156-BC40-2CDA7C795774}" destId="{916A9536-365E-4000-B4F1-C09DDA935BDF}" srcOrd="2" destOrd="0" presId="urn:microsoft.com/office/officeart/2005/8/layout/balance1"/>
    <dgm:cxn modelId="{B674C0AF-D516-41D3-B4C1-17845EAAC2B0}" type="presParOf" srcId="{916A9536-365E-4000-B4F1-C09DDA935BDF}" destId="{26243028-4DCA-4BF1-9F9B-765524D63599}" srcOrd="0" destOrd="0" presId="urn:microsoft.com/office/officeart/2005/8/layout/balance1"/>
    <dgm:cxn modelId="{A2360F6E-C985-4E42-99A3-DCDA4A585D2E}" type="presParOf" srcId="{916A9536-365E-4000-B4F1-C09DDA935BDF}" destId="{6E6D3609-6118-4ADB-89E3-BCE13E2674FD}" srcOrd="1" destOrd="0" presId="urn:microsoft.com/office/officeart/2005/8/layout/balance1"/>
    <dgm:cxn modelId="{1975438C-222C-40A6-8EBC-78E52C52E117}" type="presParOf" srcId="{916A9536-365E-4000-B4F1-C09DDA935BDF}" destId="{5090D965-1757-4F07-B1A7-E50A2B14B653}" srcOrd="2" destOrd="0" presId="urn:microsoft.com/office/officeart/2005/8/layout/balance1"/>
    <dgm:cxn modelId="{00A05408-308B-4609-A18A-7F264B423BB9}" type="presParOf" srcId="{916A9536-365E-4000-B4F1-C09DDA935BDF}" destId="{B4507A1E-C9D9-44CD-B6F8-A30891F503C4}" srcOrd="3" destOrd="0" presId="urn:microsoft.com/office/officeart/2005/8/layout/balance1"/>
    <dgm:cxn modelId="{383B97DF-9BDC-40EB-9B07-CEDAD63C436B}" type="presParOf" srcId="{916A9536-365E-4000-B4F1-C09DDA935BDF}" destId="{3AC136C7-EE3A-4E67-81D4-DA0EF4C7367C}" srcOrd="4" destOrd="0" presId="urn:microsoft.com/office/officeart/2005/8/layout/balance1"/>
    <dgm:cxn modelId="{961C816C-8D70-4B58-8D12-B867CFF80BC1}" type="presParOf" srcId="{916A9536-365E-4000-B4F1-C09DDA935BDF}" destId="{EA39180B-4ACE-45A2-95DC-02E208CC29D9}" srcOrd="5" destOrd="0" presId="urn:microsoft.com/office/officeart/2005/8/layout/balanc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DEE4DD-E63D-4BEE-8A8F-3FC9A7EF0586}">
      <dsp:nvSpPr>
        <dsp:cNvPr id="0" name=""/>
        <dsp:cNvSpPr/>
      </dsp:nvSpPr>
      <dsp:spPr>
        <a:xfrm rot="499599">
          <a:off x="1305401" y="290675"/>
          <a:ext cx="1993392" cy="526089"/>
        </a:xfrm>
        <a:prstGeom prst="roundRect">
          <a:avLst>
            <a:gd name="adj" fmla="val 10000"/>
          </a:avLst>
        </a:prstGeom>
        <a:noFill/>
        <a:ln w="25400" cap="flat" cmpd="sng" algn="ctr">
          <a:solidFill>
            <a:schemeClr val="accent3">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i="0" kern="1200" dirty="0" smtClean="0"/>
            <a:t>+</a:t>
          </a:r>
          <a:endParaRPr lang="en-GB" sz="3200" i="0" kern="1200" dirty="0"/>
        </a:p>
      </dsp:txBody>
      <dsp:txXfrm rot="499599">
        <a:off x="1305401" y="290675"/>
        <a:ext cx="1993392" cy="526089"/>
      </dsp:txXfrm>
    </dsp:sp>
    <dsp:sp modelId="{7668B215-3EE7-4650-AE88-7D48B65F09A3}">
      <dsp:nvSpPr>
        <dsp:cNvPr id="0" name=""/>
        <dsp:cNvSpPr/>
      </dsp:nvSpPr>
      <dsp:spPr>
        <a:xfrm rot="20753377">
          <a:off x="4418510" y="235452"/>
          <a:ext cx="1993392" cy="636534"/>
        </a:xfrm>
        <a:prstGeom prst="roundRect">
          <a:avLst>
            <a:gd name="adj" fmla="val 10000"/>
          </a:avLst>
        </a:prstGeom>
        <a:noFill/>
        <a:ln w="25400" cap="flat" cmpd="sng" algn="ctr">
          <a:solidFill>
            <a:srgbClr val="C0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a:t>
          </a:r>
          <a:endParaRPr lang="en-GB" sz="3200" kern="1200" dirty="0"/>
        </a:p>
      </dsp:txBody>
      <dsp:txXfrm rot="20753377">
        <a:off x="4418510" y="235452"/>
        <a:ext cx="1993392" cy="636534"/>
      </dsp:txXfrm>
    </dsp:sp>
    <dsp:sp modelId="{6E6D3609-6118-4ADB-89E3-BCE13E2674FD}">
      <dsp:nvSpPr>
        <dsp:cNvPr id="0" name=""/>
        <dsp:cNvSpPr/>
      </dsp:nvSpPr>
      <dsp:spPr>
        <a:xfrm>
          <a:off x="3418156" y="4706619"/>
          <a:ext cx="830580" cy="830580"/>
        </a:xfrm>
        <a:prstGeom prst="triangle">
          <a:avLst/>
        </a:prstGeom>
        <a:solidFill>
          <a:schemeClr val="bg1">
            <a:lumMod val="7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DC371CD6-B07A-4D22-A97E-049FBEA5A117}">
      <dsp:nvSpPr>
        <dsp:cNvPr id="0" name=""/>
        <dsp:cNvSpPr/>
      </dsp:nvSpPr>
      <dsp:spPr>
        <a:xfrm>
          <a:off x="1341705" y="4358883"/>
          <a:ext cx="4983480" cy="336661"/>
        </a:xfrm>
        <a:prstGeom prst="rect">
          <a:avLst/>
        </a:prstGeom>
        <a:solidFill>
          <a:schemeClr val="bg1">
            <a:lumMod val="7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5AD9BDE5-C142-4F31-A691-B615E0DDE59A}">
      <dsp:nvSpPr>
        <dsp:cNvPr id="0" name=""/>
        <dsp:cNvSpPr/>
      </dsp:nvSpPr>
      <dsp:spPr>
        <a:xfrm>
          <a:off x="4418510" y="2901492"/>
          <a:ext cx="1993392" cy="1417523"/>
        </a:xfrm>
        <a:prstGeom prst="roundRect">
          <a:avLst/>
        </a:prstGeom>
        <a:solidFill>
          <a:schemeClr val="accent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Not a story</a:t>
          </a:r>
          <a:endParaRPr lang="en-GB" sz="2400" b="1" kern="1200" dirty="0"/>
        </a:p>
      </dsp:txBody>
      <dsp:txXfrm>
        <a:off x="4418510" y="2901492"/>
        <a:ext cx="1993392" cy="1417523"/>
      </dsp:txXfrm>
    </dsp:sp>
    <dsp:sp modelId="{53FF429C-AB46-4445-AA6F-42164A0A494F}">
      <dsp:nvSpPr>
        <dsp:cNvPr id="0" name=""/>
        <dsp:cNvSpPr/>
      </dsp:nvSpPr>
      <dsp:spPr>
        <a:xfrm>
          <a:off x="4418510" y="1417523"/>
          <a:ext cx="1993392" cy="1417523"/>
        </a:xfrm>
        <a:prstGeom prst="roundRect">
          <a:avLst/>
        </a:prstGeom>
        <a:solidFill>
          <a:schemeClr val="accent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Too static</a:t>
          </a:r>
          <a:endParaRPr lang="en-GB" sz="2400" b="1" kern="1200" dirty="0"/>
        </a:p>
      </dsp:txBody>
      <dsp:txXfrm>
        <a:off x="4418510" y="1417523"/>
        <a:ext cx="1993392" cy="1417523"/>
      </dsp:txXfrm>
    </dsp:sp>
    <dsp:sp modelId="{B741F952-B26D-4391-A5B1-9853A50873CB}">
      <dsp:nvSpPr>
        <dsp:cNvPr id="0" name=""/>
        <dsp:cNvSpPr/>
      </dsp:nvSpPr>
      <dsp:spPr>
        <a:xfrm>
          <a:off x="1305401" y="2901492"/>
          <a:ext cx="1993392" cy="1417523"/>
        </a:xfrm>
        <a:prstGeom prst="roundRect">
          <a:avLst/>
        </a:prstGeom>
        <a:solidFill>
          <a:schemeClr val="accent3">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t>Experiencing the museum in a new way</a:t>
          </a:r>
          <a:endParaRPr lang="en-GB" sz="2400" b="1" kern="1200" dirty="0"/>
        </a:p>
      </dsp:txBody>
      <dsp:txXfrm>
        <a:off x="1305401" y="2901492"/>
        <a:ext cx="1993392" cy="1417523"/>
      </dsp:txXfrm>
    </dsp:sp>
    <dsp:sp modelId="{09AE21BC-26D4-48AC-AB75-BC6F58EB9F43}">
      <dsp:nvSpPr>
        <dsp:cNvPr id="0" name=""/>
        <dsp:cNvSpPr/>
      </dsp:nvSpPr>
      <dsp:spPr>
        <a:xfrm>
          <a:off x="1305401" y="1417523"/>
          <a:ext cx="1993392" cy="1417523"/>
        </a:xfrm>
        <a:prstGeom prst="roundRect">
          <a:avLst/>
        </a:prstGeom>
        <a:solidFill>
          <a:schemeClr val="accent3">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Interesting, entertaining</a:t>
          </a:r>
          <a:endParaRPr lang="en-GB" sz="2400" b="1" kern="1200" dirty="0"/>
        </a:p>
      </dsp:txBody>
      <dsp:txXfrm>
        <a:off x="1305401" y="1417523"/>
        <a:ext cx="1993392" cy="141752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DEE4DD-E63D-4BEE-8A8F-3FC9A7EF0586}">
      <dsp:nvSpPr>
        <dsp:cNvPr id="0" name=""/>
        <dsp:cNvSpPr/>
      </dsp:nvSpPr>
      <dsp:spPr>
        <a:xfrm rot="499599">
          <a:off x="1397078" y="290675"/>
          <a:ext cx="1993392" cy="526089"/>
        </a:xfrm>
        <a:prstGeom prst="roundRect">
          <a:avLst>
            <a:gd name="adj" fmla="val 10000"/>
          </a:avLst>
        </a:prstGeom>
        <a:noFill/>
        <a:ln w="25400" cap="flat" cmpd="sng" algn="ctr">
          <a:solidFill>
            <a:schemeClr val="accent3">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i="0" kern="1200" dirty="0" smtClean="0"/>
            <a:t>+</a:t>
          </a:r>
          <a:endParaRPr lang="en-GB" sz="3200" i="0" kern="1200" dirty="0"/>
        </a:p>
      </dsp:txBody>
      <dsp:txXfrm rot="499599">
        <a:off x="1397078" y="290675"/>
        <a:ext cx="1993392" cy="526089"/>
      </dsp:txXfrm>
    </dsp:sp>
    <dsp:sp modelId="{7668B215-3EE7-4650-AE88-7D48B65F09A3}">
      <dsp:nvSpPr>
        <dsp:cNvPr id="0" name=""/>
        <dsp:cNvSpPr/>
      </dsp:nvSpPr>
      <dsp:spPr>
        <a:xfrm rot="20753377">
          <a:off x="4276422" y="235452"/>
          <a:ext cx="1993392" cy="636534"/>
        </a:xfrm>
        <a:prstGeom prst="roundRect">
          <a:avLst>
            <a:gd name="adj" fmla="val 10000"/>
          </a:avLst>
        </a:prstGeom>
        <a:noFill/>
        <a:ln w="25400" cap="flat" cmpd="sng" algn="ctr">
          <a:solidFill>
            <a:srgbClr val="C0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a:t>
          </a:r>
          <a:endParaRPr lang="en-GB" sz="3200" kern="1200" dirty="0"/>
        </a:p>
      </dsp:txBody>
      <dsp:txXfrm rot="20753377">
        <a:off x="4276422" y="235452"/>
        <a:ext cx="1993392" cy="636534"/>
      </dsp:txXfrm>
    </dsp:sp>
    <dsp:sp modelId="{6E6D3609-6118-4ADB-89E3-BCE13E2674FD}">
      <dsp:nvSpPr>
        <dsp:cNvPr id="0" name=""/>
        <dsp:cNvSpPr/>
      </dsp:nvSpPr>
      <dsp:spPr>
        <a:xfrm>
          <a:off x="3418156" y="4706619"/>
          <a:ext cx="830580" cy="830580"/>
        </a:xfrm>
        <a:prstGeom prst="triangle">
          <a:avLst/>
        </a:prstGeom>
        <a:solidFill>
          <a:schemeClr val="bg1">
            <a:lumMod val="7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5090D965-1757-4F07-B1A7-E50A2B14B653}">
      <dsp:nvSpPr>
        <dsp:cNvPr id="0" name=""/>
        <dsp:cNvSpPr/>
      </dsp:nvSpPr>
      <dsp:spPr>
        <a:xfrm rot="240000">
          <a:off x="1340945" y="4350707"/>
          <a:ext cx="4985001" cy="348585"/>
        </a:xfrm>
        <a:prstGeom prst="rect">
          <a:avLst/>
        </a:prstGeom>
        <a:solidFill>
          <a:schemeClr val="bg1">
            <a:lumMod val="7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B4507A1E-C9D9-44CD-B6F8-A30891F503C4}">
      <dsp:nvSpPr>
        <dsp:cNvPr id="0" name=""/>
        <dsp:cNvSpPr/>
      </dsp:nvSpPr>
      <dsp:spPr>
        <a:xfrm rot="240000">
          <a:off x="4302526" y="2949139"/>
          <a:ext cx="2051927" cy="1455122"/>
        </a:xfrm>
        <a:prstGeom prst="roundRect">
          <a:avLst/>
        </a:prstGeom>
        <a:solidFill>
          <a:schemeClr val="accent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Didn’t know when to look at the screen</a:t>
          </a:r>
          <a:endParaRPr lang="en-GB" sz="2400" b="1" kern="1200" dirty="0"/>
        </a:p>
      </dsp:txBody>
      <dsp:txXfrm rot="240000">
        <a:off x="4302526" y="2949139"/>
        <a:ext cx="2051927" cy="1455122"/>
      </dsp:txXfrm>
    </dsp:sp>
    <dsp:sp modelId="{3AC136C7-EE3A-4E67-81D4-DA0EF4C7367C}">
      <dsp:nvSpPr>
        <dsp:cNvPr id="0" name=""/>
        <dsp:cNvSpPr/>
      </dsp:nvSpPr>
      <dsp:spPr>
        <a:xfrm rot="240000">
          <a:off x="4413270" y="1443020"/>
          <a:ext cx="2051927" cy="1455122"/>
        </a:xfrm>
        <a:prstGeom prst="roundRect">
          <a:avLst/>
        </a:prstGeom>
        <a:solidFill>
          <a:schemeClr val="accent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Too much looking at the screen</a:t>
          </a:r>
          <a:endParaRPr lang="en-GB" sz="2400" b="1" kern="1200" dirty="0"/>
        </a:p>
      </dsp:txBody>
      <dsp:txXfrm rot="240000">
        <a:off x="4413270" y="1443020"/>
        <a:ext cx="2051927" cy="1455122"/>
      </dsp:txXfrm>
    </dsp:sp>
    <dsp:sp modelId="{EA39180B-4ACE-45A2-95DC-02E208CC29D9}">
      <dsp:nvSpPr>
        <dsp:cNvPr id="0" name=""/>
        <dsp:cNvSpPr/>
      </dsp:nvSpPr>
      <dsp:spPr>
        <a:xfrm rot="240000">
          <a:off x="1450868" y="2749800"/>
          <a:ext cx="2051927" cy="1455122"/>
        </a:xfrm>
        <a:prstGeom prst="roundRect">
          <a:avLst/>
        </a:prstGeom>
        <a:solidFill>
          <a:schemeClr val="accent3">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t>Interesting visual assets</a:t>
          </a:r>
          <a:endParaRPr lang="en-GB" sz="2400" b="1" kern="1200" dirty="0"/>
        </a:p>
      </dsp:txBody>
      <dsp:txXfrm rot="240000">
        <a:off x="1450868" y="2749800"/>
        <a:ext cx="2051927" cy="1455122"/>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C440E4-10B5-4EFC-81B7-3E5D00D40E8B}" type="datetimeFigureOut">
              <a:rPr lang="fr-FR" smtClean="0"/>
              <a:pPr/>
              <a:t>04/12/2014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79902-067D-4F4A-A86A-E749895AAF1C}" type="slidenum">
              <a:rPr lang="fr-FR" smtClean="0"/>
              <a:pPr/>
              <a:t>‹#›</a:t>
            </a:fld>
            <a:endParaRPr lang="fr-FR"/>
          </a:p>
        </p:txBody>
      </p:sp>
    </p:spTree>
    <p:extLst>
      <p:ext uri="{BB962C8B-B14F-4D97-AF65-F5344CB8AC3E}">
        <p14:creationId xmlns="" xmlns:p14="http://schemas.microsoft.com/office/powerpoint/2010/main" val="3769942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279902-067D-4F4A-A86A-E749895AAF1C}"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 important observation during the first evaluations of the prototype was that the majority of the users, especially younger ones, were fully absorbed by the imagery shown on the device; some even spent more time looking at the screen than observing the exhibits. To avoid trapping the visitors’ focus on the screen, the stories were modified so that the visual content does not “compete” with the exhibits. Moreover, clear instructions were injected into the story, guiding the visitor as to where to focus his/her attention, on the device or the exhibits. </a:t>
            </a:r>
          </a:p>
          <a:p>
            <a:endParaRPr lang="en-US" dirty="0"/>
          </a:p>
        </p:txBody>
      </p:sp>
      <p:sp>
        <p:nvSpPr>
          <p:cNvPr id="4" name="Slide Number Placeholder 3"/>
          <p:cNvSpPr>
            <a:spLocks noGrp="1"/>
          </p:cNvSpPr>
          <p:nvPr>
            <p:ph type="sldNum" sz="quarter" idx="10"/>
          </p:nvPr>
        </p:nvSpPr>
        <p:spPr/>
        <p:txBody>
          <a:bodyPr/>
          <a:lstStyle/>
          <a:p>
            <a:fld id="{3A279902-067D-4F4A-A86A-E749895AAF1C}" type="slidenum">
              <a:rPr lang="fr-FR" smtClean="0"/>
              <a:pPr/>
              <a:t>14</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Regarding the digital productions, the evaluated stories included a couple of games and augmented reality applications but the great majority of script pieces have been realized through simple audiovisual productions, </a:t>
            </a:r>
            <a:r>
              <a:rPr lang="en-GB" sz="1200" kern="1200" dirty="0" smtClean="0">
                <a:solidFill>
                  <a:schemeClr val="tx1"/>
                </a:solidFill>
                <a:latin typeface="+mn-lt"/>
                <a:ea typeface="+mn-ea"/>
                <a:cs typeface="+mn-cs"/>
              </a:rPr>
              <a:t>containing an audio narration along with one or more images. </a:t>
            </a:r>
            <a:r>
              <a:rPr lang="en-US" sz="1200" kern="1200" dirty="0" smtClean="0">
                <a:solidFill>
                  <a:schemeClr val="tx1"/>
                </a:solidFill>
                <a:latin typeface="+mn-lt"/>
                <a:ea typeface="+mn-ea"/>
                <a:cs typeface="+mn-cs"/>
              </a:rPr>
              <a:t>Evaluation results showed that the visitors enjoyed all types of productions; the enhanced ones were an added-value asset for their experience but most visitors stated that the inclusion of many enhanced multimedia productions would overwhelm them.  This verifies our hypothesis that, while a storytelling experience may benefit from complicated multimedia applications, a good story may significantly improve the visitors’ experience, even if realized with simple, cost-effective productions.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279902-067D-4F4A-A86A-E749895AAF1C}" type="slidenum">
              <a:rPr lang="fr-FR" smtClean="0"/>
              <a:pPr/>
              <a:t>15</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42950" lvl="2" indent="-342900"/>
            <a:r>
              <a:rPr lang="en-US" dirty="0" smtClean="0"/>
              <a:t>Evaluate the story authoring process from scratch</a:t>
            </a:r>
          </a:p>
          <a:p>
            <a:pPr marL="742950" lvl="2" indent="-342900"/>
            <a:r>
              <a:rPr lang="en-US" dirty="0" smtClean="0"/>
              <a:t>Two groups</a:t>
            </a:r>
          </a:p>
          <a:p>
            <a:pPr marL="1200150" lvl="3" indent="-342900"/>
            <a:r>
              <a:rPr lang="en-US" dirty="0" smtClean="0"/>
              <a:t>CHESS members &amp; invited participants</a:t>
            </a:r>
          </a:p>
          <a:p>
            <a:pPr marL="1200150" lvl="3" indent="-342900"/>
            <a:r>
              <a:rPr lang="en-US" dirty="0" smtClean="0"/>
              <a:t>Interdisciplinary (storytelling, archaeology, </a:t>
            </a:r>
            <a:r>
              <a:rPr lang="en-US" dirty="0" err="1" smtClean="0"/>
              <a:t>museology</a:t>
            </a:r>
            <a:r>
              <a:rPr lang="en-US" dirty="0" smtClean="0"/>
              <a:t>, graphic design)</a:t>
            </a:r>
          </a:p>
          <a:p>
            <a:endParaRPr lang="en-US" dirty="0"/>
          </a:p>
        </p:txBody>
      </p:sp>
      <p:sp>
        <p:nvSpPr>
          <p:cNvPr id="4" name="Slide Number Placeholder 3"/>
          <p:cNvSpPr>
            <a:spLocks noGrp="1"/>
          </p:cNvSpPr>
          <p:nvPr>
            <p:ph type="sldNum" sz="quarter" idx="10"/>
          </p:nvPr>
        </p:nvSpPr>
        <p:spPr/>
        <p:txBody>
          <a:bodyPr/>
          <a:lstStyle/>
          <a:p>
            <a:fld id="{3A279902-067D-4F4A-A86A-E749895AAF1C}" type="slidenum">
              <a:rPr lang="fr-FR" smtClean="0"/>
              <a:pPr/>
              <a:t>16</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story ideation phase took up most of the group’s time. All participants were very engaged and greatly enjoyed this creative process, so they decided to continue working on their stories after the workshop; they had group meetings and tentative e-mail and file exchanges. The two groups actually engaged in an informal “competition”!. A second workshop was organized two weeks after the first, on October 7th 2013, in which the two groups came together to present their stories and discuss the issues and shortcomings.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design interactive digital storytelling experiences the authors need to be trained in the use of the authoring tool, but also in the overall authoring methodology. Cultural heritage professionals are less familiar with the new aspects introduced (interaction, staging, and especially personalization and non-linearity), and need some systematic guidance and training to assimilate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79902-067D-4F4A-A86A-E749895AAF1C}" type="slidenum">
              <a:rPr lang="fr-FR" smtClean="0"/>
              <a:pPr/>
              <a:t>18</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r>
              <a:rPr lang="en-US" dirty="0" smtClean="0"/>
              <a:t>Ok, let’s have</a:t>
            </a:r>
            <a:r>
              <a:rPr lang="en-US" baseline="0" dirty="0" smtClean="0"/>
              <a:t> a look at some graphs and see what ASTE does.</a:t>
            </a:r>
          </a:p>
          <a:p>
            <a:r>
              <a:rPr lang="en-US" baseline="0" dirty="0" smtClean="0"/>
              <a:t>This is a linear toy story, containing four graphs; the script graph and three activity graphs, realizing the corresponding script units.</a:t>
            </a:r>
          </a:p>
          <a:p>
            <a:r>
              <a:rPr lang="en-US" baseline="0" dirty="0" smtClean="0"/>
              <a:t>As soon as the experience starts, the MES will ask ASTE which activity to present. So the ASTE will start from the first node of the script graph, it will retrieve the corresponding activity graph and will notify MES which that is. The MES will fetch this activity from the Hub and it will display it. As soon as the activity ends, either because it was complete or because the visitor skipped it, the MES will ask ASTE which activity to display next. </a:t>
            </a:r>
          </a:p>
          <a:p>
            <a:endParaRPr lang="en-US" dirty="0" smtClean="0"/>
          </a:p>
          <a:p>
            <a:r>
              <a:rPr lang="en-US" dirty="0" smtClean="0"/>
              <a:t>In such a linear story, the system simply</a:t>
            </a:r>
            <a:r>
              <a:rPr lang="en-US" baseline="0" dirty="0" smtClean="0"/>
              <a:t> traverses the graphs; it takes no personalized decision.</a:t>
            </a:r>
          </a:p>
          <a:p>
            <a:r>
              <a:rPr lang="en-US" baseline="0" dirty="0" smtClean="0"/>
              <a:t>It does monitor the visitor and updates the profile, but it doesn’t use it, not within this story at least. </a:t>
            </a:r>
          </a:p>
          <a:p>
            <a:endParaRPr lang="en-US" baseline="0" dirty="0" smtClean="0"/>
          </a:p>
          <a:p>
            <a:r>
              <a:rPr lang="en-US" baseline="0" dirty="0" smtClean="0"/>
              <a:t>Regarding Profiling, one of our main objectives was to minimize story interrupts, to avoid fragmenting the story’s flow, so in general, no explicit visitor feedback is requested during the experience, we follow an implicit profiling approach. What we do is that, if the visitor skips an activity, we consider it a strong negative feedback on this particular activity. While on the other hand, if the visitor successfully “consumes” it, then we infer a low positive feedback on that. And then we aggregate the feedback on the activities, to estimate visitor preferences on the script units. (How: voting plurality)</a:t>
            </a:r>
          </a:p>
          <a:p>
            <a:endParaRPr lang="en-US" baseline="0" dirty="0" smtClean="0"/>
          </a:p>
        </p:txBody>
      </p:sp>
      <p:sp>
        <p:nvSpPr>
          <p:cNvPr id="4" name="Slide Number Placeholder 3"/>
          <p:cNvSpPr>
            <a:spLocks noGrp="1"/>
          </p:cNvSpPr>
          <p:nvPr>
            <p:ph type="sldNum" sz="quarter" idx="10"/>
          </p:nvPr>
        </p:nvSpPr>
        <p:spPr/>
        <p:txBody>
          <a:bodyPr/>
          <a:lstStyle/>
          <a:p>
            <a:fld id="{3A279902-067D-4F4A-A86A-E749895AAF1C}" type="slidenum">
              <a:rPr lang="fr-FR" smtClean="0"/>
              <a:pPr/>
              <a:t>21</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aseline="0" dirty="0" smtClean="0"/>
              <a:t>For example let’s say that when in front of the four chariot horses, one can say the Phaeton myth, who drove the chariot of sun Helios, or about chariots in great wars, or their uses in everyday life. To insert more than one outgoing edge, the author creates a branching point node. BPs are explicitly represented, through dedicated nodes, because they have an important attribute determining how the system will handle them; should a menu be displayed, informing the visitor about the available choices, or should the system decide automatically, without letting the visitor know about his options? This attribute’s value is set by the author. If the author decides that a menu should be displayed, then he also specifies the menu title, as well as the menu template (so far we have image and snippet –based templates). And then he goes over each branch, and specifies the image, or the text that will be displayed in the corresponding menu option.  In addition, the author can specify conditions over branches. For instance, some myths should not be available for children, or some script piece may be available only if an other one has been previously selected in the visit.  </a:t>
            </a:r>
          </a:p>
          <a:p>
            <a:endParaRPr lang="en-US" baseline="0" dirty="0" smtClean="0"/>
          </a:p>
          <a:p>
            <a:r>
              <a:rPr lang="en-US" baseline="0" dirty="0" smtClean="0"/>
              <a:t>So what does the ASTE do when it reaches a BP? It first evaluates the conditions, which act as hard constraints, and discards the non-valid candidate branches. Then, for the remaining branches, the ASTE estimates the visitor’s interest over each one. How it does that? </a:t>
            </a:r>
          </a:p>
          <a:p>
            <a:r>
              <a:rPr lang="en-US" baseline="0" dirty="0" smtClean="0"/>
              <a:t>Next slide</a:t>
            </a:r>
          </a:p>
          <a:p>
            <a:endParaRPr lang="en-US" baseline="0" dirty="0" smtClean="0"/>
          </a:p>
        </p:txBody>
      </p:sp>
      <p:sp>
        <p:nvSpPr>
          <p:cNvPr id="4" name="Slide Number Placeholder 3"/>
          <p:cNvSpPr>
            <a:spLocks noGrp="1"/>
          </p:cNvSpPr>
          <p:nvPr>
            <p:ph type="sldNum" sz="quarter" idx="10"/>
          </p:nvPr>
        </p:nvSpPr>
        <p:spPr/>
        <p:txBody>
          <a:bodyPr/>
          <a:lstStyle/>
          <a:p>
            <a:fld id="{3A279902-067D-4F4A-A86A-E749895AAF1C}" type="slidenum">
              <a:rPr lang="fr-FR" smtClean="0"/>
              <a:pPr/>
              <a:t>22</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is where semantic annotations get handy. </a:t>
            </a:r>
          </a:p>
          <a:p>
            <a:r>
              <a:rPr lang="en-US" baseline="0" dirty="0" smtClean="0"/>
              <a:t>Obviously, not all script units need to be annotated. If one aims for topic-based personalization, then the script units carrying out the main plot, or the navigation ones do not need to be annotated.</a:t>
            </a:r>
            <a:endParaRPr lang="en-US" dirty="0" smtClean="0"/>
          </a:p>
          <a:p>
            <a:endParaRPr lang="en-US" sz="1200" b="1" dirty="0" smtClean="0"/>
          </a:p>
          <a:p>
            <a:r>
              <a:rPr lang="en-US" dirty="0" smtClean="0"/>
              <a:t/>
            </a:r>
            <a:br>
              <a:rPr lang="en-US" dirty="0" smtClean="0"/>
            </a:br>
            <a:r>
              <a:rPr lang="en-US" dirty="0" smtClean="0"/>
              <a:t>K-Nearest Neighbor Filtering</a:t>
            </a:r>
            <a:endParaRPr lang="en-US" sz="1200" b="1" dirty="0" smtClean="0"/>
          </a:p>
          <a:p>
            <a:r>
              <a:rPr lang="en-US" sz="1200" b="0" dirty="0" smtClean="0"/>
              <a:t>Notes:</a:t>
            </a:r>
          </a:p>
          <a:p>
            <a:r>
              <a:rPr lang="en-US" sz="1200" b="0" dirty="0" smtClean="0"/>
              <a:t>Action / Intensity / Certainty</a:t>
            </a:r>
          </a:p>
          <a:p>
            <a:r>
              <a:rPr lang="en-US" sz="1200" b="0" dirty="0" smtClean="0"/>
              <a:t>Skip / -1 / high</a:t>
            </a:r>
          </a:p>
          <a:p>
            <a:r>
              <a:rPr lang="en-US" sz="1200" b="0" dirty="0" smtClean="0"/>
              <a:t>Completed /1 /low</a:t>
            </a:r>
          </a:p>
          <a:p>
            <a:r>
              <a:rPr lang="en-US" sz="1200" b="0" dirty="0" smtClean="0"/>
              <a:t>Menu non selection /-1 /high</a:t>
            </a:r>
          </a:p>
          <a:p>
            <a:endParaRPr lang="en-US" sz="1200" b="0" dirty="0" smtClean="0"/>
          </a:p>
        </p:txBody>
      </p:sp>
      <p:sp>
        <p:nvSpPr>
          <p:cNvPr id="4" name="Slide Number Placeholder 3"/>
          <p:cNvSpPr>
            <a:spLocks noGrp="1"/>
          </p:cNvSpPr>
          <p:nvPr>
            <p:ph type="sldNum" sz="quarter" idx="10"/>
          </p:nvPr>
        </p:nvSpPr>
        <p:spPr/>
        <p:txBody>
          <a:bodyPr/>
          <a:lstStyle/>
          <a:p>
            <a:fld id="{3A279902-067D-4F4A-A86A-E749895AAF1C}" type="slidenum">
              <a:rPr lang="fr-FR" smtClean="0"/>
              <a:pPr/>
              <a:t>23</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ecutValue</a:t>
            </a:r>
            <a:r>
              <a:rPr lang="en-US" dirty="0" smtClean="0"/>
              <a:t> project</a:t>
            </a:r>
            <a:endParaRPr lang="en-US" dirty="0"/>
          </a:p>
        </p:txBody>
      </p:sp>
      <p:sp>
        <p:nvSpPr>
          <p:cNvPr id="4" name="Slide Number Placeholder 3"/>
          <p:cNvSpPr>
            <a:spLocks noGrp="1"/>
          </p:cNvSpPr>
          <p:nvPr>
            <p:ph type="sldNum" sz="quarter" idx="10"/>
          </p:nvPr>
        </p:nvSpPr>
        <p:spPr/>
        <p:txBody>
          <a:bodyPr/>
          <a:lstStyle/>
          <a:p>
            <a:fld id="{3A279902-067D-4F4A-A86A-E749895AAF1C}" type="slidenum">
              <a:rPr lang="fr-FR" smtClean="0"/>
              <a:pPr/>
              <a:t>24</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279902-067D-4F4A-A86A-E749895AAF1C}" type="slidenum">
              <a:rPr lang="fr-FR" smtClean="0"/>
              <a:pPr/>
              <a:t>26</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principal objective of </a:t>
            </a:r>
            <a:r>
              <a:rPr lang="en-US" sz="1200" b="1" i="0" kern="1200" dirty="0" smtClean="0">
                <a:solidFill>
                  <a:schemeClr val="tx1"/>
                </a:solidFill>
                <a:latin typeface="+mn-lt"/>
                <a:ea typeface="+mn-ea"/>
                <a:cs typeface="+mn-cs"/>
              </a:rPr>
              <a:t>CHESS</a:t>
            </a:r>
            <a:r>
              <a:rPr lang="en-US" sz="1200" b="0" i="0" kern="1200" dirty="0" smtClean="0">
                <a:solidFill>
                  <a:schemeClr val="tx1"/>
                </a:solidFill>
                <a:latin typeface="+mn-lt"/>
                <a:ea typeface="+mn-ea"/>
                <a:cs typeface="+mn-cs"/>
              </a:rPr>
              <a:t> was to research, implement and evaluate both the experiencing of personalized interactive stories for </a:t>
            </a:r>
            <a:r>
              <a:rPr lang="en-US" sz="1200" b="1" i="0" kern="1200" dirty="0" smtClean="0">
                <a:solidFill>
                  <a:schemeClr val="tx1"/>
                </a:solidFill>
                <a:latin typeface="+mn-lt"/>
                <a:ea typeface="+mn-ea"/>
                <a:cs typeface="+mn-cs"/>
              </a:rPr>
              <a:t>visitors</a:t>
            </a:r>
            <a:r>
              <a:rPr lang="en-US" sz="1200" b="0" i="0" kern="1200" dirty="0" smtClean="0">
                <a:solidFill>
                  <a:schemeClr val="tx1"/>
                </a:solidFill>
                <a:latin typeface="+mn-lt"/>
                <a:ea typeface="+mn-ea"/>
                <a:cs typeface="+mn-cs"/>
              </a:rPr>
              <a:t> of cultural sites and their authoring by the cultural content </a:t>
            </a:r>
            <a:r>
              <a:rPr lang="en-US" sz="1200" b="1" i="0" kern="1200" dirty="0" smtClean="0">
                <a:solidFill>
                  <a:schemeClr val="tx1"/>
                </a:solidFill>
                <a:latin typeface="+mn-lt"/>
                <a:ea typeface="+mn-ea"/>
                <a:cs typeface="+mn-cs"/>
              </a:rPr>
              <a:t>experts</a:t>
            </a:r>
            <a:r>
              <a:rPr lang="en-US" sz="1200" b="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A279902-067D-4F4A-A86A-E749895AAF1C}"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F8CD18-9E89-4A1E-9616-99CB14BE1D5B}" type="slidenum">
              <a:rPr lang="el-GR" smtClean="0"/>
              <a:pPr/>
              <a:t>4</a:t>
            </a:fld>
            <a:endParaRPr lang="el-GR"/>
          </a:p>
        </p:txBody>
      </p:sp>
    </p:spTree>
    <p:extLst>
      <p:ext uri="{BB962C8B-B14F-4D97-AF65-F5344CB8AC3E}">
        <p14:creationId xmlns:p14="http://schemas.microsoft.com/office/powerpoint/2010/main" xmlns="" val="1912670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aseline="0" dirty="0" smtClean="0"/>
              <a:t>Showcasing the experience! – mention to demo</a:t>
            </a:r>
            <a:endParaRPr lang="en-US" dirty="0"/>
          </a:p>
        </p:txBody>
      </p:sp>
      <p:sp>
        <p:nvSpPr>
          <p:cNvPr id="4" name="Slide Number Placeholder 3"/>
          <p:cNvSpPr>
            <a:spLocks noGrp="1"/>
          </p:cNvSpPr>
          <p:nvPr>
            <p:ph type="sldNum" sz="quarter" idx="10"/>
          </p:nvPr>
        </p:nvSpPr>
        <p:spPr/>
        <p:txBody>
          <a:bodyPr/>
          <a:lstStyle/>
          <a:p>
            <a:fld id="{3A279902-067D-4F4A-A86A-E749895AAF1C}"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Similarly to the making of a movie, the authoring of CHESS stories includes</a:t>
            </a:r>
          </a:p>
          <a:p>
            <a:r>
              <a:rPr lang="en-US" sz="1200" kern="1200" baseline="0" dirty="0" smtClean="0">
                <a:solidFill>
                  <a:schemeClr val="tx1"/>
                </a:solidFill>
                <a:latin typeface="+mn-lt"/>
                <a:ea typeface="+mn-ea"/>
                <a:cs typeface="+mn-cs"/>
              </a:rPr>
              <a:t>four main phases, namely scripting, staging, producing and editing. During</a:t>
            </a:r>
          </a:p>
          <a:p>
            <a:r>
              <a:rPr lang="en-US" sz="1200" kern="1200" baseline="0" dirty="0" smtClean="0">
                <a:solidFill>
                  <a:schemeClr val="tx1"/>
                </a:solidFill>
                <a:latin typeface="+mn-lt"/>
                <a:ea typeface="+mn-ea"/>
                <a:cs typeface="+mn-cs"/>
              </a:rPr>
              <a:t>scripting, the author chooses the main concepts, narrating characters, sketches the</a:t>
            </a:r>
          </a:p>
          <a:p>
            <a:r>
              <a:rPr lang="en-US" sz="1200" kern="1200" baseline="0" dirty="0" smtClean="0">
                <a:solidFill>
                  <a:schemeClr val="tx1"/>
                </a:solidFill>
                <a:latin typeface="+mn-lt"/>
                <a:ea typeface="+mn-ea"/>
                <a:cs typeface="+mn-cs"/>
              </a:rPr>
              <a:t>plot, and writes the narrative text. In staging, the author associates parts of the script</a:t>
            </a:r>
          </a:p>
          <a:p>
            <a:r>
              <a:rPr lang="en-US" sz="1200" kern="1200" baseline="0" dirty="0" smtClean="0">
                <a:solidFill>
                  <a:schemeClr val="tx1"/>
                </a:solidFill>
                <a:latin typeface="+mn-lt"/>
                <a:ea typeface="+mn-ea"/>
                <a:cs typeface="+mn-cs"/>
              </a:rPr>
              <a:t>with exhibits, paths and other spots in the physical museum space. Then, a set of multimedia</a:t>
            </a:r>
          </a:p>
          <a:p>
            <a:r>
              <a:rPr lang="en-US" sz="1200" kern="1200" baseline="0" dirty="0" smtClean="0">
                <a:solidFill>
                  <a:schemeClr val="tx1"/>
                </a:solidFill>
                <a:latin typeface="+mn-lt"/>
                <a:ea typeface="+mn-ea"/>
                <a:cs typeface="+mn-cs"/>
              </a:rPr>
              <a:t>resources is produced for the staged script, including audio-visual material,</a:t>
            </a:r>
          </a:p>
          <a:p>
            <a:r>
              <a:rPr lang="en-US" sz="1200" kern="1200" baseline="0" dirty="0" smtClean="0">
                <a:solidFill>
                  <a:schemeClr val="tx1"/>
                </a:solidFill>
                <a:latin typeface="+mn-lt"/>
                <a:ea typeface="+mn-ea"/>
                <a:cs typeface="+mn-cs"/>
              </a:rPr>
              <a:t>interactive images, games, quizzes or augmented reality applications. </a:t>
            </a:r>
          </a:p>
          <a:p>
            <a:r>
              <a:rPr lang="en-US" sz="1200" kern="1200" baseline="0" dirty="0" smtClean="0">
                <a:solidFill>
                  <a:schemeClr val="tx1"/>
                </a:solidFill>
                <a:latin typeface="+mn-lt"/>
                <a:ea typeface="+mn-ea"/>
                <a:cs typeface="+mn-cs"/>
              </a:rPr>
              <a:t>Finally, the author edits, selects, and orders the multimedia digital resources</a:t>
            </a:r>
          </a:p>
          <a:p>
            <a:r>
              <a:rPr lang="en-US" sz="1200" kern="1200" baseline="0" dirty="0" smtClean="0">
                <a:solidFill>
                  <a:schemeClr val="tx1"/>
                </a:solidFill>
                <a:latin typeface="+mn-lt"/>
                <a:ea typeface="+mn-ea"/>
                <a:cs typeface="+mn-cs"/>
              </a:rPr>
              <a:t>to implement the final script into a storytelling experience.</a:t>
            </a:r>
          </a:p>
          <a:p>
            <a:r>
              <a:rPr lang="en-US" sz="1200" kern="1200" baseline="0" dirty="0" smtClean="0">
                <a:solidFill>
                  <a:schemeClr val="tx1"/>
                </a:solidFill>
                <a:latin typeface="+mn-lt"/>
                <a:ea typeface="+mn-ea"/>
                <a:cs typeface="+mn-cs"/>
              </a:rPr>
              <a:t>IF</a:t>
            </a:r>
          </a:p>
          <a:p>
            <a:r>
              <a:rPr lang="en-US" sz="1200" kern="1200" baseline="0" dirty="0" smtClean="0">
                <a:solidFill>
                  <a:schemeClr val="tx1"/>
                </a:solidFill>
                <a:latin typeface="+mn-lt"/>
                <a:ea typeface="+mn-ea"/>
                <a:cs typeface="+mn-cs"/>
              </a:rPr>
              <a:t>While these phases seem layered in this figure they are not. Obviously, while scripting, the author need to consider staging as well. The museum environment acts as the story’s setting and in order to follow the plot, the visitor will need to move in this environment in a meaningful way. Or for example, museums typically already posses some fancy productions about their exhibits, so an author may sketch the plot so as to include them in the story.</a:t>
            </a:r>
          </a:p>
          <a:p>
            <a:endParaRPr lang="en-US" dirty="0"/>
          </a:p>
        </p:txBody>
      </p:sp>
      <p:sp>
        <p:nvSpPr>
          <p:cNvPr id="4" name="Slide Number Placeholder 3"/>
          <p:cNvSpPr>
            <a:spLocks noGrp="1"/>
          </p:cNvSpPr>
          <p:nvPr>
            <p:ph type="sldNum" sz="quarter" idx="10"/>
          </p:nvPr>
        </p:nvSpPr>
        <p:spPr/>
        <p:txBody>
          <a:bodyPr/>
          <a:lstStyle/>
          <a:p>
            <a:fld id="{3A279902-067D-4F4A-A86A-E749895AAF1C}" type="slidenum">
              <a:rPr lang="fr-FR"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r>
              <a:rPr lang="en-US" dirty="0" smtClean="0"/>
              <a:t>So</a:t>
            </a:r>
            <a:r>
              <a:rPr lang="en-US" baseline="0" dirty="0" smtClean="0"/>
              <a:t> Chess provides authors with an authoring tool that supports them in the main authoring phases.</a:t>
            </a:r>
          </a:p>
          <a:p>
            <a:r>
              <a:rPr lang="en-US" dirty="0" smtClean="0"/>
              <a:t>The script is represented as</a:t>
            </a:r>
            <a:r>
              <a:rPr lang="en-US" baseline="0" dirty="0" smtClean="0"/>
              <a:t> a directed graph, where the direction of the edges denotes the story’s flow. And the graph contains branches, enabling authors to define different continuations of the story. Graph entities have attributes and semantic annotations, indicating for instance the topic they cover, the narration style, or other story features.</a:t>
            </a:r>
          </a:p>
          <a:p>
            <a:r>
              <a:rPr lang="en-US" dirty="0" smtClean="0"/>
              <a:t>The authors can import 2D</a:t>
            </a:r>
            <a:r>
              <a:rPr lang="en-US" baseline="0" dirty="0" smtClean="0"/>
              <a:t> or 3D maps where they can define hotspots. In the case of 3D maps they can move within them, draw lines between hotspots indicating visitor’s path, and of course correlate script pieces to hotspots.</a:t>
            </a:r>
          </a:p>
          <a:p>
            <a:r>
              <a:rPr lang="en-US" baseline="0" dirty="0" smtClean="0"/>
              <a:t>Productions are generally assumed to be created externally, but CAT also supports the production of simple audio visual narrations and the generation of QR codes, which the authors can print and place next to the exhibits. </a:t>
            </a:r>
          </a:p>
          <a:p>
            <a:r>
              <a:rPr lang="en-US" baseline="0" dirty="0" smtClean="0"/>
              <a:t>Moving on to the editing phase, in order to select the production that will be used for a script unit, one clicks that and then an graph tab opens. In the simplest case, this graph will contain just one node, indicating that this script unit will be always realized with the same activity. So, what an activity is? Whatever production CHESS knows how to present it – a CHESS compatible production let’s say. So you can either select one of the existing activities, such as particular AR applications, games, QR-scanning activities and so on,  or create a new one, using some template. (how are videos entered?)</a:t>
            </a:r>
          </a:p>
          <a:p>
            <a:r>
              <a:rPr lang="en-US" baseline="0" dirty="0" smtClean="0"/>
              <a:t>Through the activity graphs, the authors can actually define different activities, realizing the script units, using for example different images, background music, or entirely different activity types, using an AR activity to display the missing parts of a statue or a simple image for people who may not be familiar with AR technology.</a:t>
            </a:r>
          </a:p>
          <a:p>
            <a:endParaRPr lang="en-US" baseline="0" dirty="0" smtClean="0"/>
          </a:p>
          <a:p>
            <a:r>
              <a:rPr lang="en-US" dirty="0" smtClean="0"/>
              <a:t>CAT</a:t>
            </a:r>
            <a:r>
              <a:rPr lang="en-US" baseline="0" dirty="0" smtClean="0"/>
              <a:t> </a:t>
            </a:r>
            <a:r>
              <a:rPr lang="en-US" dirty="0" smtClean="0"/>
              <a:t>is based on INSCAPE,</a:t>
            </a:r>
            <a:r>
              <a:rPr lang="en-US" baseline="0" dirty="0" smtClean="0"/>
              <a:t> a </a:t>
            </a:r>
            <a:r>
              <a:rPr lang="en-US" sz="1200" kern="1200" baseline="0" dirty="0" smtClean="0">
                <a:solidFill>
                  <a:schemeClr val="tx1"/>
                </a:solidFill>
                <a:latin typeface="+mn-lt"/>
                <a:ea typeface="+mn-ea"/>
                <a:cs typeface="+mn-cs"/>
              </a:rPr>
              <a:t>visual authoring developed by DIGINEXT. During the CHESS project this tool was extended and</a:t>
            </a:r>
          </a:p>
          <a:p>
            <a:r>
              <a:rPr lang="en-US" sz="1200" kern="1200" baseline="0" dirty="0" smtClean="0">
                <a:solidFill>
                  <a:schemeClr val="tx1"/>
                </a:solidFill>
                <a:latin typeface="+mn-lt"/>
                <a:ea typeface="+mn-ea"/>
                <a:cs typeface="+mn-cs"/>
              </a:rPr>
              <a:t>adapted this tool to support the mixed reality dimension of the stories and the adaptation of the story to the visitor profile and context. And this is what we’ll talk about in the following.</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What CAT is, and what is not:</a:t>
            </a:r>
          </a:p>
          <a:p>
            <a:r>
              <a:rPr lang="en-US" baseline="0" dirty="0" smtClean="0"/>
              <a:t>I should note at this point, that CAT is a research prototype, not a product yet.</a:t>
            </a:r>
          </a:p>
          <a:p>
            <a:r>
              <a:rPr lang="en-US" baseline="0" dirty="0" smtClean="0"/>
              <a:t>Our objective was to showcase the integration of all these different aspects, covering the main functional specifications and authoring requirements, rather than reaching the optimal  final GUI.</a:t>
            </a:r>
          </a:p>
          <a:p>
            <a:r>
              <a:rPr lang="en-US" baseline="0" dirty="0" smtClean="0"/>
              <a:t>According to Olivier </a:t>
            </a:r>
            <a:r>
              <a:rPr lang="en-US" baseline="0" dirty="0" err="1" smtClean="0"/>
              <a:t>Balet</a:t>
            </a:r>
            <a:r>
              <a:rPr lang="en-US" baseline="0" dirty="0" smtClean="0"/>
              <a:t>, </a:t>
            </a:r>
            <a:r>
              <a:rPr lang="en-US" baseline="0" dirty="0" err="1" smtClean="0"/>
              <a:t>Diginext</a:t>
            </a:r>
            <a:r>
              <a:rPr lang="en-US" baseline="0" dirty="0" smtClean="0"/>
              <a:t> plans to continue the work on this tool, and estimates that a product will be reached in a couple of years.</a:t>
            </a:r>
          </a:p>
          <a:p>
            <a:r>
              <a:rPr lang="en-US" baseline="0" dirty="0" smtClean="0"/>
              <a:t>So in the demo session that we hold later on, you will be able to view the latest CAT version developed under CHESS.</a:t>
            </a:r>
          </a:p>
          <a:p>
            <a:endParaRPr lang="en-US" dirty="0"/>
          </a:p>
        </p:txBody>
      </p:sp>
      <p:sp>
        <p:nvSpPr>
          <p:cNvPr id="4" name="Slide Number Placeholder 3"/>
          <p:cNvSpPr>
            <a:spLocks noGrp="1"/>
          </p:cNvSpPr>
          <p:nvPr>
            <p:ph type="sldNum" sz="quarter" idx="10"/>
          </p:nvPr>
        </p:nvSpPr>
        <p:spPr/>
        <p:txBody>
          <a:bodyPr/>
          <a:lstStyle/>
          <a:p>
            <a:fld id="{3A279902-067D-4F4A-A86A-E749895AAF1C}"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aseline="0" dirty="0" smtClean="0"/>
              <a:t>The author creates a story project, he can either store it locally, to preview and test it, or publish it to CHESS system.</a:t>
            </a:r>
          </a:p>
          <a:p>
            <a:r>
              <a:rPr lang="en-US" sz="1200" kern="1200" baseline="0" dirty="0" smtClean="0">
                <a:solidFill>
                  <a:schemeClr val="tx1"/>
                </a:solidFill>
                <a:latin typeface="+mn-lt"/>
                <a:ea typeface="+mn-ea"/>
                <a:cs typeface="+mn-cs"/>
              </a:rPr>
              <a:t>When a story is published, the CHESS activities (and all the digital assets these contain) are exported to the Hub. </a:t>
            </a:r>
          </a:p>
          <a:p>
            <a:r>
              <a:rPr lang="en-US" sz="1200" kern="1200" baseline="0" dirty="0" smtClean="0">
                <a:solidFill>
                  <a:schemeClr val="tx1"/>
                </a:solidFill>
                <a:latin typeface="+mn-lt"/>
                <a:ea typeface="+mn-ea"/>
                <a:cs typeface="+mn-cs"/>
              </a:rPr>
              <a:t>The Presentation service processes these activities and creates alternate versions for different network, device or browser specifications. If an activity contains an image, several versions of this image are created, having different size, resolution and so on, and they are stored back to the Hub. So the author doesn’t need to deal with these low-level things, these are taken care of by the system.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story graphs, along with their annotations are exported to the ASTE. The ASTE maintains the visitors’ profiles and the visit state, so during the visit, the ASTE traverses the story graphs, decides what activity should be presented next, and notifies the MES about it.</a:t>
            </a:r>
          </a:p>
          <a:p>
            <a:r>
              <a:rPr lang="en-US" sz="1200" kern="1200" baseline="0" dirty="0" smtClean="0">
                <a:solidFill>
                  <a:schemeClr val="tx1"/>
                </a:solidFill>
                <a:latin typeface="+mn-lt"/>
                <a:ea typeface="+mn-ea"/>
                <a:cs typeface="+mn-cs"/>
              </a:rPr>
              <a:t>The Location Tracking Service was used only in CITE de </a:t>
            </a:r>
            <a:r>
              <a:rPr lang="en-US" sz="1200" kern="1200" baseline="0" dirty="0" err="1" smtClean="0">
                <a:solidFill>
                  <a:schemeClr val="tx1"/>
                </a:solidFill>
                <a:latin typeface="+mn-lt"/>
                <a:ea typeface="+mn-ea"/>
                <a:cs typeface="+mn-cs"/>
              </a:rPr>
              <a:t>l’Espace</a:t>
            </a:r>
            <a:r>
              <a:rPr lang="en-US" sz="1200" kern="1200" baseline="0" dirty="0" smtClean="0">
                <a:solidFill>
                  <a:schemeClr val="tx1"/>
                </a:solidFill>
                <a:latin typeface="+mn-lt"/>
                <a:ea typeface="+mn-ea"/>
                <a:cs typeface="+mn-cs"/>
              </a:rPr>
              <a:t> to navigate the visitor between the different zones. It was used to display a path over the site’s map, from the current visitor location to the destination zone. </a:t>
            </a:r>
          </a:p>
          <a:p>
            <a:r>
              <a:rPr lang="en-US" sz="1200" kern="1200" baseline="0" dirty="0" smtClean="0">
                <a:solidFill>
                  <a:schemeClr val="tx1"/>
                </a:solidFill>
                <a:latin typeface="+mn-lt"/>
                <a:ea typeface="+mn-ea"/>
                <a:cs typeface="+mn-cs"/>
              </a:rPr>
              <a:t>Chess also covers some pre and post visit aspects, provided by WEB. An important part of the pre-visit experience is a short, interactive questionnaire that the visitors fill in. This is how visitors are registered in the CHESS system and their answers are communicated to the ASTE for initial profile elicitation.</a:t>
            </a:r>
          </a:p>
          <a:p>
            <a:endParaRPr lang="en-US" baseline="0" dirty="0" smtClean="0"/>
          </a:p>
        </p:txBody>
      </p:sp>
      <p:sp>
        <p:nvSpPr>
          <p:cNvPr id="4" name="Slide Number Placeholder 3"/>
          <p:cNvSpPr>
            <a:spLocks noGrp="1"/>
          </p:cNvSpPr>
          <p:nvPr>
            <p:ph type="sldNum" sz="quarter" idx="10"/>
          </p:nvPr>
        </p:nvSpPr>
        <p:spPr/>
        <p:txBody>
          <a:bodyPr/>
          <a:lstStyle/>
          <a:p>
            <a:fld id="{3A279902-067D-4F4A-A86A-E749895AAF1C}"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Many visitors commented that the story plot is the most important aspect of their experience: “This is what gives a meaningful context to the information presented; it makes me understand, connect and remember what I’ve heard and seen.”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All visitors commented positively on the narrative, which in our case was written by either a professional storyteller, or museum experts. The informal first person narration, interpretations that made comparisons to the contemporary world, and the informal/humorous elements injected in the story resulted in a narrative style that differed from what most visitors expected to hear, especially in an archeological museum.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Visitors responded to humorous references or rhetorical questions posed by the narrator in the prose by smiling, nodding or responding aloud. This visibly enhanced their engagement and personal connections to the exhibits.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 important aspect of the experience is the audio quality. While earlier prototypes utilized text-to-speech technology for the audio narrations, the introduction of human audio recordings had a significant influence in the perceived quality of visitors’ experience, verifying that the punctuation and emotional aspect is crucial to bring the character to life.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279902-067D-4F4A-A86A-E749895AAF1C}" type="slidenum">
              <a:rPr lang="fr-FR" smtClean="0"/>
              <a:pPr/>
              <a:t>10</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important problem has been the dominance of the device</a:t>
            </a:r>
            <a:r>
              <a:rPr lang="en-US" baseline="0" dirty="0" smtClean="0"/>
              <a:t> with regards to the user’s attention</a:t>
            </a:r>
            <a:endParaRPr lang="en-US" dirty="0"/>
          </a:p>
        </p:txBody>
      </p:sp>
      <p:sp>
        <p:nvSpPr>
          <p:cNvPr id="4" name="Slide Number Placeholder 3"/>
          <p:cNvSpPr>
            <a:spLocks noGrp="1"/>
          </p:cNvSpPr>
          <p:nvPr>
            <p:ph type="sldNum" sz="quarter" idx="10"/>
          </p:nvPr>
        </p:nvSpPr>
        <p:spPr/>
        <p:txBody>
          <a:bodyPr/>
          <a:lstStyle/>
          <a:p>
            <a:fld id="{A3F8CD18-9E89-4A1E-9616-99CB14BE1D5B}" type="slidenum">
              <a:rPr lang="el-GR" smtClean="0"/>
              <a:pPr/>
              <a:t>13</a:t>
            </a:fld>
            <a:endParaRPr lang="el-GR"/>
          </a:p>
        </p:txBody>
      </p:sp>
    </p:spTree>
    <p:extLst>
      <p:ext uri="{BB962C8B-B14F-4D97-AF65-F5344CB8AC3E}">
        <p14:creationId xmlns:p14="http://schemas.microsoft.com/office/powerpoint/2010/main" xmlns="" val="2173762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4" descr="MainTitleBG.png"/>
          <p:cNvPicPr>
            <a:picLocks noChangeAspect="1"/>
          </p:cNvPicPr>
          <p:nvPr userDrawn="1"/>
        </p:nvPicPr>
        <p:blipFill>
          <a:blip r:embed="rId2" cstate="print"/>
          <a:srcRect/>
          <a:stretch>
            <a:fillRect/>
          </a:stretch>
        </p:blipFill>
        <p:spPr bwMode="auto">
          <a:xfrm>
            <a:off x="-31898" y="2835281"/>
            <a:ext cx="9144000" cy="4022725"/>
          </a:xfrm>
          <a:prstGeom prst="rect">
            <a:avLst/>
          </a:prstGeom>
          <a:noFill/>
          <a:ln w="9525">
            <a:noFill/>
            <a:miter lim="800000"/>
            <a:headEnd/>
            <a:tailEnd/>
          </a:ln>
        </p:spPr>
      </p:pic>
      <p:pic>
        <p:nvPicPr>
          <p:cNvPr id="6" name="Picture 7" descr="largeLogo.png"/>
          <p:cNvPicPr>
            <a:picLocks noChangeAspect="1"/>
          </p:cNvPicPr>
          <p:nvPr userDrawn="1"/>
        </p:nvPicPr>
        <p:blipFill>
          <a:blip r:embed="rId3" cstate="print"/>
          <a:srcRect/>
          <a:stretch>
            <a:fillRect/>
          </a:stretch>
        </p:blipFill>
        <p:spPr bwMode="auto">
          <a:xfrm>
            <a:off x="542928" y="228606"/>
            <a:ext cx="2809875" cy="773113"/>
          </a:xfrm>
          <a:prstGeom prst="rect">
            <a:avLst/>
          </a:prstGeom>
          <a:noFill/>
          <a:ln w="9525">
            <a:noFill/>
            <a:miter lim="800000"/>
            <a:headEnd/>
            <a:tailEnd/>
          </a:ln>
        </p:spPr>
      </p:pic>
      <p:sp>
        <p:nvSpPr>
          <p:cNvPr id="2" name="Title 1"/>
          <p:cNvSpPr>
            <a:spLocks noGrp="1"/>
          </p:cNvSpPr>
          <p:nvPr>
            <p:ph type="ctrTitle"/>
          </p:nvPr>
        </p:nvSpPr>
        <p:spPr>
          <a:xfrm>
            <a:off x="685800" y="1828806"/>
            <a:ext cx="7772400" cy="993775"/>
          </a:xfrm>
          <a:prstGeom prst="rect">
            <a:avLst/>
          </a:prstGeom>
        </p:spPr>
        <p:txBody>
          <a:bodyPr>
            <a:normAutofit/>
          </a:bodyPr>
          <a:lstStyle>
            <a:lvl1pPr algn="l">
              <a:defRPr sz="4400">
                <a:solidFill>
                  <a:srgbClr val="F18900"/>
                </a:solidFill>
                <a:latin typeface="+mn-lt"/>
              </a:defRPr>
            </a:lvl1pPr>
          </a:lstStyle>
          <a:p>
            <a:endParaRPr lang="en-US" dirty="0"/>
          </a:p>
        </p:txBody>
      </p:sp>
      <p:sp>
        <p:nvSpPr>
          <p:cNvPr id="3" name="Subtitle 2"/>
          <p:cNvSpPr>
            <a:spLocks noGrp="1"/>
          </p:cNvSpPr>
          <p:nvPr>
            <p:ph type="subTitle" idx="1"/>
          </p:nvPr>
        </p:nvSpPr>
        <p:spPr>
          <a:xfrm>
            <a:off x="685800" y="2835275"/>
            <a:ext cx="6400800" cy="609600"/>
          </a:xfrm>
        </p:spPr>
        <p:txBody>
          <a:bodyPr>
            <a:normAutofit/>
          </a:bodyPr>
          <a:lstStyle>
            <a:lvl1pPr marL="0" indent="0" algn="l">
              <a:buNone/>
              <a:defRPr sz="2800">
                <a:solidFill>
                  <a:srgbClr val="6B605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8" name="Espace réservé du texte 7"/>
          <p:cNvSpPr>
            <a:spLocks noGrp="1"/>
          </p:cNvSpPr>
          <p:nvPr>
            <p:ph type="body" sz="quarter" idx="10"/>
          </p:nvPr>
        </p:nvSpPr>
        <p:spPr>
          <a:xfrm>
            <a:off x="692888" y="3457352"/>
            <a:ext cx="5867400" cy="457200"/>
          </a:xfrm>
        </p:spPr>
        <p:txBody>
          <a:bodyPr/>
          <a:lstStyle>
            <a:lvl1pPr marL="0" indent="0">
              <a:buNone/>
              <a:defRPr sz="2000">
                <a:solidFill>
                  <a:schemeClr val="bg1">
                    <a:lumMod val="65000"/>
                  </a:schemeClr>
                </a:solidFill>
              </a:defRPr>
            </a:lvl1pPr>
          </a:lstStyle>
          <a:p>
            <a:pPr lvl="0"/>
            <a:endParaRPr lang="fr-FR" dirty="0" smtClean="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4" descr="smallLogo.png"/>
          <p:cNvPicPr>
            <a:picLocks noChangeAspect="1"/>
          </p:cNvPicPr>
          <p:nvPr userDrawn="1"/>
        </p:nvPicPr>
        <p:blipFill>
          <a:blip r:embed="rId2" cstate="print"/>
          <a:srcRect/>
          <a:stretch>
            <a:fillRect/>
          </a:stretch>
        </p:blipFill>
        <p:spPr bwMode="auto">
          <a:xfrm>
            <a:off x="538166" y="228606"/>
            <a:ext cx="2509837" cy="690563"/>
          </a:xfrm>
          <a:prstGeom prst="rect">
            <a:avLst/>
          </a:prstGeom>
          <a:noFill/>
          <a:ln w="9525">
            <a:noFill/>
            <a:miter lim="800000"/>
            <a:headEnd/>
            <a:tailEnd/>
          </a:ln>
        </p:spPr>
      </p:pic>
      <p:sp>
        <p:nvSpPr>
          <p:cNvPr id="3" name="Content Placeholder 2"/>
          <p:cNvSpPr>
            <a:spLocks noGrp="1"/>
          </p:cNvSpPr>
          <p:nvPr>
            <p:ph idx="1"/>
          </p:nvPr>
        </p:nvSpPr>
        <p:spPr>
          <a:xfrm>
            <a:off x="533400" y="1143000"/>
            <a:ext cx="8153400" cy="5105400"/>
          </a:xfrm>
        </p:spPr>
        <p:txBody>
          <a:bodyPr/>
          <a:lstStyle>
            <a:lvl1pPr marL="342900" indent="-342900">
              <a:buFont typeface="Wingdings" pitchFamily="2" charset="2"/>
              <a:buChar char="§"/>
              <a:defRPr sz="2400">
                <a:latin typeface="+mn-lt"/>
              </a:defRPr>
            </a:lvl1pPr>
            <a:lvl2pPr marL="742950" indent="-285750">
              <a:buFont typeface="Wingdings" pitchFamily="2" charset="2"/>
              <a:buChar char="§"/>
              <a:defRPr sz="2000">
                <a:latin typeface="+mn-lt"/>
              </a:defRPr>
            </a:lvl2pPr>
            <a:lvl3pPr marL="1143000" indent="-228600">
              <a:buFont typeface="Wingdings" pitchFamily="2" charset="2"/>
              <a:buChar char="§"/>
              <a:defRPr sz="1800">
                <a:latin typeface="+mn-lt"/>
              </a:defRPr>
            </a:lvl3pPr>
            <a:lvl4pPr marL="1600200" indent="-228600">
              <a:buFont typeface="Wingdings" pitchFamily="2" charset="2"/>
              <a:buChar char="§"/>
              <a:defRPr sz="1600">
                <a:latin typeface="+mn-lt"/>
              </a:defRPr>
            </a:lvl4pPr>
            <a:lvl5pPr marL="2057400" indent="-228600">
              <a:buFont typeface="Wingdings" pitchFamily="2" charset="2"/>
              <a:buChar char="§"/>
              <a:defRPr sz="14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Espace réservé du pied de page 6"/>
          <p:cNvSpPr>
            <a:spLocks noGrp="1"/>
          </p:cNvSpPr>
          <p:nvPr>
            <p:ph type="ftr" sz="quarter" idx="10"/>
          </p:nvPr>
        </p:nvSpPr>
        <p:spPr>
          <a:xfrm>
            <a:off x="533400" y="6400806"/>
            <a:ext cx="2895600" cy="365125"/>
          </a:xfrm>
        </p:spPr>
        <p:txBody>
          <a:bodyPr/>
          <a:lstStyle>
            <a:lvl1pPr>
              <a:defRPr>
                <a:latin typeface="+mn-lt"/>
              </a:defRPr>
            </a:lvl1pPr>
          </a:lstStyle>
          <a:p>
            <a:endParaRPr lang="fr-FR" dirty="0" smtClean="0"/>
          </a:p>
        </p:txBody>
      </p:sp>
      <p:sp>
        <p:nvSpPr>
          <p:cNvPr id="8" name="Espace réservé du numéro de diapositive 7"/>
          <p:cNvSpPr>
            <a:spLocks noGrp="1"/>
          </p:cNvSpPr>
          <p:nvPr>
            <p:ph type="sldNum" sz="quarter" idx="11"/>
          </p:nvPr>
        </p:nvSpPr>
        <p:spPr/>
        <p:txBody>
          <a:bodyPr/>
          <a:lstStyle>
            <a:lvl1pPr>
              <a:defRPr>
                <a:latin typeface="+mn-lt"/>
              </a:defRPr>
            </a:lvl1pPr>
          </a:lstStyle>
          <a:p>
            <a:fld id="{36ADEF0D-364A-40C0-BDDA-58B2A0E06FCD}" type="slidenum">
              <a:rPr lang="fr-FR" smtClean="0"/>
              <a:pPr/>
              <a:t>‹#›</a:t>
            </a:fld>
            <a:endParaRPr lang="fr-FR"/>
          </a:p>
        </p:txBody>
      </p:sp>
      <p:sp>
        <p:nvSpPr>
          <p:cNvPr id="9" name="Title 1"/>
          <p:cNvSpPr>
            <a:spLocks noGrp="1"/>
          </p:cNvSpPr>
          <p:nvPr>
            <p:ph type="title"/>
          </p:nvPr>
        </p:nvSpPr>
        <p:spPr>
          <a:xfrm>
            <a:off x="3200400" y="228605"/>
            <a:ext cx="5486400" cy="690563"/>
          </a:xfrm>
          <a:prstGeom prst="rect">
            <a:avLst/>
          </a:prstGeom>
        </p:spPr>
        <p:txBody>
          <a:bodyPr>
            <a:normAutofit/>
          </a:bodyPr>
          <a:lstStyle>
            <a:lvl1pPr algn="r">
              <a:defRPr sz="2800">
                <a:solidFill>
                  <a:srgbClr val="F18900"/>
                </a:solidFill>
                <a:latin typeface="+mn-lt"/>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descr="smallLogo.png"/>
          <p:cNvPicPr>
            <a:picLocks noChangeAspect="1"/>
          </p:cNvPicPr>
          <p:nvPr userDrawn="1"/>
        </p:nvPicPr>
        <p:blipFill>
          <a:blip r:embed="rId2" cstate="print"/>
          <a:srcRect/>
          <a:stretch>
            <a:fillRect/>
          </a:stretch>
        </p:blipFill>
        <p:spPr bwMode="auto">
          <a:xfrm>
            <a:off x="538166" y="228606"/>
            <a:ext cx="2509837" cy="690563"/>
          </a:xfrm>
          <a:prstGeom prst="rect">
            <a:avLst/>
          </a:prstGeom>
          <a:noFill/>
          <a:ln w="9525">
            <a:noFill/>
            <a:miter lim="800000"/>
            <a:headEnd/>
            <a:tailEnd/>
          </a:ln>
        </p:spPr>
      </p:pic>
      <p:pic>
        <p:nvPicPr>
          <p:cNvPr id="8" name="Picture 7" descr="secondTitleGraphic.png"/>
          <p:cNvPicPr>
            <a:picLocks noChangeAspect="1"/>
          </p:cNvPicPr>
          <p:nvPr userDrawn="1"/>
        </p:nvPicPr>
        <p:blipFill>
          <a:blip r:embed="rId3" cstate="print"/>
          <a:stretch>
            <a:fillRect/>
          </a:stretch>
        </p:blipFill>
        <p:spPr>
          <a:xfrm>
            <a:off x="1214191" y="3541451"/>
            <a:ext cx="7929809" cy="3316555"/>
          </a:xfrm>
          <a:prstGeom prst="rect">
            <a:avLst/>
          </a:prstGeom>
        </p:spPr>
      </p:pic>
      <p:sp>
        <p:nvSpPr>
          <p:cNvPr id="2" name="Espace réservé du pied de page 1"/>
          <p:cNvSpPr>
            <a:spLocks noGrp="1"/>
          </p:cNvSpPr>
          <p:nvPr>
            <p:ph type="ftr" sz="quarter" idx="11"/>
          </p:nvPr>
        </p:nvSpPr>
        <p:spPr>
          <a:xfrm>
            <a:off x="538163" y="6400806"/>
            <a:ext cx="2895600" cy="365125"/>
          </a:xfrm>
        </p:spPr>
        <p:txBody>
          <a:bodyPr/>
          <a:lstStyle>
            <a:lvl1pPr algn="l">
              <a:defRPr>
                <a:latin typeface="+mn-lt"/>
              </a:defRPr>
            </a:lvl1pPr>
          </a:lstStyle>
          <a:p>
            <a:endParaRPr lang="fr-FR" dirty="0"/>
          </a:p>
        </p:txBody>
      </p:sp>
      <p:sp>
        <p:nvSpPr>
          <p:cNvPr id="4" name="Espace réservé du numéro de diapositive 3"/>
          <p:cNvSpPr>
            <a:spLocks noGrp="1"/>
          </p:cNvSpPr>
          <p:nvPr>
            <p:ph type="sldNum" sz="quarter" idx="12"/>
          </p:nvPr>
        </p:nvSpPr>
        <p:spPr/>
        <p:txBody>
          <a:bodyPr/>
          <a:lstStyle>
            <a:lvl1pPr>
              <a:defRPr>
                <a:latin typeface="+mn-lt"/>
              </a:defRPr>
            </a:lvl1pPr>
          </a:lstStyle>
          <a:p>
            <a:fld id="{36ADEF0D-364A-40C0-BDDA-58B2A0E06FCD}" type="slidenum">
              <a:rPr lang="fr-FR" smtClean="0"/>
              <a:pPr/>
              <a:t>‹#›</a:t>
            </a:fld>
            <a:endParaRPr lang="fr-FR"/>
          </a:p>
        </p:txBody>
      </p:sp>
      <p:sp>
        <p:nvSpPr>
          <p:cNvPr id="10" name="Subtitle 2"/>
          <p:cNvSpPr>
            <a:spLocks noGrp="1"/>
          </p:cNvSpPr>
          <p:nvPr>
            <p:ph type="subTitle" idx="13"/>
          </p:nvPr>
        </p:nvSpPr>
        <p:spPr>
          <a:xfrm>
            <a:off x="685801" y="2819400"/>
            <a:ext cx="7729330" cy="609600"/>
          </a:xfrm>
        </p:spPr>
        <p:txBody>
          <a:bodyPr>
            <a:noAutofit/>
          </a:bodyPr>
          <a:lstStyle>
            <a:lvl1pPr marL="0" indent="0" algn="l">
              <a:buNone/>
              <a:defRPr sz="3200">
                <a:solidFill>
                  <a:srgbClr val="6B605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Espace réservé du texte 7"/>
          <p:cNvSpPr>
            <a:spLocks noGrp="1"/>
          </p:cNvSpPr>
          <p:nvPr>
            <p:ph type="body" sz="quarter" idx="10"/>
          </p:nvPr>
        </p:nvSpPr>
        <p:spPr>
          <a:xfrm>
            <a:off x="692888" y="3457352"/>
            <a:ext cx="5867400" cy="457200"/>
          </a:xfrm>
        </p:spPr>
        <p:txBody>
          <a:bodyPr/>
          <a:lstStyle>
            <a:lvl1pPr marL="0" indent="0">
              <a:buNone/>
              <a:defRPr sz="2800">
                <a:solidFill>
                  <a:schemeClr val="bg1">
                    <a:lumMod val="65000"/>
                  </a:schemeClr>
                </a:solidFill>
              </a:defRPr>
            </a:lvl1pPr>
          </a:lstStyle>
          <a:p>
            <a:pPr lvl="0"/>
            <a:endParaRPr lang="fr-FR" dirty="0" smtClean="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background.jpg"/>
          <p:cNvPicPr>
            <a:picLocks noChangeAspect="1"/>
          </p:cNvPicPr>
          <p:nvPr/>
        </p:nvPicPr>
        <p:blipFill>
          <a:blip r:embed="rId5" cstate="print"/>
          <a:srcRect/>
          <a:stretch>
            <a:fillRect/>
          </a:stretch>
        </p:blipFill>
        <p:spPr bwMode="auto">
          <a:xfrm>
            <a:off x="0" y="3175"/>
            <a:ext cx="9144000" cy="6851650"/>
          </a:xfrm>
          <a:prstGeom prst="rect">
            <a:avLst/>
          </a:prstGeom>
          <a:noFill/>
          <a:ln w="9525">
            <a:noFill/>
            <a:miter lim="800000"/>
            <a:headEnd/>
            <a:tailEnd/>
          </a:ln>
        </p:spPr>
      </p:pic>
      <p:sp>
        <p:nvSpPr>
          <p:cNvPr id="1028" name="Text Placeholder 2"/>
          <p:cNvSpPr>
            <a:spLocks noGrp="1"/>
          </p:cNvSpPr>
          <p:nvPr>
            <p:ph type="body" idx="1"/>
          </p:nvPr>
        </p:nvSpPr>
        <p:spPr bwMode="auto">
          <a:xfrm>
            <a:off x="457200" y="12954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Espace réservé du pied de page 1"/>
          <p:cNvSpPr>
            <a:spLocks noGrp="1"/>
          </p:cNvSpPr>
          <p:nvPr>
            <p:ph type="ftr" sz="quarter" idx="3"/>
          </p:nvPr>
        </p:nvSpPr>
        <p:spPr>
          <a:xfrm>
            <a:off x="457200" y="6400806"/>
            <a:ext cx="28956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endParaRPr lang="fr-FR" dirty="0"/>
          </a:p>
        </p:txBody>
      </p:sp>
      <p:sp>
        <p:nvSpPr>
          <p:cNvPr id="3" name="Espace réservé du numéro de diapositive 2"/>
          <p:cNvSpPr>
            <a:spLocks noGrp="1"/>
          </p:cNvSpPr>
          <p:nvPr>
            <p:ph type="sldNum" sz="quarter" idx="4"/>
          </p:nvPr>
        </p:nvSpPr>
        <p:spPr>
          <a:xfrm>
            <a:off x="6553200" y="6400806"/>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36ADEF0D-364A-40C0-BDDA-58B2A0E06FCD}"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iming>
    <p:tnLst>
      <p:par>
        <p:cTn id="1" dur="indefinite" restart="never" nodeType="tmRoot"/>
      </p:par>
    </p:tnLst>
  </p:timing>
  <p:hf hdr="0" dt="0"/>
  <p:txStyles>
    <p:titleStyle>
      <a:lvl1pPr algn="l" rtl="0" fontAlgn="base">
        <a:spcBef>
          <a:spcPct val="0"/>
        </a:spcBef>
        <a:spcAft>
          <a:spcPct val="0"/>
        </a:spcAft>
        <a:defRPr sz="3000" kern="1200">
          <a:solidFill>
            <a:srgbClr val="F18900"/>
          </a:solidFill>
          <a:latin typeface="Arial" pitchFamily="34" charset="0"/>
          <a:ea typeface="+mj-ea"/>
          <a:cs typeface="Arial" pitchFamily="34" charset="0"/>
        </a:defRPr>
      </a:lvl1pPr>
      <a:lvl2pPr algn="l" rtl="0" fontAlgn="base">
        <a:spcBef>
          <a:spcPct val="0"/>
        </a:spcBef>
        <a:spcAft>
          <a:spcPct val="0"/>
        </a:spcAft>
        <a:defRPr sz="3000">
          <a:solidFill>
            <a:srgbClr val="F18900"/>
          </a:solidFill>
          <a:latin typeface="Arial" charset="0"/>
          <a:cs typeface="Arial" charset="0"/>
        </a:defRPr>
      </a:lvl2pPr>
      <a:lvl3pPr algn="l" rtl="0" fontAlgn="base">
        <a:spcBef>
          <a:spcPct val="0"/>
        </a:spcBef>
        <a:spcAft>
          <a:spcPct val="0"/>
        </a:spcAft>
        <a:defRPr sz="3000">
          <a:solidFill>
            <a:srgbClr val="F18900"/>
          </a:solidFill>
          <a:latin typeface="Arial" charset="0"/>
          <a:cs typeface="Arial" charset="0"/>
        </a:defRPr>
      </a:lvl3pPr>
      <a:lvl4pPr algn="l" rtl="0" fontAlgn="base">
        <a:spcBef>
          <a:spcPct val="0"/>
        </a:spcBef>
        <a:spcAft>
          <a:spcPct val="0"/>
        </a:spcAft>
        <a:defRPr sz="3000">
          <a:solidFill>
            <a:srgbClr val="F18900"/>
          </a:solidFill>
          <a:latin typeface="Arial" charset="0"/>
          <a:cs typeface="Arial" charset="0"/>
        </a:defRPr>
      </a:lvl4pPr>
      <a:lvl5pPr algn="l" rtl="0" fontAlgn="base">
        <a:spcBef>
          <a:spcPct val="0"/>
        </a:spcBef>
        <a:spcAft>
          <a:spcPct val="0"/>
        </a:spcAft>
        <a:defRPr sz="3000">
          <a:solidFill>
            <a:srgbClr val="F18900"/>
          </a:solidFill>
          <a:latin typeface="Arial" charset="0"/>
          <a:cs typeface="Arial" charset="0"/>
        </a:defRPr>
      </a:lvl5pPr>
      <a:lvl6pPr marL="457200" algn="l" rtl="0" fontAlgn="base">
        <a:spcBef>
          <a:spcPct val="0"/>
        </a:spcBef>
        <a:spcAft>
          <a:spcPct val="0"/>
        </a:spcAft>
        <a:defRPr sz="3000">
          <a:solidFill>
            <a:srgbClr val="F18900"/>
          </a:solidFill>
          <a:latin typeface="Arial" charset="0"/>
          <a:cs typeface="Arial" charset="0"/>
        </a:defRPr>
      </a:lvl6pPr>
      <a:lvl7pPr marL="914400" algn="l" rtl="0" fontAlgn="base">
        <a:spcBef>
          <a:spcPct val="0"/>
        </a:spcBef>
        <a:spcAft>
          <a:spcPct val="0"/>
        </a:spcAft>
        <a:defRPr sz="3000">
          <a:solidFill>
            <a:srgbClr val="F18900"/>
          </a:solidFill>
          <a:latin typeface="Arial" charset="0"/>
          <a:cs typeface="Arial" charset="0"/>
        </a:defRPr>
      </a:lvl7pPr>
      <a:lvl8pPr marL="1371600" algn="l" rtl="0" fontAlgn="base">
        <a:spcBef>
          <a:spcPct val="0"/>
        </a:spcBef>
        <a:spcAft>
          <a:spcPct val="0"/>
        </a:spcAft>
        <a:defRPr sz="3000">
          <a:solidFill>
            <a:srgbClr val="F18900"/>
          </a:solidFill>
          <a:latin typeface="Arial" charset="0"/>
          <a:cs typeface="Arial" charset="0"/>
        </a:defRPr>
      </a:lvl8pPr>
      <a:lvl9pPr marL="1828800" algn="l" rtl="0" fontAlgn="base">
        <a:spcBef>
          <a:spcPct val="0"/>
        </a:spcBef>
        <a:spcAft>
          <a:spcPct val="0"/>
        </a:spcAft>
        <a:defRPr sz="3000">
          <a:solidFill>
            <a:srgbClr val="F18900"/>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2000" kern="1200">
          <a:solidFill>
            <a:schemeClr val="tx1"/>
          </a:solidFill>
          <a:latin typeface="+mn-lt"/>
          <a:ea typeface="+mn-ea"/>
          <a:cs typeface="Arial" pitchFamily="34" charset="0"/>
        </a:defRPr>
      </a:lvl1pPr>
      <a:lvl2pPr marL="742950" indent="-285750" algn="l" rtl="0" fontAlgn="base">
        <a:spcBef>
          <a:spcPct val="20000"/>
        </a:spcBef>
        <a:spcAft>
          <a:spcPct val="0"/>
        </a:spcAft>
        <a:buFont typeface="Arial" charset="0"/>
        <a:buChar char="–"/>
        <a:defRPr kern="1200">
          <a:solidFill>
            <a:schemeClr val="tx1"/>
          </a:solidFill>
          <a:latin typeface="+mn-lt"/>
          <a:ea typeface="+mn-ea"/>
          <a:cs typeface="Arial" pitchFamily="34" charset="0"/>
        </a:defRPr>
      </a:lvl2pPr>
      <a:lvl3pPr marL="1143000" indent="-228600" algn="l" rtl="0" fontAlgn="base">
        <a:spcBef>
          <a:spcPct val="20000"/>
        </a:spcBef>
        <a:spcAft>
          <a:spcPct val="0"/>
        </a:spcAft>
        <a:buFont typeface="Arial" charset="0"/>
        <a:buChar char="•"/>
        <a:defRPr sz="1600" kern="1200">
          <a:solidFill>
            <a:schemeClr val="tx1"/>
          </a:solidFill>
          <a:latin typeface="+mn-lt"/>
          <a:ea typeface="+mn-ea"/>
          <a:cs typeface="Arial" pitchFamily="34" charset="0"/>
        </a:defRPr>
      </a:lvl3pPr>
      <a:lvl4pPr marL="1600200" indent="-228600" algn="l" rtl="0" fontAlgn="base">
        <a:spcBef>
          <a:spcPct val="20000"/>
        </a:spcBef>
        <a:spcAft>
          <a:spcPct val="0"/>
        </a:spcAft>
        <a:buFont typeface="Arial" charset="0"/>
        <a:buChar char="–"/>
        <a:defRPr sz="1400" kern="1200">
          <a:solidFill>
            <a:schemeClr val="tx1"/>
          </a:solidFill>
          <a:latin typeface="+mn-lt"/>
          <a:ea typeface="+mn-ea"/>
          <a:cs typeface="Arial" pitchFamily="34" charset="0"/>
        </a:defRPr>
      </a:lvl4pPr>
      <a:lvl5pPr marL="2057400" indent="-228600" algn="l" rtl="0" fontAlgn="base">
        <a:spcBef>
          <a:spcPct val="20000"/>
        </a:spcBef>
        <a:spcAft>
          <a:spcPct val="0"/>
        </a:spcAft>
        <a:buFont typeface="Arial" charset="0"/>
        <a:buChar char="»"/>
        <a:defRPr sz="12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3" Type="http://schemas.openxmlformats.org/officeDocument/2006/relationships/hyperlink" Target="http://www.chessexperience.eu/" TargetMode="External"/><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7" Type="http://schemas.microsoft.com/office/2007/relationships/hdphoto" Target="../media/hdphoto2.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4.png"/><Relationship Id="rId4" Type="http://schemas.openxmlformats.org/officeDocument/2006/relationships/image" Target="../media/image62.jpe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3.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295400"/>
            <a:ext cx="7772400" cy="1219200"/>
          </a:xfrm>
        </p:spPr>
        <p:txBody>
          <a:bodyPr>
            <a:normAutofit fontScale="90000"/>
          </a:bodyPr>
          <a:lstStyle/>
          <a:p>
            <a:r>
              <a:rPr lang="en-US" dirty="0" smtClean="0"/>
              <a:t>Designing </a:t>
            </a:r>
            <a:r>
              <a:rPr lang="en-US" dirty="0" smtClean="0"/>
              <a:t>e</a:t>
            </a:r>
            <a:r>
              <a:rPr lang="en-US" dirty="0" smtClean="0"/>
              <a:t>ngaging </a:t>
            </a:r>
            <a:r>
              <a:rPr lang="en-US" dirty="0" smtClean="0"/>
              <a:t>digital storytelling experiences in museums</a:t>
            </a:r>
            <a:br>
              <a:rPr lang="en-US" dirty="0" smtClean="0"/>
            </a:br>
            <a:endParaRPr lang="en-US" b="1" dirty="0"/>
          </a:p>
        </p:txBody>
      </p:sp>
      <p:sp>
        <p:nvSpPr>
          <p:cNvPr id="4" name="Espace réservé du texte 3"/>
          <p:cNvSpPr>
            <a:spLocks noGrp="1"/>
          </p:cNvSpPr>
          <p:nvPr>
            <p:ph type="body" sz="quarter" idx="10"/>
          </p:nvPr>
        </p:nvSpPr>
        <p:spPr>
          <a:xfrm>
            <a:off x="685800" y="2743200"/>
            <a:ext cx="6248400" cy="1676400"/>
          </a:xfrm>
        </p:spPr>
        <p:txBody>
          <a:bodyPr/>
          <a:lstStyle/>
          <a:p>
            <a:r>
              <a:rPr lang="en-US" sz="2800" b="1" dirty="0" smtClean="0">
                <a:solidFill>
                  <a:srgbClr val="8A8A8A"/>
                </a:solidFill>
              </a:rPr>
              <a:t>Results form the CHESS Project</a:t>
            </a:r>
            <a:endParaRPr lang="en-GB" sz="2400" dirty="0" smtClean="0">
              <a:solidFill>
                <a:srgbClr val="8A8A8A"/>
              </a:solidFill>
            </a:endParaRPr>
          </a:p>
          <a:p>
            <a:endParaRPr lang="en-GB" dirty="0" smtClean="0">
              <a:solidFill>
                <a:schemeClr val="tx1">
                  <a:lumMod val="75000"/>
                  <a:lumOff val="25000"/>
                </a:schemeClr>
              </a:solidFill>
            </a:endParaRPr>
          </a:p>
          <a:p>
            <a:r>
              <a:rPr lang="en-GB" dirty="0" smtClean="0">
                <a:solidFill>
                  <a:schemeClr val="tx1">
                    <a:lumMod val="75000"/>
                    <a:lumOff val="25000"/>
                  </a:schemeClr>
                </a:solidFill>
              </a:rPr>
              <a:t>Maria </a:t>
            </a:r>
            <a:r>
              <a:rPr lang="en-GB" dirty="0" err="1" smtClean="0">
                <a:solidFill>
                  <a:schemeClr val="tx1">
                    <a:lumMod val="75000"/>
                    <a:lumOff val="25000"/>
                  </a:schemeClr>
                </a:solidFill>
              </a:rPr>
              <a:t>Vayanou</a:t>
            </a:r>
            <a:endParaRPr lang="en-GB" dirty="0" smtClean="0">
              <a:solidFill>
                <a:schemeClr val="tx1">
                  <a:lumMod val="75000"/>
                  <a:lumOff val="25000"/>
                </a:schemeClr>
              </a:solidFill>
            </a:endParaRPr>
          </a:p>
          <a:p>
            <a:r>
              <a:rPr lang="en-GB" dirty="0" smtClean="0">
                <a:solidFill>
                  <a:schemeClr val="tx1">
                    <a:lumMod val="75000"/>
                    <a:lumOff val="25000"/>
                  </a:schemeClr>
                </a:solidFill>
              </a:rPr>
              <a:t>University of Athens, </a:t>
            </a:r>
            <a:r>
              <a:rPr lang="en-GB" dirty="0" err="1" smtClean="0">
                <a:solidFill>
                  <a:schemeClr val="tx1">
                    <a:lumMod val="75000"/>
                    <a:lumOff val="25000"/>
                  </a:schemeClr>
                </a:solidFill>
              </a:rPr>
              <a:t>MADgIK</a:t>
            </a:r>
            <a:r>
              <a:rPr lang="en-GB" dirty="0" smtClean="0">
                <a:solidFill>
                  <a:schemeClr val="tx1">
                    <a:lumMod val="75000"/>
                    <a:lumOff val="25000"/>
                  </a:schemeClr>
                </a:solidFill>
              </a:rPr>
              <a:t> Lab</a:t>
            </a:r>
            <a:endParaRPr lang="en-GB" dirty="0" smtClean="0">
              <a:solidFill>
                <a:schemeClr val="tx1">
                  <a:lumMod val="75000"/>
                  <a:lumOff val="25000"/>
                </a:schemeClr>
              </a:solidFill>
            </a:endParaRPr>
          </a:p>
          <a:p>
            <a:endParaRPr lang="en-GB" dirty="0" smtClean="0">
              <a:solidFill>
                <a:schemeClr val="tx1">
                  <a:lumMod val="75000"/>
                  <a:lumOff val="25000"/>
                </a:schemeClr>
              </a:solidFill>
            </a:endParaRPr>
          </a:p>
          <a:p>
            <a:endParaRPr lang="en-GB" dirty="0" smtClean="0">
              <a:solidFill>
                <a:schemeClr val="tx1">
                  <a:lumMod val="75000"/>
                  <a:lumOff val="25000"/>
                </a:schemeClr>
              </a:solidFill>
            </a:endParaRPr>
          </a:p>
          <a:p>
            <a:endParaRPr lang="en-GB"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User Centered Iterative Design Methodology</a:t>
            </a:r>
          </a:p>
          <a:p>
            <a:pPr lvl="1"/>
            <a:r>
              <a:rPr lang="en-US" dirty="0" smtClean="0"/>
              <a:t>General visitor remarks</a:t>
            </a:r>
          </a:p>
          <a:p>
            <a:pPr lvl="2"/>
            <a:r>
              <a:rPr lang="en-US" dirty="0" smtClean="0"/>
              <a:t>Digital Storytelling is an </a:t>
            </a:r>
            <a:r>
              <a:rPr lang="en-US" b="1" i="1" dirty="0" smtClean="0"/>
              <a:t>innovative</a:t>
            </a:r>
            <a:r>
              <a:rPr lang="en-US" dirty="0" smtClean="0"/>
              <a:t> and </a:t>
            </a:r>
            <a:r>
              <a:rPr lang="en-US" b="1" i="1" dirty="0" smtClean="0"/>
              <a:t>engaging</a:t>
            </a:r>
            <a:r>
              <a:rPr lang="en-US" dirty="0" smtClean="0"/>
              <a:t> approach to museum visiting experience</a:t>
            </a:r>
          </a:p>
          <a:p>
            <a:pPr lvl="2"/>
            <a:r>
              <a:rPr lang="en-US" dirty="0" smtClean="0"/>
              <a:t>Visitors participated in CHESS evaluation studies with great </a:t>
            </a:r>
            <a:r>
              <a:rPr lang="en-US" b="1" i="1" dirty="0" smtClean="0"/>
              <a:t>enthusiasm</a:t>
            </a:r>
          </a:p>
          <a:p>
            <a:pPr lvl="2"/>
            <a:r>
              <a:rPr lang="en-US" dirty="0" smtClean="0"/>
              <a:t>Digital stories would </a:t>
            </a:r>
            <a:r>
              <a:rPr lang="en-US" b="1" i="1" dirty="0" smtClean="0"/>
              <a:t>make them return </a:t>
            </a:r>
            <a:r>
              <a:rPr lang="en-US" dirty="0" smtClean="0"/>
              <a:t>to the museum</a:t>
            </a:r>
          </a:p>
          <a:p>
            <a:pPr lvl="2"/>
            <a:endParaRPr lang="en-US" dirty="0" smtClean="0"/>
          </a:p>
          <a:p>
            <a:pPr lvl="1"/>
            <a:r>
              <a:rPr lang="en-US" dirty="0" smtClean="0"/>
              <a:t>What did the visitors mostly enjoy?</a:t>
            </a:r>
          </a:p>
          <a:p>
            <a:pPr lvl="2"/>
            <a:r>
              <a:rPr lang="en-US" dirty="0" smtClean="0"/>
              <a:t>Narrating characters &amp; first-person narration </a:t>
            </a:r>
            <a:br>
              <a:rPr lang="en-US" dirty="0" smtClean="0"/>
            </a:br>
            <a:r>
              <a:rPr lang="en-US" dirty="0" smtClean="0"/>
              <a:t>make the story </a:t>
            </a:r>
            <a:r>
              <a:rPr lang="en-US" b="1" i="1" dirty="0" smtClean="0"/>
              <a:t>personal</a:t>
            </a:r>
          </a:p>
          <a:p>
            <a:pPr lvl="2"/>
            <a:r>
              <a:rPr lang="en-US" dirty="0" smtClean="0"/>
              <a:t>Coherent </a:t>
            </a:r>
            <a:r>
              <a:rPr lang="en-US" b="1" i="1" dirty="0" smtClean="0"/>
              <a:t>plot</a:t>
            </a:r>
            <a:r>
              <a:rPr lang="en-US" dirty="0" smtClean="0"/>
              <a:t>, giving </a:t>
            </a:r>
            <a:r>
              <a:rPr lang="en-US" b="1" i="1" dirty="0" smtClean="0"/>
              <a:t>a meaningful context</a:t>
            </a:r>
          </a:p>
          <a:p>
            <a:pPr lvl="2"/>
            <a:r>
              <a:rPr lang="en-US" b="1" i="1" dirty="0" smtClean="0"/>
              <a:t>Humorous/informal </a:t>
            </a:r>
            <a:r>
              <a:rPr lang="en-US" dirty="0" smtClean="0"/>
              <a:t>elements</a:t>
            </a:r>
          </a:p>
          <a:p>
            <a:pPr lvl="2"/>
            <a:r>
              <a:rPr lang="en-US" b="1" i="1" dirty="0" smtClean="0"/>
              <a:t>Comparisons</a:t>
            </a:r>
            <a:r>
              <a:rPr lang="en-US" dirty="0" smtClean="0"/>
              <a:t> with the contemporary world</a:t>
            </a:r>
          </a:p>
          <a:p>
            <a:pPr lvl="2"/>
            <a:r>
              <a:rPr lang="en-US" b="1" i="1" dirty="0" smtClean="0"/>
              <a:t>Rhetorical</a:t>
            </a:r>
            <a:r>
              <a:rPr lang="en-US" dirty="0" smtClean="0"/>
              <a:t> questions</a:t>
            </a:r>
          </a:p>
          <a:p>
            <a:pPr lvl="2"/>
            <a:r>
              <a:rPr lang="en-US" b="1" i="1" dirty="0" smtClean="0"/>
              <a:t>Audio recordings </a:t>
            </a:r>
            <a:r>
              <a:rPr lang="en-US" dirty="0" smtClean="0"/>
              <a:t>(human voice, punctuation), music, sound effects</a:t>
            </a:r>
            <a:endParaRPr lang="en-GB" dirty="0" smtClean="0"/>
          </a:p>
          <a:p>
            <a:pPr lvl="1"/>
            <a:endParaRPr lang="en-US" dirty="0" smtClean="0"/>
          </a:p>
          <a:p>
            <a:endParaRPr lang="en-US" dirty="0"/>
          </a:p>
        </p:txBody>
      </p:sp>
      <p:sp>
        <p:nvSpPr>
          <p:cNvPr id="3" name="Footer Placeholder 2"/>
          <p:cNvSpPr>
            <a:spLocks noGrp="1"/>
          </p:cNvSpPr>
          <p:nvPr>
            <p:ph type="ftr" sz="quarter" idx="10"/>
          </p:nvPr>
        </p:nvSpPr>
        <p:spPr/>
        <p:txBody>
          <a:bodyPr/>
          <a:lstStyle/>
          <a:p>
            <a:endParaRPr lang="fr-FR" dirty="0" smtClean="0"/>
          </a:p>
        </p:txBody>
      </p:sp>
      <p:sp>
        <p:nvSpPr>
          <p:cNvPr id="4" name="Slide Number Placeholder 3"/>
          <p:cNvSpPr>
            <a:spLocks noGrp="1"/>
          </p:cNvSpPr>
          <p:nvPr>
            <p:ph type="sldNum" sz="quarter" idx="11"/>
          </p:nvPr>
        </p:nvSpPr>
        <p:spPr/>
        <p:txBody>
          <a:bodyPr/>
          <a:lstStyle/>
          <a:p>
            <a:fld id="{36ADEF0D-364A-40C0-BDDA-58B2A0E06FCD}" type="slidenum">
              <a:rPr lang="fr-FR" smtClean="0"/>
              <a:pPr/>
              <a:t>10</a:t>
            </a:fld>
            <a:endParaRPr lang="fr-FR" dirty="0"/>
          </a:p>
        </p:txBody>
      </p:sp>
      <p:sp>
        <p:nvSpPr>
          <p:cNvPr id="5" name="Title 4"/>
          <p:cNvSpPr>
            <a:spLocks noGrp="1"/>
          </p:cNvSpPr>
          <p:nvPr>
            <p:ph type="title"/>
          </p:nvPr>
        </p:nvSpPr>
        <p:spPr/>
        <p:txBody>
          <a:bodyPr/>
          <a:lstStyle/>
          <a:p>
            <a:r>
              <a:rPr lang="en-US" smtClean="0"/>
              <a:t>Key Findings – Visitors </a:t>
            </a:r>
            <a:r>
              <a:rPr lang="en-US" dirty="0" smtClean="0"/>
              <a:t>Experience</a:t>
            </a:r>
            <a:endParaRPr lang="en-US" dirty="0"/>
          </a:p>
        </p:txBody>
      </p:sp>
      <p:pic>
        <p:nvPicPr>
          <p:cNvPr id="6" name="Picture 5" descr="C:\Users\maria\Documents\mr\EU\EU_FP7\FP7-CALL6\CHESS\_Project\WP7_Experiencing\Production_121217_AM\Horse_story_assets\visual_assets\SuH1.jpg"/>
          <p:cNvPicPr/>
          <p:nvPr/>
        </p:nvPicPr>
        <p:blipFill rotWithShape="1">
          <a:blip r:embed="rId3" cstate="print">
            <a:extLst>
              <a:ext uri="{28A0092B-C50C-407E-A947-70E740481C1C}">
                <a14:useLocalDpi xmlns:a14="http://schemas.microsoft.com/office/drawing/2010/main" xmlns="" val="0"/>
              </a:ext>
            </a:extLst>
          </a:blip>
          <a:srcRect t="6250" b="6250"/>
          <a:stretch/>
        </p:blipFill>
        <p:spPr bwMode="auto">
          <a:xfrm>
            <a:off x="6019800" y="3657601"/>
            <a:ext cx="914400" cy="1015403"/>
          </a:xfrm>
          <a:prstGeom prst="ellipse">
            <a:avLst/>
          </a:prstGeom>
          <a:noFill/>
          <a:ln>
            <a:noFill/>
          </a:ln>
        </p:spPr>
      </p:pic>
      <p:pic>
        <p:nvPicPr>
          <p:cNvPr id="8" name="Picture 7" descr="C:\Users\maria\Dropbox\CHESS\CHESS-NKUA\stories\theseus\media\theseus.jpg"/>
          <p:cNvPicPr/>
          <p:nvPr/>
        </p:nvPicPr>
        <p:blipFill rotWithShape="1">
          <a:blip r:embed="rId4" cstate="print">
            <a:extLst>
              <a:ext uri="{28A0092B-C50C-407E-A947-70E740481C1C}">
                <a14:useLocalDpi xmlns:a14="http://schemas.microsoft.com/office/drawing/2010/main" xmlns="" val="0"/>
              </a:ext>
            </a:extLst>
          </a:blip>
          <a:srcRect l="8472" t="31284" r="6146" b="25410"/>
          <a:stretch/>
        </p:blipFill>
        <p:spPr bwMode="auto">
          <a:xfrm rot="19902944">
            <a:off x="7627627" y="3717198"/>
            <a:ext cx="1606158" cy="990600"/>
          </a:xfrm>
          <a:prstGeom prst="ellipse">
            <a:avLst/>
          </a:prstGeom>
          <a:noFill/>
          <a:ln>
            <a:noFill/>
          </a:ln>
          <a:extLst>
            <a:ext uri="{53640926-AAD7-44D8-BBD7-CCE9431645EC}">
              <a14:shadowObscured xmlns:a14="http://schemas.microsoft.com/office/drawing/2010/main" xmlns=""/>
            </a:ext>
          </a:extLst>
        </p:spPr>
      </p:pic>
      <p:pic>
        <p:nvPicPr>
          <p:cNvPr id="9" name="Picture 2" descr="C:\Users\maria\Dropbox\CHESS\CHESS-NKUA\stories\IC14\media\CHESS_XY555.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b="14114"/>
          <a:stretch/>
        </p:blipFill>
        <p:spPr bwMode="auto">
          <a:xfrm rot="21151316">
            <a:off x="6931680" y="4577165"/>
            <a:ext cx="1330036" cy="1219200"/>
          </a:xfrm>
          <a:prstGeom prst="ellipse">
            <a:avLst/>
          </a:prstGeom>
          <a:noFill/>
          <a:extLst>
            <a:ext uri="{909E8E84-426E-40DD-AFC4-6F175D3DCCD1}">
              <a14:hiddenFill xmlns:a14="http://schemas.microsoft.com/office/drawing/2010/main" xmlns="">
                <a:solidFill>
                  <a:srgbClr val="FFFFFF"/>
                </a:solidFill>
              </a14:hiddenFill>
            </a:ext>
          </a:extLst>
        </p:spPr>
      </p:pic>
      <p:pic>
        <p:nvPicPr>
          <p:cNvPr id="7" name="Picture 6" descr="C:\Users\maria\Dropbox\CHESS\CHESS-NKUA\stories\melesso\melesso-assets\avatar.jpg"/>
          <p:cNvPicPr/>
          <p:nvPr/>
        </p:nvPicPr>
        <p:blipFill rotWithShape="1">
          <a:blip r:embed="rId6" cstate="print">
            <a:extLst>
              <a:ext uri="{28A0092B-C50C-407E-A947-70E740481C1C}">
                <a14:useLocalDpi xmlns:a14="http://schemas.microsoft.com/office/drawing/2010/main" xmlns="" val="0"/>
              </a:ext>
            </a:extLst>
          </a:blip>
          <a:srcRect l="6115" t="4317" r="12959" b="2158"/>
          <a:stretch/>
        </p:blipFill>
        <p:spPr bwMode="auto">
          <a:xfrm>
            <a:off x="7010400" y="3581400"/>
            <a:ext cx="838200" cy="1007782"/>
          </a:xfrm>
          <a:prstGeom prst="ellipse">
            <a:avLst/>
          </a:prstGeom>
          <a:noFill/>
          <a:ln>
            <a:noFill/>
          </a:ln>
          <a:extLst>
            <a:ext uri="{53640926-AAD7-44D8-BBD7-CCE9431645EC}">
              <a14:shadowObscured xmlns:a14="http://schemas.microsoft.com/office/drawing/2010/main" xmlns=""/>
            </a:ext>
          </a:extLst>
        </p:spPr>
      </p:pic>
      <p:pic>
        <p:nvPicPr>
          <p:cNvPr id="10" name="Picture 3"/>
          <p:cNvPicPr>
            <a:picLocks noChangeAspect="1" noChangeArrowheads="1"/>
          </p:cNvPicPr>
          <p:nvPr/>
        </p:nvPicPr>
        <p:blipFill>
          <a:blip r:embed="rId7" cstate="print"/>
          <a:srcRect/>
          <a:stretch>
            <a:fillRect/>
          </a:stretch>
        </p:blipFill>
        <p:spPr bwMode="auto">
          <a:xfrm>
            <a:off x="6246969" y="4719854"/>
            <a:ext cx="992031" cy="995146"/>
          </a:xfrm>
          <a:prstGeom prst="ellipse">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Initial Evaluation Results:</a:t>
            </a:r>
            <a:br>
              <a:rPr lang="en-US" dirty="0" smtClean="0"/>
            </a:br>
            <a:r>
              <a:rPr lang="en-US" dirty="0" smtClean="0"/>
              <a:t>The </a:t>
            </a:r>
            <a:r>
              <a:rPr lang="en-US" dirty="0" smtClean="0"/>
              <a:t>story was…</a:t>
            </a:r>
            <a:endParaRPr lang="en-US" dirty="0"/>
          </a:p>
        </p:txBody>
      </p:sp>
      <p:sp>
        <p:nvSpPr>
          <p:cNvPr id="4" name="Footer Placeholder 3"/>
          <p:cNvSpPr>
            <a:spLocks noGrp="1"/>
          </p:cNvSpPr>
          <p:nvPr>
            <p:ph type="ftr" sz="quarter" idx="11"/>
          </p:nvPr>
        </p:nvSpPr>
        <p:spPr/>
        <p:txBody>
          <a:bodyPr/>
          <a:lstStyle/>
          <a:p>
            <a:r>
              <a:rPr lang="en-US" dirty="0"/>
              <a:t>Formative </a:t>
            </a:r>
            <a:r>
              <a:rPr lang="en-US" dirty="0" smtClean="0"/>
              <a:t>evaluation: results</a:t>
            </a:r>
            <a:endParaRPr lang="el-GR" dirty="0"/>
          </a:p>
        </p:txBody>
      </p:sp>
      <p:graphicFrame>
        <p:nvGraphicFramePr>
          <p:cNvPr id="5" name="Diagram 4"/>
          <p:cNvGraphicFramePr/>
          <p:nvPr>
            <p:extLst>
              <p:ext uri="{D42A27DB-BD31-4B8C-83A1-F6EECF244321}">
                <p14:modId xmlns:p14="http://schemas.microsoft.com/office/powerpoint/2010/main" xmlns="" val="2714504609"/>
              </p:ext>
            </p:extLst>
          </p:nvPr>
        </p:nvGraphicFramePr>
        <p:xfrm>
          <a:off x="703385" y="1016000"/>
          <a:ext cx="7666892" cy="553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421097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0"/>
          </p:nvPr>
        </p:nvSpPr>
        <p:spPr/>
        <p:txBody>
          <a:bodyPr/>
          <a:lstStyle/>
          <a:p>
            <a:endParaRPr lang="fr-FR" dirty="0" smtClean="0"/>
          </a:p>
        </p:txBody>
      </p:sp>
      <p:sp>
        <p:nvSpPr>
          <p:cNvPr id="4" name="Slide Number Placeholder 3"/>
          <p:cNvSpPr>
            <a:spLocks noGrp="1"/>
          </p:cNvSpPr>
          <p:nvPr>
            <p:ph type="sldNum" sz="quarter" idx="11"/>
          </p:nvPr>
        </p:nvSpPr>
        <p:spPr/>
        <p:txBody>
          <a:bodyPr/>
          <a:lstStyle/>
          <a:p>
            <a:fld id="{36ADEF0D-364A-40C0-BDDA-58B2A0E06FCD}" type="slidenum">
              <a:rPr lang="fr-FR" smtClean="0"/>
              <a:pPr/>
              <a:t>12</a:t>
            </a:fld>
            <a:endParaRPr lang="fr-FR" dirty="0"/>
          </a:p>
        </p:txBody>
      </p:sp>
      <p:sp>
        <p:nvSpPr>
          <p:cNvPr id="5" name="Title 4"/>
          <p:cNvSpPr>
            <a:spLocks noGrp="1"/>
          </p:cNvSpPr>
          <p:nvPr>
            <p:ph type="title"/>
          </p:nvPr>
        </p:nvSpPr>
        <p:spPr/>
        <p:txBody>
          <a:bodyPr/>
          <a:lstStyle/>
          <a:p>
            <a:r>
              <a:rPr lang="en-US" dirty="0" smtClean="0"/>
              <a:t>Trajectories Model Example</a:t>
            </a:r>
            <a:endParaRPr lang="en-US" dirty="0"/>
          </a:p>
        </p:txBody>
      </p:sp>
      <p:grpSp>
        <p:nvGrpSpPr>
          <p:cNvPr id="6" name="Group 5"/>
          <p:cNvGrpSpPr/>
          <p:nvPr/>
        </p:nvGrpSpPr>
        <p:grpSpPr>
          <a:xfrm>
            <a:off x="22860" y="1009471"/>
            <a:ext cx="8968740" cy="4705530"/>
            <a:chOff x="-8947" y="844253"/>
            <a:chExt cx="8968864" cy="4706108"/>
          </a:xfrm>
        </p:grpSpPr>
        <p:cxnSp>
          <p:nvCxnSpPr>
            <p:cNvPr id="7" name="Straight Connector 6"/>
            <p:cNvCxnSpPr>
              <a:stCxn id="29" idx="2"/>
              <a:endCxn id="22" idx="0"/>
            </p:cNvCxnSpPr>
            <p:nvPr/>
          </p:nvCxnSpPr>
          <p:spPr>
            <a:xfrm flipH="1">
              <a:off x="2209085" y="2425777"/>
              <a:ext cx="83240" cy="1852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7504" y="5229200"/>
              <a:ext cx="1080120"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812360" y="5229200"/>
              <a:ext cx="1080120" cy="0"/>
            </a:xfrm>
            <a:prstGeom prst="line">
              <a:avLst/>
            </a:prstGeom>
            <a:ln w="28575">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59632" y="5229200"/>
              <a:ext cx="6480720" cy="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TextBox 6"/>
            <p:cNvSpPr txBox="1"/>
            <p:nvPr/>
          </p:nvSpPr>
          <p:spPr>
            <a:xfrm>
              <a:off x="0" y="5242546"/>
              <a:ext cx="1720817" cy="307815"/>
            </a:xfrm>
            <a:prstGeom prst="rect">
              <a:avLst/>
            </a:prstGeom>
            <a:noFill/>
          </p:spPr>
          <p:txBody>
            <a:bodyPr wrap="square" rtlCol="0">
              <a:spAutoFit/>
            </a:bodyPr>
            <a:lstStyle/>
            <a:p>
              <a:pPr marL="0" marR="0">
                <a:spcBef>
                  <a:spcPts val="0"/>
                </a:spcBef>
                <a:spcAft>
                  <a:spcPts val="0"/>
                </a:spcAft>
              </a:pPr>
              <a:r>
                <a:rPr lang="en-GB" sz="1400" b="1" kern="1200" dirty="0">
                  <a:solidFill>
                    <a:schemeClr val="accent2">
                      <a:lumMod val="75000"/>
                    </a:schemeClr>
                  </a:solidFill>
                  <a:effectLst/>
                  <a:latin typeface="Calibri"/>
                  <a:ea typeface="Times New Roman"/>
                  <a:cs typeface="Times New Roman"/>
                </a:rPr>
                <a:t>Global narrative</a:t>
              </a:r>
              <a:endParaRPr lang="en-US" sz="2000" b="1" dirty="0">
                <a:solidFill>
                  <a:schemeClr val="accent2">
                    <a:lumMod val="75000"/>
                  </a:schemeClr>
                </a:solidFill>
                <a:effectLst/>
                <a:latin typeface="Times New Roman"/>
                <a:ea typeface="Times New Roman"/>
              </a:endParaRPr>
            </a:p>
          </p:txBody>
        </p:sp>
        <p:cxnSp>
          <p:nvCxnSpPr>
            <p:cNvPr id="12" name="Straight Connector 11"/>
            <p:cNvCxnSpPr/>
            <p:nvPr/>
          </p:nvCxnSpPr>
          <p:spPr>
            <a:xfrm flipV="1">
              <a:off x="1187624" y="4509120"/>
              <a:ext cx="0" cy="720080"/>
            </a:xfrm>
            <a:prstGeom prst="line">
              <a:avLst/>
            </a:prstGeom>
            <a:ln w="28575">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87624" y="4509120"/>
              <a:ext cx="1296144"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55776" y="4509120"/>
              <a:ext cx="144016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364088" y="4509120"/>
              <a:ext cx="0" cy="720080"/>
            </a:xfrm>
            <a:prstGeom prst="line">
              <a:avLst/>
            </a:prstGeom>
            <a:ln w="28575">
              <a:solidFill>
                <a:schemeClr val="bg1">
                  <a:lumMod val="75000"/>
                </a:schemeClr>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67944" y="4509120"/>
              <a:ext cx="2016224"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156176" y="4509120"/>
              <a:ext cx="1584176"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812360" y="4509120"/>
              <a:ext cx="0" cy="720080"/>
            </a:xfrm>
            <a:prstGeom prst="line">
              <a:avLst/>
            </a:prstGeom>
            <a:ln w="28575">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23"/>
            <p:cNvSpPr txBox="1"/>
            <p:nvPr/>
          </p:nvSpPr>
          <p:spPr>
            <a:xfrm>
              <a:off x="577801" y="4725144"/>
              <a:ext cx="681831" cy="253947"/>
            </a:xfrm>
            <a:prstGeom prst="rect">
              <a:avLst/>
            </a:prstGeom>
            <a:noFill/>
          </p:spPr>
          <p:txBody>
            <a:bodyPr wrap="square" rtlCol="0">
              <a:spAutoFit/>
            </a:bodyPr>
            <a:lstStyle/>
            <a:p>
              <a:pPr marL="0" marR="0">
                <a:spcBef>
                  <a:spcPts val="0"/>
                </a:spcBef>
                <a:spcAft>
                  <a:spcPts val="0"/>
                </a:spcAft>
              </a:pPr>
              <a:r>
                <a:rPr lang="en-GB" sz="1050" b="1" i="1" kern="1200" dirty="0">
                  <a:solidFill>
                    <a:srgbClr val="000000"/>
                  </a:solidFill>
                  <a:effectLst/>
                  <a:latin typeface="Calibri"/>
                  <a:ea typeface="Times New Roman"/>
                  <a:cs typeface="Times New Roman"/>
                </a:rPr>
                <a:t>Connect</a:t>
              </a:r>
              <a:endParaRPr lang="en-US" b="1" dirty="0">
                <a:effectLst/>
                <a:latin typeface="Times New Roman"/>
                <a:ea typeface="Times New Roman"/>
              </a:endParaRPr>
            </a:p>
          </p:txBody>
        </p:sp>
        <p:sp>
          <p:nvSpPr>
            <p:cNvPr id="20" name="TextBox 24"/>
            <p:cNvSpPr txBox="1"/>
            <p:nvPr/>
          </p:nvSpPr>
          <p:spPr>
            <a:xfrm>
              <a:off x="5364088" y="4797152"/>
              <a:ext cx="576064" cy="215444"/>
            </a:xfrm>
            <a:prstGeom prst="rect">
              <a:avLst/>
            </a:prstGeom>
            <a:noFill/>
          </p:spPr>
          <p:txBody>
            <a:bodyPr wrap="square" rtlCol="0">
              <a:spAutoFit/>
            </a:bodyPr>
            <a:lstStyle/>
            <a:p>
              <a:pPr marL="0" marR="0">
                <a:spcBef>
                  <a:spcPts val="0"/>
                </a:spcBef>
                <a:spcAft>
                  <a:spcPts val="0"/>
                </a:spcAft>
              </a:pPr>
              <a:r>
                <a:rPr lang="en-GB" sz="800" i="1" kern="1200">
                  <a:solidFill>
                    <a:srgbClr val="000000"/>
                  </a:solidFill>
                  <a:effectLst/>
                  <a:latin typeface="Calibri"/>
                  <a:ea typeface="Times New Roman"/>
                  <a:cs typeface="Times New Roman"/>
                </a:rPr>
                <a:t>Connect</a:t>
              </a:r>
              <a:endParaRPr lang="en-US" sz="1200">
                <a:effectLst/>
                <a:latin typeface="Times New Roman"/>
                <a:ea typeface="Times New Roman"/>
              </a:endParaRPr>
            </a:p>
          </p:txBody>
        </p:sp>
        <p:sp>
          <p:nvSpPr>
            <p:cNvPr id="21" name="TextBox 26"/>
            <p:cNvSpPr txBox="1"/>
            <p:nvPr/>
          </p:nvSpPr>
          <p:spPr>
            <a:xfrm>
              <a:off x="7820879" y="4725144"/>
              <a:ext cx="681831" cy="253947"/>
            </a:xfrm>
            <a:prstGeom prst="rect">
              <a:avLst/>
            </a:prstGeom>
            <a:noFill/>
          </p:spPr>
          <p:txBody>
            <a:bodyPr wrap="square" rtlCol="0">
              <a:spAutoFit/>
            </a:bodyPr>
            <a:lstStyle/>
            <a:p>
              <a:pPr marL="0" marR="0">
                <a:spcBef>
                  <a:spcPts val="0"/>
                </a:spcBef>
                <a:spcAft>
                  <a:spcPts val="0"/>
                </a:spcAft>
              </a:pPr>
              <a:r>
                <a:rPr lang="en-GB" sz="1050" b="1" i="1" kern="1200" dirty="0">
                  <a:solidFill>
                    <a:srgbClr val="000000"/>
                  </a:solidFill>
                  <a:effectLst/>
                  <a:latin typeface="Calibri"/>
                  <a:ea typeface="Times New Roman"/>
                  <a:cs typeface="Times New Roman"/>
                </a:rPr>
                <a:t>Connect</a:t>
              </a:r>
              <a:endParaRPr lang="en-US" b="1" dirty="0">
                <a:effectLst/>
                <a:latin typeface="Times New Roman"/>
                <a:ea typeface="Times New Roman"/>
              </a:endParaRPr>
            </a:p>
          </p:txBody>
        </p:sp>
        <p:sp>
          <p:nvSpPr>
            <p:cNvPr id="22" name="TextBox 28"/>
            <p:cNvSpPr txBox="1"/>
            <p:nvPr/>
          </p:nvSpPr>
          <p:spPr>
            <a:xfrm>
              <a:off x="1782940" y="4278288"/>
              <a:ext cx="852290" cy="261642"/>
            </a:xfrm>
            <a:prstGeom prst="rect">
              <a:avLst/>
            </a:prstGeom>
            <a:noFill/>
          </p:spPr>
          <p:txBody>
            <a:bodyPr wrap="square" rtlCol="0">
              <a:spAutoFit/>
            </a:bodyPr>
            <a:lstStyle/>
            <a:p>
              <a:pPr marL="0" marR="0">
                <a:spcBef>
                  <a:spcPts val="0"/>
                </a:spcBef>
                <a:spcAft>
                  <a:spcPts val="0"/>
                </a:spcAft>
              </a:pPr>
              <a:r>
                <a:rPr lang="en-GB" sz="1100" b="1" i="1" kern="1200" dirty="0">
                  <a:solidFill>
                    <a:srgbClr val="000000"/>
                  </a:solidFill>
                  <a:effectLst/>
                  <a:latin typeface="Calibri"/>
                  <a:ea typeface="Times New Roman"/>
                  <a:cs typeface="Times New Roman"/>
                </a:rPr>
                <a:t>Approach</a:t>
              </a:r>
              <a:endParaRPr lang="en-US" b="1" dirty="0">
                <a:effectLst/>
                <a:latin typeface="Times New Roman"/>
                <a:ea typeface="Times New Roman"/>
              </a:endParaRPr>
            </a:p>
          </p:txBody>
        </p:sp>
        <p:sp>
          <p:nvSpPr>
            <p:cNvPr id="23" name="TextBox 29"/>
            <p:cNvSpPr txBox="1"/>
            <p:nvPr/>
          </p:nvSpPr>
          <p:spPr>
            <a:xfrm>
              <a:off x="2940034" y="4278288"/>
              <a:ext cx="767061" cy="261642"/>
            </a:xfrm>
            <a:prstGeom prst="rect">
              <a:avLst/>
            </a:prstGeom>
            <a:noFill/>
          </p:spPr>
          <p:txBody>
            <a:bodyPr wrap="square" rtlCol="0">
              <a:spAutoFit/>
            </a:bodyPr>
            <a:lstStyle/>
            <a:p>
              <a:pPr marL="0" marR="0">
                <a:spcBef>
                  <a:spcPts val="0"/>
                </a:spcBef>
                <a:spcAft>
                  <a:spcPts val="0"/>
                </a:spcAft>
              </a:pPr>
              <a:r>
                <a:rPr lang="en-GB" sz="1100" b="1" i="1" kern="1200" dirty="0">
                  <a:solidFill>
                    <a:srgbClr val="000000"/>
                  </a:solidFill>
                  <a:effectLst/>
                  <a:latin typeface="Calibri"/>
                  <a:ea typeface="Times New Roman"/>
                  <a:cs typeface="Times New Roman"/>
                </a:rPr>
                <a:t>Engage</a:t>
              </a:r>
              <a:endParaRPr lang="en-US" b="1" dirty="0">
                <a:effectLst/>
                <a:latin typeface="Times New Roman"/>
                <a:ea typeface="Times New Roman"/>
              </a:endParaRPr>
            </a:p>
          </p:txBody>
        </p:sp>
        <p:sp>
          <p:nvSpPr>
            <p:cNvPr id="24" name="TextBox 30"/>
            <p:cNvSpPr txBox="1"/>
            <p:nvPr/>
          </p:nvSpPr>
          <p:spPr>
            <a:xfrm>
              <a:off x="4464055" y="4278288"/>
              <a:ext cx="852290" cy="261642"/>
            </a:xfrm>
            <a:prstGeom prst="rect">
              <a:avLst/>
            </a:prstGeom>
            <a:noFill/>
          </p:spPr>
          <p:txBody>
            <a:bodyPr wrap="square" rtlCol="0">
              <a:spAutoFit/>
            </a:bodyPr>
            <a:lstStyle/>
            <a:p>
              <a:pPr marL="0" marR="0">
                <a:spcBef>
                  <a:spcPts val="0"/>
                </a:spcBef>
                <a:spcAft>
                  <a:spcPts val="0"/>
                </a:spcAft>
              </a:pPr>
              <a:r>
                <a:rPr lang="en-GB" sz="1100" b="1" i="1" kern="1200" dirty="0">
                  <a:solidFill>
                    <a:srgbClr val="000000"/>
                  </a:solidFill>
                  <a:effectLst/>
                  <a:latin typeface="Calibri"/>
                  <a:ea typeface="Times New Roman"/>
                  <a:cs typeface="Times New Roman"/>
                </a:rPr>
                <a:t>Experience</a:t>
              </a:r>
              <a:endParaRPr lang="en-US" b="1" dirty="0">
                <a:effectLst/>
                <a:latin typeface="Times New Roman"/>
                <a:ea typeface="Times New Roman"/>
              </a:endParaRPr>
            </a:p>
          </p:txBody>
        </p:sp>
        <p:sp>
          <p:nvSpPr>
            <p:cNvPr id="25" name="TextBox 35"/>
            <p:cNvSpPr txBox="1"/>
            <p:nvPr/>
          </p:nvSpPr>
          <p:spPr>
            <a:xfrm>
              <a:off x="6445282" y="4278288"/>
              <a:ext cx="852290" cy="261642"/>
            </a:xfrm>
            <a:prstGeom prst="rect">
              <a:avLst/>
            </a:prstGeom>
            <a:noFill/>
          </p:spPr>
          <p:txBody>
            <a:bodyPr wrap="square" rtlCol="0">
              <a:spAutoFit/>
            </a:bodyPr>
            <a:lstStyle/>
            <a:p>
              <a:pPr marL="0" marR="0">
                <a:spcBef>
                  <a:spcPts val="0"/>
                </a:spcBef>
                <a:spcAft>
                  <a:spcPts val="0"/>
                </a:spcAft>
              </a:pPr>
              <a:r>
                <a:rPr lang="en-GB" sz="1100" b="1" i="1" kern="1200" dirty="0">
                  <a:solidFill>
                    <a:srgbClr val="000000"/>
                  </a:solidFill>
                  <a:effectLst/>
                  <a:latin typeface="Calibri"/>
                  <a:ea typeface="Times New Roman"/>
                  <a:cs typeface="Times New Roman"/>
                </a:rPr>
                <a:t>Disengage</a:t>
              </a:r>
              <a:endParaRPr lang="en-US" b="1" dirty="0">
                <a:effectLst/>
                <a:latin typeface="Times New Roman"/>
                <a:ea typeface="Times New Roman"/>
              </a:endParaRPr>
            </a:p>
          </p:txBody>
        </p:sp>
        <p:sp>
          <p:nvSpPr>
            <p:cNvPr id="26" name="TextBox 36"/>
            <p:cNvSpPr txBox="1"/>
            <p:nvPr/>
          </p:nvSpPr>
          <p:spPr>
            <a:xfrm>
              <a:off x="0" y="4178592"/>
              <a:ext cx="1720817" cy="307815"/>
            </a:xfrm>
            <a:prstGeom prst="rect">
              <a:avLst/>
            </a:prstGeom>
            <a:noFill/>
          </p:spPr>
          <p:txBody>
            <a:bodyPr wrap="square" rtlCol="0">
              <a:spAutoFit/>
            </a:bodyPr>
            <a:lstStyle/>
            <a:p>
              <a:pPr marL="0" marR="0">
                <a:spcBef>
                  <a:spcPts val="0"/>
                </a:spcBef>
                <a:spcAft>
                  <a:spcPts val="0"/>
                </a:spcAft>
              </a:pPr>
              <a:r>
                <a:rPr lang="en-GB" sz="1400" b="1" kern="1200" dirty="0">
                  <a:solidFill>
                    <a:schemeClr val="accent2">
                      <a:lumMod val="75000"/>
                    </a:schemeClr>
                  </a:solidFill>
                  <a:effectLst/>
                  <a:latin typeface="Calibri"/>
                  <a:ea typeface="Times New Roman"/>
                  <a:cs typeface="Times New Roman"/>
                </a:rPr>
                <a:t>Local trajectory</a:t>
              </a:r>
              <a:endParaRPr lang="en-US" sz="2000" b="1" dirty="0">
                <a:solidFill>
                  <a:schemeClr val="accent2">
                    <a:lumMod val="75000"/>
                  </a:schemeClr>
                </a:solidFill>
                <a:effectLst/>
                <a:latin typeface="Times New Roman"/>
                <a:ea typeface="Times New Roman"/>
              </a:endParaRPr>
            </a:p>
          </p:txBody>
        </p:sp>
        <p:sp>
          <p:nvSpPr>
            <p:cNvPr id="27" name="TextBox 41"/>
            <p:cNvSpPr txBox="1"/>
            <p:nvPr/>
          </p:nvSpPr>
          <p:spPr>
            <a:xfrm>
              <a:off x="-8947" y="2501986"/>
              <a:ext cx="2034568" cy="1569853"/>
            </a:xfrm>
            <a:prstGeom prst="rect">
              <a:avLst/>
            </a:prstGeom>
            <a:solidFill>
              <a:schemeClr val="bg1"/>
            </a:solidFill>
            <a:ln>
              <a:solidFill>
                <a:schemeClr val="tx1"/>
              </a:solidFill>
            </a:ln>
          </p:spPr>
          <p:txBody>
            <a:bodyPr wrap="square" rtlCol="0">
              <a:spAutoFit/>
            </a:bodyPr>
            <a:lstStyle/>
            <a:p>
              <a:pPr marL="0" marR="0">
                <a:spcBef>
                  <a:spcPts val="0"/>
                </a:spcBef>
                <a:spcAft>
                  <a:spcPts val="0"/>
                </a:spcAft>
              </a:pPr>
              <a:r>
                <a:rPr lang="en-GB" sz="1200" kern="1200" dirty="0" smtClean="0">
                  <a:solidFill>
                    <a:srgbClr val="000000"/>
                  </a:solidFill>
                  <a:effectLst/>
                  <a:latin typeface="Calibri"/>
                  <a:ea typeface="Times New Roman"/>
                  <a:cs typeface="Times New Roman"/>
                </a:rPr>
                <a:t>“Another </a:t>
              </a:r>
              <a:r>
                <a:rPr lang="en-GB" sz="1200" kern="1200" dirty="0">
                  <a:solidFill>
                    <a:srgbClr val="000000"/>
                  </a:solidFill>
                  <a:effectLst/>
                  <a:latin typeface="Calibri"/>
                  <a:ea typeface="Times New Roman"/>
                  <a:cs typeface="Times New Roman"/>
                </a:rPr>
                <a:t>way of showing off was to take part in the races. If you </a:t>
              </a:r>
              <a:r>
                <a:rPr lang="en-GB" sz="1200" kern="1200" dirty="0" smtClean="0">
                  <a:solidFill>
                    <a:srgbClr val="000000"/>
                  </a:solidFill>
                  <a:effectLst/>
                  <a:latin typeface="Calibri"/>
                  <a:ea typeface="Times New Roman"/>
                  <a:cs typeface="Times New Roman"/>
                </a:rPr>
                <a:t>won,</a:t>
              </a:r>
              <a:r>
                <a:rPr lang="en-GB" sz="1200" kern="1200" dirty="0">
                  <a:solidFill>
                    <a:srgbClr val="000000"/>
                  </a:solidFill>
                  <a:effectLst/>
                  <a:latin typeface="Calibri"/>
                  <a:ea typeface="Times New Roman"/>
                  <a:cs typeface="Times New Roman"/>
                </a:rPr>
                <a:t> </a:t>
              </a:r>
              <a:r>
                <a:rPr lang="en-GB" sz="1200" kern="1200" dirty="0" smtClean="0">
                  <a:solidFill>
                    <a:srgbClr val="000000"/>
                  </a:solidFill>
                  <a:effectLst/>
                  <a:latin typeface="Calibri"/>
                  <a:ea typeface="Times New Roman"/>
                  <a:cs typeface="Times New Roman"/>
                </a:rPr>
                <a:t>you'd </a:t>
              </a:r>
              <a:r>
                <a:rPr lang="en-GB" sz="1200" kern="1200" dirty="0">
                  <a:solidFill>
                    <a:srgbClr val="000000"/>
                  </a:solidFill>
                  <a:effectLst/>
                  <a:latin typeface="Calibri"/>
                  <a:ea typeface="Times New Roman"/>
                  <a:cs typeface="Times New Roman"/>
                </a:rPr>
                <a:t>want to make a big deal of it, </a:t>
              </a:r>
              <a:r>
                <a:rPr lang="en-GB" sz="1200" kern="1200" dirty="0" smtClean="0">
                  <a:solidFill>
                    <a:srgbClr val="000000"/>
                  </a:solidFill>
                  <a:effectLst/>
                  <a:latin typeface="Calibri"/>
                  <a:ea typeface="Times New Roman"/>
                  <a:cs typeface="Times New Roman"/>
                </a:rPr>
                <a:t>by commissioning</a:t>
              </a:r>
              <a:r>
                <a:rPr lang="en-GB" sz="1200" kern="1200" dirty="0">
                  <a:solidFill>
                    <a:srgbClr val="000000"/>
                  </a:solidFill>
                  <a:effectLst/>
                  <a:latin typeface="Calibri"/>
                  <a:ea typeface="Times New Roman"/>
                  <a:cs typeface="Times New Roman"/>
                </a:rPr>
                <a:t> </a:t>
              </a:r>
              <a:r>
                <a:rPr lang="en-GB" sz="1200" kern="1200" dirty="0" smtClean="0">
                  <a:solidFill>
                    <a:srgbClr val="000000"/>
                  </a:solidFill>
                  <a:effectLst/>
                  <a:latin typeface="Calibri"/>
                  <a:ea typeface="Times New Roman"/>
                  <a:cs typeface="Times New Roman"/>
                </a:rPr>
                <a:t>expensive </a:t>
              </a:r>
              <a:r>
                <a:rPr lang="en-GB" sz="1200" kern="1200" dirty="0">
                  <a:solidFill>
                    <a:srgbClr val="000000"/>
                  </a:solidFill>
                  <a:effectLst/>
                  <a:latin typeface="Calibri"/>
                  <a:ea typeface="Times New Roman"/>
                  <a:cs typeface="Times New Roman"/>
                </a:rPr>
                <a:t>statues of riders and dedicating them to the gods on </a:t>
              </a:r>
              <a:r>
                <a:rPr lang="en-GB" sz="1200" kern="1200" dirty="0" smtClean="0">
                  <a:solidFill>
                    <a:srgbClr val="000000"/>
                  </a:solidFill>
                  <a:effectLst/>
                  <a:latin typeface="Calibri"/>
                  <a:ea typeface="Times New Roman"/>
                  <a:cs typeface="Times New Roman"/>
                </a:rPr>
                <a:t>the Acropolis</a:t>
              </a:r>
              <a:r>
                <a:rPr lang="en-GB" sz="1200" kern="1200" dirty="0">
                  <a:solidFill>
                    <a:srgbClr val="000000"/>
                  </a:solidFill>
                  <a:effectLst/>
                  <a:latin typeface="Calibri"/>
                  <a:ea typeface="Times New Roman"/>
                  <a:cs typeface="Times New Roman"/>
                </a:rPr>
                <a:t>.”</a:t>
              </a:r>
              <a:endParaRPr lang="en-US" sz="2400" dirty="0">
                <a:effectLst/>
                <a:latin typeface="Times New Roman"/>
                <a:ea typeface="Times New Roman"/>
              </a:endParaRPr>
            </a:p>
          </p:txBody>
        </p:sp>
        <p:cxnSp>
          <p:nvCxnSpPr>
            <p:cNvPr id="28" name="Straight Connector 27"/>
            <p:cNvCxnSpPr>
              <a:stCxn id="27" idx="2"/>
              <a:endCxn id="19" idx="0"/>
            </p:cNvCxnSpPr>
            <p:nvPr/>
          </p:nvCxnSpPr>
          <p:spPr>
            <a:xfrm flipH="1">
              <a:off x="918717" y="4071839"/>
              <a:ext cx="89620" cy="6533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45"/>
            <p:cNvSpPr txBox="1"/>
            <p:nvPr/>
          </p:nvSpPr>
          <p:spPr>
            <a:xfrm>
              <a:off x="882605" y="1225301"/>
              <a:ext cx="2819439" cy="1200476"/>
            </a:xfrm>
            <a:prstGeom prst="rect">
              <a:avLst/>
            </a:prstGeom>
            <a:noFill/>
            <a:ln>
              <a:solidFill>
                <a:schemeClr val="tx1"/>
              </a:solidFill>
            </a:ln>
          </p:spPr>
          <p:txBody>
            <a:bodyPr wrap="square" rtlCol="0">
              <a:spAutoFit/>
            </a:bodyPr>
            <a:lstStyle/>
            <a:p>
              <a:pPr marL="0" marR="0">
                <a:spcBef>
                  <a:spcPts val="0"/>
                </a:spcBef>
                <a:spcAft>
                  <a:spcPts val="0"/>
                </a:spcAft>
              </a:pPr>
              <a:r>
                <a:rPr lang="en-GB" sz="1200" kern="1200" dirty="0" smtClean="0">
                  <a:solidFill>
                    <a:srgbClr val="000000"/>
                  </a:solidFill>
                  <a:effectLst/>
                  <a:latin typeface="Calibri"/>
                  <a:ea typeface="Times New Roman"/>
                  <a:cs typeface="Times New Roman"/>
                </a:rPr>
                <a:t>“There </a:t>
              </a:r>
              <a:r>
                <a:rPr lang="en-GB" sz="1200" kern="1200" dirty="0">
                  <a:solidFill>
                    <a:srgbClr val="000000"/>
                  </a:solidFill>
                  <a:effectLst/>
                  <a:latin typeface="Calibri"/>
                  <a:ea typeface="Times New Roman"/>
                  <a:cs typeface="Times New Roman"/>
                </a:rPr>
                <a:t>is such a </a:t>
              </a:r>
              <a:r>
                <a:rPr lang="en-GB" sz="1200" kern="1200" dirty="0" smtClean="0">
                  <a:solidFill>
                    <a:srgbClr val="000000"/>
                  </a:solidFill>
                  <a:effectLst/>
                  <a:latin typeface="Calibri"/>
                  <a:ea typeface="Times New Roman"/>
                  <a:cs typeface="Times New Roman"/>
                </a:rPr>
                <a:t>statue in </a:t>
              </a:r>
              <a:r>
                <a:rPr lang="en-GB" sz="1200" kern="1200" dirty="0">
                  <a:solidFill>
                    <a:srgbClr val="000000"/>
                  </a:solidFill>
                  <a:effectLst/>
                  <a:latin typeface="Calibri"/>
                  <a:ea typeface="Times New Roman"/>
                  <a:cs typeface="Times New Roman"/>
                </a:rPr>
                <a:t>this gallery! He is my favourite athlete so let's go find him to get him on </a:t>
              </a:r>
              <a:r>
                <a:rPr lang="en-GB" sz="1200" kern="1200" dirty="0" smtClean="0">
                  <a:solidFill>
                    <a:srgbClr val="000000"/>
                  </a:solidFill>
                  <a:effectLst/>
                  <a:latin typeface="Calibri"/>
                  <a:ea typeface="Times New Roman"/>
                  <a:cs typeface="Times New Roman"/>
                </a:rPr>
                <a:t>board. </a:t>
              </a:r>
            </a:p>
            <a:p>
              <a:pPr marL="0" marR="0">
                <a:spcBef>
                  <a:spcPts val="0"/>
                </a:spcBef>
                <a:spcAft>
                  <a:spcPts val="0"/>
                </a:spcAft>
              </a:pPr>
              <a:r>
                <a:rPr lang="en-GB" sz="1200" kern="1200" dirty="0" smtClean="0">
                  <a:solidFill>
                    <a:srgbClr val="000000"/>
                  </a:solidFill>
                  <a:effectLst/>
                  <a:latin typeface="Calibri"/>
                  <a:ea typeface="Times New Roman"/>
                  <a:cs typeface="Times New Roman"/>
                </a:rPr>
                <a:t>Look </a:t>
              </a:r>
              <a:r>
                <a:rPr lang="en-GB" sz="1200" kern="1200" dirty="0">
                  <a:solidFill>
                    <a:srgbClr val="000000"/>
                  </a:solidFill>
                  <a:effectLst/>
                  <a:latin typeface="Calibri"/>
                  <a:ea typeface="Times New Roman"/>
                  <a:cs typeface="Times New Roman"/>
                </a:rPr>
                <a:t>for a horse rider near here. He has to be a complete rider, head and all, not bits and pieces. </a:t>
              </a:r>
              <a:r>
                <a:rPr lang="en-GB" sz="1200" kern="1200" dirty="0" smtClean="0">
                  <a:solidFill>
                    <a:srgbClr val="000000"/>
                  </a:solidFill>
                  <a:effectLst/>
                  <a:latin typeface="Calibri"/>
                  <a:ea typeface="Times New Roman"/>
                  <a:cs typeface="Times New Roman"/>
                </a:rPr>
                <a:t>“</a:t>
              </a:r>
              <a:endParaRPr lang="en-US" sz="2400" dirty="0">
                <a:effectLst/>
                <a:latin typeface="Times New Roman"/>
                <a:ea typeface="Times New Roman"/>
              </a:endParaRPr>
            </a:p>
          </p:txBody>
        </p:sp>
        <p:pic>
          <p:nvPicPr>
            <p:cNvPr id="30" name="Picture 29"/>
            <p:cNvPicPr>
              <a:picLocks noChangeAspect="1" noChangeArrowheads="1"/>
            </p:cNvPicPr>
            <p:nvPr/>
          </p:nvPicPr>
          <p:blipFill>
            <a:blip r:embed="rId2" cstate="print"/>
            <a:srcRect/>
            <a:stretch>
              <a:fillRect/>
            </a:stretch>
          </p:blipFill>
          <p:spPr bwMode="auto">
            <a:xfrm>
              <a:off x="2711431" y="2780927"/>
              <a:ext cx="1256353" cy="934271"/>
            </a:xfrm>
            <a:prstGeom prst="rect">
              <a:avLst/>
            </a:prstGeom>
            <a:noFill/>
            <a:ln w="9525">
              <a:noFill/>
              <a:miter lim="800000"/>
              <a:headEnd/>
              <a:tailEnd/>
            </a:ln>
          </p:spPr>
        </p:pic>
        <p:cxnSp>
          <p:nvCxnSpPr>
            <p:cNvPr id="31" name="Straight Connector 30"/>
            <p:cNvCxnSpPr>
              <a:stCxn id="23" idx="0"/>
              <a:endCxn id="30" idx="2"/>
            </p:cNvCxnSpPr>
            <p:nvPr/>
          </p:nvCxnSpPr>
          <p:spPr>
            <a:xfrm flipV="1">
              <a:off x="3323564" y="3715198"/>
              <a:ext cx="16043" cy="5630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55"/>
            <p:cNvSpPr txBox="1"/>
            <p:nvPr/>
          </p:nvSpPr>
          <p:spPr>
            <a:xfrm>
              <a:off x="3851731" y="844253"/>
              <a:ext cx="2160270" cy="1200476"/>
            </a:xfrm>
            <a:prstGeom prst="rect">
              <a:avLst/>
            </a:prstGeom>
            <a:noFill/>
            <a:ln>
              <a:solidFill>
                <a:schemeClr val="tx1"/>
              </a:solidFill>
            </a:ln>
          </p:spPr>
          <p:txBody>
            <a:bodyPr wrap="square" rtlCol="0">
              <a:spAutoFit/>
            </a:bodyPr>
            <a:lstStyle/>
            <a:p>
              <a:pPr>
                <a:spcBef>
                  <a:spcPts val="0"/>
                </a:spcBef>
                <a:spcAft>
                  <a:spcPts val="0"/>
                </a:spcAft>
              </a:pPr>
              <a:r>
                <a:rPr lang="en-GB" sz="1200" kern="1200" dirty="0" smtClean="0">
                  <a:solidFill>
                    <a:srgbClr val="000000"/>
                  </a:solidFill>
                  <a:effectLst/>
                  <a:latin typeface="Calibri"/>
                  <a:ea typeface="Times New Roman"/>
                  <a:cs typeface="Times New Roman"/>
                </a:rPr>
                <a:t>“This </a:t>
              </a:r>
              <a:r>
                <a:rPr lang="en-GB" sz="1200" kern="1200" dirty="0">
                  <a:solidFill>
                    <a:srgbClr val="000000"/>
                  </a:solidFill>
                  <a:effectLst/>
                  <a:latin typeface="Calibri"/>
                  <a:ea typeface="Times New Roman"/>
                  <a:cs typeface="Times New Roman"/>
                </a:rPr>
                <a:t>young rider sports a wreath on his head because he has won in a  horse </a:t>
              </a:r>
              <a:r>
                <a:rPr lang="en-GB" sz="1200" kern="1200" dirty="0" smtClean="0">
                  <a:solidFill>
                    <a:srgbClr val="000000"/>
                  </a:solidFill>
                  <a:effectLst/>
                  <a:latin typeface="Calibri"/>
                  <a:ea typeface="Times New Roman"/>
                  <a:cs typeface="Times New Roman"/>
                </a:rPr>
                <a:t>race. </a:t>
              </a:r>
              <a:r>
                <a:rPr lang="en-GB" sz="1200" b="1" kern="1200" dirty="0" smtClean="0">
                  <a:solidFill>
                    <a:srgbClr val="000000"/>
                  </a:solidFill>
                  <a:effectLst/>
                  <a:latin typeface="Calibri"/>
                  <a:ea typeface="Times New Roman"/>
                  <a:cs typeface="Times New Roman"/>
                </a:rPr>
                <a:t>So </a:t>
              </a:r>
              <a:r>
                <a:rPr lang="en-GB" sz="1200" b="1" kern="1200" dirty="0">
                  <a:solidFill>
                    <a:srgbClr val="000000"/>
                  </a:solidFill>
                  <a:effectLst/>
                  <a:latin typeface="Calibri"/>
                  <a:ea typeface="Times New Roman"/>
                  <a:cs typeface="Times New Roman"/>
                </a:rPr>
                <a:t>we now have not just an athlete but a real winner amongst us</a:t>
              </a:r>
              <a:r>
                <a:rPr lang="en-GB" sz="1200" b="1" kern="1200" dirty="0" smtClean="0">
                  <a:solidFill>
                    <a:srgbClr val="000000"/>
                  </a:solidFill>
                  <a:effectLst/>
                  <a:latin typeface="Calibri"/>
                  <a:ea typeface="Times New Roman"/>
                  <a:cs typeface="Times New Roman"/>
                </a:rPr>
                <a:t>! </a:t>
              </a:r>
              <a:r>
                <a:rPr lang="en-US" sz="1200" dirty="0" smtClean="0">
                  <a:solidFill>
                    <a:srgbClr val="000000"/>
                  </a:solidFill>
                  <a:latin typeface="Calibri"/>
                  <a:ea typeface="Times New Roman"/>
                  <a:cs typeface="Times New Roman"/>
                </a:rPr>
                <a:t>Can you count the beads? “ …</a:t>
              </a:r>
            </a:p>
          </p:txBody>
        </p:sp>
        <p:cxnSp>
          <p:nvCxnSpPr>
            <p:cNvPr id="33" name="Straight Connector 32"/>
            <p:cNvCxnSpPr>
              <a:stCxn id="32" idx="2"/>
              <a:endCxn id="24" idx="0"/>
            </p:cNvCxnSpPr>
            <p:nvPr/>
          </p:nvCxnSpPr>
          <p:spPr>
            <a:xfrm flipH="1">
              <a:off x="4890200" y="2044729"/>
              <a:ext cx="41666" cy="22335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120"/>
            <p:cNvSpPr txBox="1"/>
            <p:nvPr/>
          </p:nvSpPr>
          <p:spPr>
            <a:xfrm>
              <a:off x="7024410" y="2641008"/>
              <a:ext cx="1935507" cy="1385165"/>
            </a:xfrm>
            <a:prstGeom prst="rect">
              <a:avLst/>
            </a:prstGeom>
            <a:solidFill>
              <a:schemeClr val="bg1"/>
            </a:solidFill>
            <a:ln>
              <a:solidFill>
                <a:schemeClr val="tx1"/>
              </a:solidFill>
            </a:ln>
          </p:spPr>
          <p:txBody>
            <a:bodyPr wrap="square" rtlCol="0">
              <a:spAutoFit/>
            </a:bodyPr>
            <a:lstStyle/>
            <a:p>
              <a:pPr marL="0" marR="0">
                <a:spcBef>
                  <a:spcPts val="0"/>
                </a:spcBef>
                <a:spcAft>
                  <a:spcPts val="0"/>
                </a:spcAft>
              </a:pPr>
              <a:r>
                <a:rPr lang="en-GB" sz="1200" kern="1200" dirty="0">
                  <a:solidFill>
                    <a:srgbClr val="000000"/>
                  </a:solidFill>
                  <a:effectLst/>
                  <a:latin typeface="Calibri"/>
                  <a:ea typeface="Times New Roman"/>
                  <a:cs typeface="Times New Roman"/>
                </a:rPr>
                <a:t>“So now then, let me see, I boasted about being companions to </a:t>
              </a:r>
              <a:r>
                <a:rPr lang="en-GB" sz="1200" kern="1200" dirty="0" smtClean="0">
                  <a:solidFill>
                    <a:srgbClr val="000000"/>
                  </a:solidFill>
                  <a:effectLst/>
                  <a:latin typeface="Calibri"/>
                  <a:ea typeface="Times New Roman"/>
                  <a:cs typeface="Times New Roman"/>
                </a:rPr>
                <a:t>heroes</a:t>
              </a:r>
              <a:r>
                <a:rPr lang="en-GB" sz="1200" kern="1200" dirty="0">
                  <a:solidFill>
                    <a:srgbClr val="000000"/>
                  </a:solidFill>
                  <a:effectLst/>
                  <a:latin typeface="Calibri"/>
                  <a:ea typeface="Times New Roman"/>
                  <a:cs typeface="Times New Roman"/>
                </a:rPr>
                <a:t>, I bragged about our performance in sports events, but there's </a:t>
              </a:r>
              <a:r>
                <a:rPr lang="en-GB" sz="1200" kern="1200" dirty="0" smtClean="0">
                  <a:solidFill>
                    <a:srgbClr val="000000"/>
                  </a:solidFill>
                  <a:effectLst/>
                  <a:latin typeface="Calibri"/>
                  <a:ea typeface="Times New Roman"/>
                  <a:cs typeface="Times New Roman"/>
                </a:rPr>
                <a:t>something </a:t>
              </a:r>
              <a:r>
                <a:rPr lang="en-GB" sz="1200" kern="1200" dirty="0">
                  <a:solidFill>
                    <a:srgbClr val="000000"/>
                  </a:solidFill>
                  <a:effectLst/>
                  <a:latin typeface="Calibri"/>
                  <a:ea typeface="Times New Roman"/>
                  <a:cs typeface="Times New Roman"/>
                </a:rPr>
                <a:t>I'm forgetting...”</a:t>
              </a:r>
              <a:endParaRPr lang="en-US" sz="2400" dirty="0">
                <a:effectLst/>
                <a:latin typeface="Times New Roman"/>
                <a:ea typeface="Times New Roman"/>
              </a:endParaRPr>
            </a:p>
          </p:txBody>
        </p:sp>
        <p:cxnSp>
          <p:nvCxnSpPr>
            <p:cNvPr id="35" name="Straight Connector 34"/>
            <p:cNvCxnSpPr>
              <a:stCxn id="21" idx="0"/>
              <a:endCxn id="34" idx="2"/>
            </p:cNvCxnSpPr>
            <p:nvPr/>
          </p:nvCxnSpPr>
          <p:spPr>
            <a:xfrm flipH="1" flipV="1">
              <a:off x="7992164" y="4026173"/>
              <a:ext cx="169631" cy="6989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124"/>
            <p:cNvSpPr txBox="1"/>
            <p:nvPr/>
          </p:nvSpPr>
          <p:spPr>
            <a:xfrm>
              <a:off x="6216679" y="1663683"/>
              <a:ext cx="1295418" cy="831099"/>
            </a:xfrm>
            <a:prstGeom prst="rect">
              <a:avLst/>
            </a:prstGeom>
            <a:solidFill>
              <a:schemeClr val="bg1"/>
            </a:solidFill>
            <a:ln>
              <a:solidFill>
                <a:schemeClr val="tx1"/>
              </a:solidFill>
            </a:ln>
          </p:spPr>
          <p:txBody>
            <a:bodyPr wrap="square" rtlCol="0">
              <a:spAutoFit/>
            </a:bodyPr>
            <a:lstStyle/>
            <a:p>
              <a:pPr marL="0" marR="0">
                <a:spcBef>
                  <a:spcPts val="0"/>
                </a:spcBef>
                <a:spcAft>
                  <a:spcPts val="0"/>
                </a:spcAft>
              </a:pPr>
              <a:r>
                <a:rPr lang="en-GB" sz="1200" kern="1200" dirty="0" smtClean="0">
                  <a:solidFill>
                    <a:srgbClr val="000000"/>
                  </a:solidFill>
                  <a:effectLst/>
                  <a:latin typeface="Calibri"/>
                  <a:ea typeface="Times New Roman"/>
                  <a:cs typeface="Times New Roman"/>
                </a:rPr>
                <a:t>“But let’s </a:t>
              </a:r>
              <a:r>
                <a:rPr lang="en-GB" sz="1200" kern="1200" dirty="0">
                  <a:solidFill>
                    <a:srgbClr val="000000"/>
                  </a:solidFill>
                  <a:effectLst/>
                  <a:latin typeface="Calibri"/>
                  <a:ea typeface="Times New Roman"/>
                  <a:cs typeface="Times New Roman"/>
                </a:rPr>
                <a:t>not get carried away. We have many more friends to find</a:t>
              </a:r>
              <a:r>
                <a:rPr lang="en-GB" sz="1200" kern="1200" dirty="0" smtClean="0">
                  <a:solidFill>
                    <a:srgbClr val="000000"/>
                  </a:solidFill>
                  <a:effectLst/>
                  <a:latin typeface="Calibri"/>
                  <a:ea typeface="Times New Roman"/>
                  <a:cs typeface="Times New Roman"/>
                </a:rPr>
                <a:t>!”</a:t>
              </a:r>
              <a:endParaRPr lang="en-US" sz="2400" dirty="0">
                <a:effectLst/>
                <a:latin typeface="Times New Roman"/>
                <a:ea typeface="Times New Roman"/>
              </a:endParaRPr>
            </a:p>
          </p:txBody>
        </p:sp>
        <p:cxnSp>
          <p:nvCxnSpPr>
            <p:cNvPr id="37" name="Straight Connector 36"/>
            <p:cNvCxnSpPr>
              <a:stCxn id="25" idx="0"/>
              <a:endCxn id="36" idx="2"/>
            </p:cNvCxnSpPr>
            <p:nvPr/>
          </p:nvCxnSpPr>
          <p:spPr>
            <a:xfrm flipH="1" flipV="1">
              <a:off x="6864388" y="2494782"/>
              <a:ext cx="7039" cy="17835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156176" y="1587472"/>
              <a:ext cx="0" cy="32922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868144" y="1587473"/>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868144" y="4869160"/>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22556569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Initial Evaluation Results: </a:t>
            </a:r>
            <a:r>
              <a:rPr lang="en-US" dirty="0" smtClean="0"/>
              <a:t/>
            </a:r>
            <a:br>
              <a:rPr lang="en-US" dirty="0" smtClean="0"/>
            </a:br>
            <a:r>
              <a:rPr lang="en-US" dirty="0" smtClean="0"/>
              <a:t>Screen </a:t>
            </a:r>
            <a:r>
              <a:rPr lang="en-US" dirty="0"/>
              <a:t>vs. Physical space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Formative </a:t>
            </a:r>
            <a:r>
              <a:rPr lang="en-US" dirty="0" smtClean="0"/>
              <a:t>evaluation: results</a:t>
            </a:r>
            <a:endParaRPr lang="el-GR" dirty="0"/>
          </a:p>
        </p:txBody>
      </p:sp>
      <p:graphicFrame>
        <p:nvGraphicFramePr>
          <p:cNvPr id="9" name="Diagram 8"/>
          <p:cNvGraphicFramePr/>
          <p:nvPr>
            <p:extLst>
              <p:ext uri="{D42A27DB-BD31-4B8C-83A1-F6EECF244321}">
                <p14:modId xmlns:p14="http://schemas.microsoft.com/office/powerpoint/2010/main" xmlns="" val="4291559412"/>
              </p:ext>
            </p:extLst>
          </p:nvPr>
        </p:nvGraphicFramePr>
        <p:xfrm>
          <a:off x="703385" y="1168400"/>
          <a:ext cx="7666892" cy="553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7049563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43000"/>
            <a:ext cx="8382000" cy="5105400"/>
          </a:xfrm>
        </p:spPr>
        <p:txBody>
          <a:bodyPr/>
          <a:lstStyle/>
          <a:p>
            <a:pPr marL="342900" lvl="1" indent="-342900"/>
            <a:r>
              <a:rPr lang="en-US" sz="2400" dirty="0" smtClean="0"/>
              <a:t>Rich visual material may monopolize visitors’ focus on screen </a:t>
            </a:r>
          </a:p>
          <a:p>
            <a:pPr marL="742950" lvl="2" indent="-342900"/>
            <a:r>
              <a:rPr lang="en-US" sz="2000" dirty="0" smtClean="0"/>
              <a:t>Account for ‘exhibit observation time’ – use simple/no visual</a:t>
            </a:r>
          </a:p>
          <a:p>
            <a:pPr marL="742950" lvl="2" indent="-342900"/>
            <a:r>
              <a:rPr lang="en-US" sz="2000" dirty="0" smtClean="0"/>
              <a:t>Embed instructions into the story to guide visitor’s </a:t>
            </a:r>
            <a:r>
              <a:rPr lang="en-US" sz="2000" dirty="0" smtClean="0"/>
              <a:t>focus</a:t>
            </a:r>
          </a:p>
          <a:p>
            <a:pPr marL="742950" lvl="2" indent="-342900"/>
            <a:r>
              <a:rPr lang="en-US" sz="2000" dirty="0" smtClean="0"/>
              <a:t>Use the screen to complement </a:t>
            </a:r>
            <a:br>
              <a:rPr lang="en-US" sz="2000" dirty="0" smtClean="0"/>
            </a:br>
            <a:r>
              <a:rPr lang="en-US" sz="2000" dirty="0" smtClean="0"/>
              <a:t>the exhibit</a:t>
            </a:r>
            <a:endParaRPr lang="en-US" sz="2000" dirty="0" smtClean="0"/>
          </a:p>
          <a:p>
            <a:pPr marL="742950" lvl="2" indent="-342900"/>
            <a:endParaRPr lang="en-US" dirty="0" smtClean="0"/>
          </a:p>
          <a:p>
            <a:pPr marL="742950" lvl="2" indent="-342900"/>
            <a:endParaRPr lang="en-US" dirty="0" smtClean="0"/>
          </a:p>
          <a:p>
            <a:pPr marL="342900" lvl="1" indent="-342900"/>
            <a:endParaRPr lang="en-GB" dirty="0" smtClean="0"/>
          </a:p>
          <a:p>
            <a:endParaRPr lang="en-US" dirty="0"/>
          </a:p>
        </p:txBody>
      </p:sp>
      <p:sp>
        <p:nvSpPr>
          <p:cNvPr id="3" name="Footer Placeholder 2"/>
          <p:cNvSpPr>
            <a:spLocks noGrp="1"/>
          </p:cNvSpPr>
          <p:nvPr>
            <p:ph type="ftr" sz="quarter" idx="10"/>
          </p:nvPr>
        </p:nvSpPr>
        <p:spPr/>
        <p:txBody>
          <a:bodyPr/>
          <a:lstStyle/>
          <a:p>
            <a:endParaRPr lang="fr-FR" dirty="0" smtClean="0"/>
          </a:p>
        </p:txBody>
      </p:sp>
      <p:sp>
        <p:nvSpPr>
          <p:cNvPr id="4" name="Slide Number Placeholder 3"/>
          <p:cNvSpPr>
            <a:spLocks noGrp="1"/>
          </p:cNvSpPr>
          <p:nvPr>
            <p:ph type="sldNum" sz="quarter" idx="11"/>
          </p:nvPr>
        </p:nvSpPr>
        <p:spPr/>
        <p:txBody>
          <a:bodyPr/>
          <a:lstStyle/>
          <a:p>
            <a:fld id="{36ADEF0D-364A-40C0-BDDA-58B2A0E06FCD}" type="slidenum">
              <a:rPr lang="fr-FR" smtClean="0"/>
              <a:pPr/>
              <a:t>14</a:t>
            </a:fld>
            <a:endParaRPr lang="fr-FR" dirty="0"/>
          </a:p>
        </p:txBody>
      </p:sp>
      <p:sp>
        <p:nvSpPr>
          <p:cNvPr id="5" name="Title 4"/>
          <p:cNvSpPr>
            <a:spLocks noGrp="1"/>
          </p:cNvSpPr>
          <p:nvPr>
            <p:ph type="title"/>
          </p:nvPr>
        </p:nvSpPr>
        <p:spPr/>
        <p:txBody>
          <a:bodyPr>
            <a:normAutofit/>
          </a:bodyPr>
          <a:lstStyle/>
          <a:p>
            <a:r>
              <a:rPr lang="en-US" dirty="0" smtClean="0"/>
              <a:t>Visitors Experience – Key Findings</a:t>
            </a:r>
            <a:endParaRPr lang="en-US" dirty="0"/>
          </a:p>
        </p:txBody>
      </p:sp>
      <p:pic>
        <p:nvPicPr>
          <p:cNvPr id="25602" name="Picture 2" descr="C:\My Files\Submissions\dst14\research paper\image00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24200" y="2209800"/>
            <a:ext cx="5638800" cy="4085703"/>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19200"/>
            <a:ext cx="8305800" cy="5181600"/>
          </a:xfrm>
        </p:spPr>
        <p:txBody>
          <a:bodyPr/>
          <a:lstStyle/>
          <a:p>
            <a:pPr marL="342900" lvl="1" indent="-342900">
              <a:buNone/>
            </a:pPr>
            <a:r>
              <a:rPr lang="en-US" sz="2400" dirty="0" smtClean="0"/>
              <a:t>What did the visitors think about the </a:t>
            </a:r>
            <a:r>
              <a:rPr lang="en-US" sz="2400" dirty="0" smtClean="0"/>
              <a:t>various productions types?</a:t>
            </a:r>
            <a:endParaRPr lang="en-US" sz="2400" dirty="0" smtClean="0"/>
          </a:p>
          <a:p>
            <a:pPr marL="742950" lvl="2" indent="-342900">
              <a:spcAft>
                <a:spcPts val="0"/>
              </a:spcAft>
            </a:pPr>
            <a:r>
              <a:rPr lang="en-US" sz="2000" dirty="0" smtClean="0"/>
              <a:t>Enjoyed all types of </a:t>
            </a:r>
            <a:r>
              <a:rPr lang="en-US" sz="2000" dirty="0" smtClean="0"/>
              <a:t>productions</a:t>
            </a:r>
          </a:p>
          <a:p>
            <a:pPr marL="742950" lvl="2" indent="-342900">
              <a:spcAft>
                <a:spcPts val="0"/>
              </a:spcAft>
            </a:pPr>
            <a:r>
              <a:rPr lang="en-US" sz="2000" dirty="0" smtClean="0"/>
              <a:t>AR</a:t>
            </a:r>
            <a:r>
              <a:rPr lang="en-US" sz="2000" dirty="0" smtClean="0"/>
              <a:t>, games: </a:t>
            </a:r>
            <a:r>
              <a:rPr lang="en-US" sz="2000" dirty="0" smtClean="0"/>
              <a:t>added-value assets</a:t>
            </a:r>
            <a:endParaRPr lang="en-US" sz="2000" dirty="0" smtClean="0"/>
          </a:p>
          <a:p>
            <a:pPr marL="742950" lvl="2" indent="-342900"/>
            <a:endParaRPr lang="en-US" sz="2000" dirty="0" smtClean="0"/>
          </a:p>
          <a:p>
            <a:pPr marL="742950" lvl="2" indent="-342900"/>
            <a:endParaRPr lang="en-US" sz="2000" dirty="0" smtClean="0"/>
          </a:p>
          <a:p>
            <a:pPr marL="742950" lvl="2" indent="-342900"/>
            <a:endParaRPr lang="en-US" sz="2000" dirty="0" smtClean="0"/>
          </a:p>
          <a:p>
            <a:pPr marL="742950" lvl="2" indent="-342900"/>
            <a:endParaRPr lang="en-US" sz="2000" dirty="0" smtClean="0"/>
          </a:p>
          <a:p>
            <a:pPr marL="742950" lvl="2" indent="-342900"/>
            <a:endParaRPr lang="en-US" sz="2000" dirty="0" smtClean="0"/>
          </a:p>
          <a:p>
            <a:pPr marL="742950" lvl="2" indent="-342900"/>
            <a:endParaRPr lang="en-US" sz="2000" dirty="0" smtClean="0"/>
          </a:p>
          <a:p>
            <a:pPr marL="742950" lvl="2" indent="-342900"/>
            <a:endParaRPr lang="en-US" sz="2000" dirty="0" smtClean="0"/>
          </a:p>
          <a:p>
            <a:pPr marL="742950" lvl="2" indent="-342900"/>
            <a:endParaRPr lang="en-US" sz="2000" dirty="0" smtClean="0"/>
          </a:p>
          <a:p>
            <a:pPr marL="742950" lvl="2" indent="-342900"/>
            <a:endParaRPr lang="en-US" sz="2000" dirty="0" smtClean="0"/>
          </a:p>
          <a:p>
            <a:pPr marL="342900" lvl="1" indent="-342900">
              <a:spcBef>
                <a:spcPts val="1800"/>
              </a:spcBef>
              <a:buFont typeface="Wingdings" pitchFamily="2" charset="2"/>
              <a:buChar char="Ø"/>
            </a:pPr>
            <a:r>
              <a:rPr lang="en-US" sz="2400" dirty="0" smtClean="0"/>
              <a:t>Right </a:t>
            </a:r>
            <a:r>
              <a:rPr lang="en-US" sz="2400" dirty="0" smtClean="0"/>
              <a:t>balance is </a:t>
            </a:r>
            <a:r>
              <a:rPr lang="en-US" sz="2400" dirty="0" smtClean="0"/>
              <a:t>needed, emphasis </a:t>
            </a:r>
            <a:r>
              <a:rPr lang="en-US" sz="2400" dirty="0" smtClean="0"/>
              <a:t>on the plot</a:t>
            </a:r>
          </a:p>
          <a:p>
            <a:pPr marL="342900" lvl="1" indent="-342900">
              <a:buFont typeface="Wingdings" pitchFamily="2" charset="2"/>
              <a:buChar char="Ø"/>
            </a:pPr>
            <a:endParaRPr lang="en-US" dirty="0" smtClean="0"/>
          </a:p>
          <a:p>
            <a:pPr marL="742950" lvl="2" indent="-342900"/>
            <a:endParaRPr lang="en-US" dirty="0" smtClean="0"/>
          </a:p>
          <a:p>
            <a:pPr marL="342900" lvl="1" indent="-342900"/>
            <a:endParaRPr lang="en-US" dirty="0" smtClean="0"/>
          </a:p>
          <a:p>
            <a:pPr marL="342900" lvl="1" indent="-342900"/>
            <a:endParaRPr lang="en-GB" dirty="0" smtClean="0"/>
          </a:p>
          <a:p>
            <a:endParaRPr lang="en-US" dirty="0"/>
          </a:p>
        </p:txBody>
      </p:sp>
      <p:sp>
        <p:nvSpPr>
          <p:cNvPr id="3" name="Footer Placeholder 2"/>
          <p:cNvSpPr>
            <a:spLocks noGrp="1"/>
          </p:cNvSpPr>
          <p:nvPr>
            <p:ph type="ftr" sz="quarter" idx="10"/>
          </p:nvPr>
        </p:nvSpPr>
        <p:spPr/>
        <p:txBody>
          <a:bodyPr/>
          <a:lstStyle/>
          <a:p>
            <a:endParaRPr lang="fr-FR" dirty="0" smtClean="0"/>
          </a:p>
        </p:txBody>
      </p:sp>
      <p:sp>
        <p:nvSpPr>
          <p:cNvPr id="4" name="Slide Number Placeholder 3"/>
          <p:cNvSpPr>
            <a:spLocks noGrp="1"/>
          </p:cNvSpPr>
          <p:nvPr>
            <p:ph type="sldNum" sz="quarter" idx="11"/>
          </p:nvPr>
        </p:nvSpPr>
        <p:spPr/>
        <p:txBody>
          <a:bodyPr/>
          <a:lstStyle/>
          <a:p>
            <a:fld id="{36ADEF0D-364A-40C0-BDDA-58B2A0E06FCD}" type="slidenum">
              <a:rPr lang="fr-FR" smtClean="0"/>
              <a:pPr/>
              <a:t>15</a:t>
            </a:fld>
            <a:endParaRPr lang="fr-FR" dirty="0"/>
          </a:p>
        </p:txBody>
      </p:sp>
      <p:sp>
        <p:nvSpPr>
          <p:cNvPr id="5" name="Title 4"/>
          <p:cNvSpPr>
            <a:spLocks noGrp="1"/>
          </p:cNvSpPr>
          <p:nvPr>
            <p:ph type="title"/>
          </p:nvPr>
        </p:nvSpPr>
        <p:spPr/>
        <p:txBody>
          <a:bodyPr/>
          <a:lstStyle/>
          <a:p>
            <a:r>
              <a:rPr lang="en-US" dirty="0" smtClean="0"/>
              <a:t>Key Findings – Visitors </a:t>
            </a:r>
            <a:r>
              <a:rPr lang="en-US" dirty="0" smtClean="0"/>
              <a:t>Experience</a:t>
            </a:r>
            <a:endParaRPr lang="en-US" dirty="0"/>
          </a:p>
        </p:txBody>
      </p:sp>
      <p:pic>
        <p:nvPicPr>
          <p:cNvPr id="7" name="Picture 2" descr="C:\Users\maria\Documents\mr\EU\EU_FP7\FP7-CALL6\CHESS\_Project\WP2_DisseminationExploitation\Photos\CHESS_AugmentedReality_color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694" y="2515844"/>
            <a:ext cx="2192506" cy="31625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8" name="Picture 2" descr="C:\Users\maria\Documents\mr\EU\EU_FP7\FP7-CALL6\CHESS\_Project\WP7_Experiencing\AR-3D\AM_colourisation\120731_Peploforos_colored_fina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95600" y="2515844"/>
            <a:ext cx="1529716" cy="31625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9" name="Oval 8"/>
          <p:cNvSpPr/>
          <p:nvPr/>
        </p:nvSpPr>
        <p:spPr>
          <a:xfrm>
            <a:off x="3352800" y="3087624"/>
            <a:ext cx="228600" cy="228600"/>
          </a:xfrm>
          <a:prstGeom prst="ellipse">
            <a:avLst/>
          </a:prstGeom>
          <a:solidFill>
            <a:srgbClr val="92D05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76600" y="3697224"/>
            <a:ext cx="228600" cy="228600"/>
          </a:xfrm>
          <a:prstGeom prst="ellipse">
            <a:avLst/>
          </a:prstGeom>
          <a:solidFill>
            <a:srgbClr val="92D05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10000" y="3011424"/>
            <a:ext cx="228600" cy="228600"/>
          </a:xfrm>
          <a:prstGeom prst="ellipse">
            <a:avLst/>
          </a:prstGeom>
          <a:solidFill>
            <a:srgbClr val="92D05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657600" y="2554224"/>
            <a:ext cx="228600" cy="228600"/>
          </a:xfrm>
          <a:prstGeom prst="ellipse">
            <a:avLst/>
          </a:prstGeom>
          <a:solidFill>
            <a:srgbClr val="92D05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352800" y="5297424"/>
            <a:ext cx="228600" cy="228600"/>
          </a:xfrm>
          <a:prstGeom prst="ellipse">
            <a:avLst/>
          </a:prstGeom>
          <a:solidFill>
            <a:srgbClr val="92D05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657600" y="4230624"/>
            <a:ext cx="228600" cy="228600"/>
          </a:xfrm>
          <a:prstGeom prst="ellipse">
            <a:avLst/>
          </a:prstGeom>
          <a:solidFill>
            <a:srgbClr val="92D05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pic.1.jpg"/>
          <p:cNvPicPr/>
          <p:nvPr/>
        </p:nvPicPr>
        <p:blipFill rotWithShape="1">
          <a:blip r:embed="rId5" cstate="print"/>
          <a:srcRect l="16904" r="15764"/>
          <a:stretch/>
        </p:blipFill>
        <p:spPr>
          <a:xfrm>
            <a:off x="4495800" y="2515844"/>
            <a:ext cx="1918339" cy="3163824"/>
          </a:xfrm>
          <a:prstGeom prst="rect">
            <a:avLst/>
          </a:prstGeom>
          <a:ln>
            <a:noFill/>
          </a:ln>
          <a:effectLst>
            <a:outerShdw blurRad="292100" dist="139700" dir="2700000" algn="tl" rotWithShape="0">
              <a:srgbClr val="333333">
                <a:alpha val="65000"/>
              </a:srgbClr>
            </a:outerShdw>
          </a:effectLst>
        </p:spPr>
      </p:pic>
      <p:pic>
        <p:nvPicPr>
          <p:cNvPr id="16" name="Picture 15" descr="pic.2.jpg"/>
          <p:cNvPicPr/>
          <p:nvPr/>
        </p:nvPicPr>
        <p:blipFill rotWithShape="1">
          <a:blip r:embed="rId6" cstate="print"/>
          <a:srcRect l="16874" r="22464"/>
          <a:stretch/>
        </p:blipFill>
        <p:spPr>
          <a:xfrm>
            <a:off x="6477000" y="2514600"/>
            <a:ext cx="2298770" cy="316382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43000"/>
            <a:ext cx="8382000" cy="5105400"/>
          </a:xfrm>
        </p:spPr>
        <p:txBody>
          <a:bodyPr/>
          <a:lstStyle/>
          <a:p>
            <a:pPr marL="1200150" lvl="3" indent="-342900"/>
            <a:endParaRPr lang="en-US" dirty="0" smtClean="0"/>
          </a:p>
          <a:p>
            <a:pPr marL="742950" lvl="2" indent="-342900"/>
            <a:endParaRPr lang="en-US" dirty="0" smtClean="0"/>
          </a:p>
          <a:p>
            <a:pPr marL="742950" lvl="2" indent="-342900"/>
            <a:endParaRPr lang="en-US" dirty="0" smtClean="0"/>
          </a:p>
          <a:p>
            <a:pPr marL="342900" lvl="1" indent="-342900"/>
            <a:endParaRPr lang="en-GB" dirty="0" smtClean="0"/>
          </a:p>
          <a:p>
            <a:endParaRPr lang="en-US" dirty="0"/>
          </a:p>
        </p:txBody>
      </p:sp>
      <p:sp>
        <p:nvSpPr>
          <p:cNvPr id="3" name="Footer Placeholder 2"/>
          <p:cNvSpPr>
            <a:spLocks noGrp="1"/>
          </p:cNvSpPr>
          <p:nvPr>
            <p:ph type="ftr" sz="quarter" idx="10"/>
          </p:nvPr>
        </p:nvSpPr>
        <p:spPr/>
        <p:txBody>
          <a:bodyPr/>
          <a:lstStyle/>
          <a:p>
            <a:endParaRPr lang="fr-FR" dirty="0" smtClean="0"/>
          </a:p>
        </p:txBody>
      </p:sp>
      <p:sp>
        <p:nvSpPr>
          <p:cNvPr id="4" name="Slide Number Placeholder 3"/>
          <p:cNvSpPr>
            <a:spLocks noGrp="1"/>
          </p:cNvSpPr>
          <p:nvPr>
            <p:ph type="sldNum" sz="quarter" idx="11"/>
          </p:nvPr>
        </p:nvSpPr>
        <p:spPr/>
        <p:txBody>
          <a:bodyPr/>
          <a:lstStyle/>
          <a:p>
            <a:fld id="{36ADEF0D-364A-40C0-BDDA-58B2A0E06FCD}" type="slidenum">
              <a:rPr lang="fr-FR" smtClean="0"/>
              <a:pPr/>
              <a:t>16</a:t>
            </a:fld>
            <a:endParaRPr lang="fr-FR" dirty="0"/>
          </a:p>
        </p:txBody>
      </p:sp>
      <p:sp>
        <p:nvSpPr>
          <p:cNvPr id="5" name="Title 4"/>
          <p:cNvSpPr>
            <a:spLocks noGrp="1"/>
          </p:cNvSpPr>
          <p:nvPr>
            <p:ph type="title"/>
          </p:nvPr>
        </p:nvSpPr>
        <p:spPr/>
        <p:txBody>
          <a:bodyPr>
            <a:normAutofit/>
          </a:bodyPr>
          <a:lstStyle/>
          <a:p>
            <a:r>
              <a:rPr lang="en-US" dirty="0" smtClean="0"/>
              <a:t>Authors Experience</a:t>
            </a:r>
            <a:endParaRPr lang="en-US" dirty="0"/>
          </a:p>
        </p:txBody>
      </p:sp>
      <p:sp>
        <p:nvSpPr>
          <p:cNvPr id="35" name="Espace réservé du contenu 1"/>
          <p:cNvSpPr txBox="1">
            <a:spLocks/>
          </p:cNvSpPr>
          <p:nvPr/>
        </p:nvSpPr>
        <p:spPr bwMode="auto">
          <a:xfrm>
            <a:off x="228600" y="1143000"/>
            <a:ext cx="8610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Arial" pitchFamily="34" charset="0"/>
              </a:rPr>
              <a:t>Creativity Workshops</a:t>
            </a:r>
            <a:r>
              <a:rPr kumimoji="0" lang="en-GB" sz="2400" b="0" i="0" u="none" strike="noStrike" kern="1200" cap="none" spc="0" normalizeH="0" noProof="0" dirty="0" smtClean="0">
                <a:ln>
                  <a:noFill/>
                </a:ln>
                <a:solidFill>
                  <a:schemeClr val="tx1"/>
                </a:solidFill>
                <a:effectLst/>
                <a:uLnTx/>
                <a:uFillTx/>
                <a:latin typeface="+mn-lt"/>
                <a:ea typeface="+mn-ea"/>
                <a:cs typeface="Arial" pitchFamily="34" charset="0"/>
              </a:rPr>
              <a:t> </a:t>
            </a:r>
            <a:r>
              <a:rPr kumimoji="0" lang="en-GB" sz="2400" b="0" i="0" u="none" strike="noStrike" kern="1200" cap="none" spc="0" normalizeH="0" baseline="0" noProof="0" dirty="0" smtClean="0">
                <a:ln>
                  <a:noFill/>
                </a:ln>
                <a:solidFill>
                  <a:schemeClr val="tx1"/>
                </a:solidFill>
                <a:effectLst/>
                <a:uLnTx/>
                <a:uFillTx/>
                <a:latin typeface="+mn-lt"/>
                <a:ea typeface="+mn-ea"/>
                <a:cs typeface="Arial" pitchFamily="34" charset="0"/>
              </a:rPr>
              <a:t>– 09/2013 &amp; </a:t>
            </a:r>
            <a:r>
              <a:rPr kumimoji="0" lang="en-GB" sz="2400" b="0" i="0" u="none" strike="noStrike" kern="1200" cap="none" spc="0" normalizeH="0" baseline="0" noProof="0" dirty="0" smtClean="0">
                <a:ln>
                  <a:noFill/>
                </a:ln>
                <a:solidFill>
                  <a:schemeClr val="tx1"/>
                </a:solidFill>
                <a:effectLst/>
                <a:uLnTx/>
                <a:uFillTx/>
                <a:latin typeface="+mn-lt"/>
                <a:ea typeface="+mn-ea"/>
                <a:cs typeface="Arial" pitchFamily="34" charset="0"/>
              </a:rPr>
              <a:t>10/2013, Acropolis Museum</a:t>
            </a:r>
            <a:endParaRPr kumimoji="0" lang="en-GB" sz="24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57150" marR="0" lvl="1" indent="0" algn="ct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Arial" pitchFamily="34" charset="0"/>
              </a:rPr>
              <a:t>“To design and implement (with CAT) a story about the role of the “</a:t>
            </a:r>
            <a:r>
              <a:rPr kumimoji="0" lang="en-US" b="1" i="0" u="none" strike="noStrike" kern="1200" cap="none" spc="0" normalizeH="0" baseline="0" noProof="0" dirty="0" smtClean="0">
                <a:ln>
                  <a:noFill/>
                </a:ln>
                <a:solidFill>
                  <a:schemeClr val="tx1"/>
                </a:solidFill>
                <a:effectLst/>
                <a:uLnTx/>
                <a:uFillTx/>
                <a:latin typeface="+mn-lt"/>
                <a:ea typeface="+mn-ea"/>
                <a:cs typeface="Arial" pitchFamily="34" charset="0"/>
              </a:rPr>
              <a:t>snake</a:t>
            </a:r>
            <a:r>
              <a:rPr kumimoji="0" lang="en-US" b="0" i="0" u="none" strike="noStrike" kern="1200" cap="none" spc="0" normalizeH="0" baseline="0" noProof="0" dirty="0" smtClean="0">
                <a:ln>
                  <a:noFill/>
                </a:ln>
                <a:solidFill>
                  <a:schemeClr val="tx1"/>
                </a:solidFill>
                <a:effectLst/>
                <a:uLnTx/>
                <a:uFillTx/>
                <a:latin typeface="+mn-lt"/>
                <a:ea typeface="+mn-ea"/>
                <a:cs typeface="Arial" pitchFamily="34" charset="0"/>
              </a:rPr>
              <a:t>” in antiquity”</a:t>
            </a:r>
          </a:p>
          <a:p>
            <a:pPr marL="457200" marR="0" lvl="1" indent="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GB" b="0" i="0" u="none" strike="noStrike" kern="1200" cap="none" spc="0" normalizeH="0" baseline="0" noProof="0" dirty="0" smtClean="0">
              <a:ln>
                <a:noFill/>
              </a:ln>
              <a:solidFill>
                <a:schemeClr val="tx1"/>
              </a:solidFill>
              <a:effectLst/>
              <a:uLnTx/>
              <a:uFillTx/>
              <a:latin typeface="+mn-lt"/>
              <a:ea typeface="+mn-ea"/>
              <a:cs typeface="Arial" pitchFamily="34" charset="0"/>
            </a:endParaRPr>
          </a:p>
        </p:txBody>
      </p:sp>
      <p:sp>
        <p:nvSpPr>
          <p:cNvPr id="36" name="Espace réservé du pied de page 2"/>
          <p:cNvSpPr txBox="1">
            <a:spLocks/>
          </p:cNvSpPr>
          <p:nvPr/>
        </p:nvSpPr>
        <p:spPr>
          <a:xfrm>
            <a:off x="533400" y="6400800"/>
            <a:ext cx="2895600" cy="365125"/>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CHESS Final Review - 10/04/2014</a:t>
            </a:r>
            <a:endParaRPr kumimoji="0" lang="fr-FR"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37" name="Espace réservé du numéro de diapositive 3"/>
          <p:cNvSpPr txBox="1">
            <a:spLocks/>
          </p:cNvSpPr>
          <p:nvPr/>
        </p:nvSpPr>
        <p:spPr>
          <a:xfrm>
            <a:off x="6553200" y="6400800"/>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6ADEF0D-364A-40C0-BDDA-58B2A0E06FCD}"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8" name="Rectangle 37"/>
          <p:cNvSpPr/>
          <p:nvPr/>
        </p:nvSpPr>
        <p:spPr>
          <a:xfrm>
            <a:off x="668656" y="2324100"/>
            <a:ext cx="1295400" cy="369332"/>
          </a:xfrm>
          <a:prstGeom prst="rect">
            <a:avLst/>
          </a:prstGeom>
        </p:spPr>
        <p:txBody>
          <a:bodyPr wrap="square">
            <a:spAutoFit/>
          </a:bodyPr>
          <a:lstStyle/>
          <a:p>
            <a:pPr marL="0" lvl="1" algn="ctr"/>
            <a:r>
              <a:rPr lang="en-US" dirty="0"/>
              <a:t>Group A</a:t>
            </a:r>
            <a:endParaRPr lang="en-GB" dirty="0"/>
          </a:p>
        </p:txBody>
      </p:sp>
      <p:sp>
        <p:nvSpPr>
          <p:cNvPr id="39" name="Rectangle 38"/>
          <p:cNvSpPr/>
          <p:nvPr/>
        </p:nvSpPr>
        <p:spPr>
          <a:xfrm>
            <a:off x="7315200" y="2373868"/>
            <a:ext cx="1307465" cy="369332"/>
          </a:xfrm>
          <a:prstGeom prst="rect">
            <a:avLst/>
          </a:prstGeom>
        </p:spPr>
        <p:txBody>
          <a:bodyPr wrap="square">
            <a:spAutoFit/>
          </a:bodyPr>
          <a:lstStyle/>
          <a:p>
            <a:pPr marL="0" lvl="1" algn="ctr"/>
            <a:r>
              <a:rPr lang="en-US" dirty="0"/>
              <a:t>Group </a:t>
            </a:r>
            <a:r>
              <a:rPr lang="en-US" dirty="0" smtClean="0"/>
              <a:t>B</a:t>
            </a:r>
            <a:endParaRPr lang="en-GB" dirty="0"/>
          </a:p>
        </p:txBody>
      </p:sp>
      <p:pic>
        <p:nvPicPr>
          <p:cNvPr id="40" name="Picture 39" descr="C:\Users\maria\Dropbox\CHESS\CHESS-NKUA\CAT\3rd user workshop\Photos-video\130923_CHESS_UGWkp3_258_sm.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3108960"/>
            <a:ext cx="2560320" cy="1920240"/>
          </a:xfrm>
          <a:prstGeom prst="rect">
            <a:avLst/>
          </a:prstGeom>
          <a:ln>
            <a:noFill/>
          </a:ln>
          <a:effectLst>
            <a:outerShdw blurRad="190500" algn="tl" rotWithShape="0">
              <a:srgbClr val="000000">
                <a:alpha val="70000"/>
              </a:srgbClr>
            </a:outerShdw>
          </a:effectLst>
        </p:spPr>
      </p:pic>
      <p:pic>
        <p:nvPicPr>
          <p:cNvPr id="41" name="19 - Εικόνα" descr="130923_CHESS_UGWkp3_259_sm.jpg"/>
          <p:cNvPicPr/>
          <p:nvPr/>
        </p:nvPicPr>
        <p:blipFill>
          <a:blip r:embed="rId4" cstate="print"/>
          <a:stretch>
            <a:fillRect/>
          </a:stretch>
        </p:blipFill>
        <p:spPr>
          <a:xfrm>
            <a:off x="1935480" y="3124200"/>
            <a:ext cx="2560320" cy="1920240"/>
          </a:xfrm>
          <a:prstGeom prst="rect">
            <a:avLst/>
          </a:prstGeom>
          <a:ln>
            <a:noFill/>
          </a:ln>
          <a:effectLst>
            <a:outerShdw blurRad="292100" dist="139700" dir="2700000" algn="tl" rotWithShape="0">
              <a:srgbClr val="333333">
                <a:alpha val="65000"/>
              </a:srgbClr>
            </a:outerShdw>
          </a:effectLst>
        </p:spPr>
      </p:pic>
      <p:pic>
        <p:nvPicPr>
          <p:cNvPr id="42" name="Picture 41" descr="C:\Users\maria\Dropbox\CHESS\CHESS-NKUA\CAT\3rd user workshop\Photos-video\130923_CHESS_UGWkp3_243_sm.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5800" y="4693920"/>
            <a:ext cx="2375535" cy="1771650"/>
          </a:xfrm>
          <a:prstGeom prst="rect">
            <a:avLst/>
          </a:prstGeom>
          <a:ln>
            <a:noFill/>
          </a:ln>
          <a:effectLst>
            <a:outerShdw blurRad="190500" algn="tl" rotWithShape="0">
              <a:srgbClr val="000000">
                <a:alpha val="70000"/>
              </a:srgbClr>
            </a:outerShdw>
          </a:effectLst>
        </p:spPr>
      </p:pic>
      <p:pic>
        <p:nvPicPr>
          <p:cNvPr id="43" name="Picture 42" descr="C:\Users\maria\Desktop\iStock_000009426748Small.jpg"/>
          <p:cNvPicPr/>
          <p:nvPr/>
        </p:nvPicPr>
        <p:blipFill rotWithShape="1">
          <a:blip r:embed="rId6" cstate="print">
            <a:extLst>
              <a:ext uri="{28A0092B-C50C-407E-A947-70E740481C1C}">
                <a14:useLocalDpi xmlns:a14="http://schemas.microsoft.com/office/drawing/2010/main" xmlns="" val="0"/>
              </a:ext>
            </a:extLst>
          </a:blip>
          <a:srcRect t="6811" b="18265"/>
          <a:stretch/>
        </p:blipFill>
        <p:spPr bwMode="auto">
          <a:xfrm>
            <a:off x="7315200" y="2693432"/>
            <a:ext cx="1307465" cy="1466850"/>
          </a:xfrm>
          <a:prstGeom prst="rect">
            <a:avLst/>
          </a:prstGeom>
          <a:ln>
            <a:noFill/>
          </a:ln>
          <a:effectLst>
            <a:outerShdw blurRad="190500" algn="tl" rotWithShape="0">
              <a:srgbClr val="000000">
                <a:alpha val="70000"/>
              </a:srgbClr>
            </a:outerShdw>
          </a:effectLst>
          <a:extLst/>
        </p:spPr>
      </p:pic>
      <p:pic>
        <p:nvPicPr>
          <p:cNvPr id="44" name="Picture 43"/>
          <p:cNvPicPr/>
          <p:nvPr/>
        </p:nvPicPr>
        <p:blipFill rotWithShape="1">
          <a:blip r:embed="rId7" cstate="print">
            <a:extLst>
              <a:ext uri="{28A0092B-C50C-407E-A947-70E740481C1C}">
                <a14:useLocalDpi xmlns:a14="http://schemas.microsoft.com/office/drawing/2010/main" xmlns="" val="0"/>
              </a:ext>
            </a:extLst>
          </a:blip>
          <a:srcRect t="18112"/>
          <a:stretch/>
        </p:blipFill>
        <p:spPr bwMode="auto">
          <a:xfrm>
            <a:off x="668655" y="2693432"/>
            <a:ext cx="1312545" cy="1497568"/>
          </a:xfrm>
          <a:prstGeom prst="rect">
            <a:avLst/>
          </a:prstGeom>
          <a:ln>
            <a:noFill/>
          </a:ln>
          <a:effectLst>
            <a:outerShdw blurRad="190500" algn="tl" rotWithShape="0">
              <a:srgbClr val="000000">
                <a:alpha val="70000"/>
              </a:srgbClr>
            </a:outerShdw>
          </a:effectLst>
        </p:spPr>
      </p:pic>
      <p:pic>
        <p:nvPicPr>
          <p:cNvPr id="45" name="Picture 44" descr="F:\EXTRAS\CHESS\CHESS_photos-video\130923_CHESS_UGWkp3_PhotosVideos\130923_CHESS_UGWkp3_239_sm.JPG"/>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006465" y="4705350"/>
            <a:ext cx="2375535" cy="1771650"/>
          </a:xfrm>
          <a:prstGeom prst="rect">
            <a:avLst/>
          </a:prstGeom>
          <a:ln>
            <a:noFill/>
          </a:ln>
          <a:effectLst>
            <a:outerShdw blurRad="190500" algn="tl" rotWithShape="0">
              <a:srgbClr val="000000">
                <a:alpha val="70000"/>
              </a:srgbClr>
            </a:outerShdw>
          </a:effectLst>
        </p:spPr>
      </p:pic>
      <p:pic>
        <p:nvPicPr>
          <p:cNvPr id="46" name="10 - Εικόνα" descr="25 T.jpg"/>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057400" y="1981200"/>
            <a:ext cx="2352675" cy="742950"/>
          </a:xfrm>
          <a:prstGeom prst="rect">
            <a:avLst/>
          </a:prstGeom>
          <a:noFill/>
          <a:ln>
            <a:noFill/>
          </a:ln>
        </p:spPr>
      </p:pic>
      <p:pic>
        <p:nvPicPr>
          <p:cNvPr id="47" name="11 - Εικόνα" descr="26 T.jpg"/>
          <p:cNvPicPr/>
          <p:nvPr/>
        </p:nvPicPr>
        <p:blipFill>
          <a:blip r:embed="rId10" cstate="print">
            <a:extLst>
              <a:ext uri="{28A0092B-C50C-407E-A947-70E740481C1C}">
                <a14:useLocalDpi xmlns:a14="http://schemas.microsoft.com/office/drawing/2010/main" xmlns="" val="0"/>
              </a:ext>
            </a:extLst>
          </a:blip>
          <a:srcRect r="1297" b="13016"/>
          <a:stretch>
            <a:fillRect/>
          </a:stretch>
        </p:blipFill>
        <p:spPr bwMode="auto">
          <a:xfrm>
            <a:off x="4876800" y="1981200"/>
            <a:ext cx="2362200" cy="742950"/>
          </a:xfrm>
          <a:prstGeom prst="rect">
            <a:avLst/>
          </a:prstGeom>
          <a:noFill/>
          <a:ln>
            <a:noFill/>
          </a:ln>
        </p:spPr>
      </p:pic>
      <p:pic>
        <p:nvPicPr>
          <p:cNvPr id="48" name="16 - Εικόνα" descr="41 (1).jpg"/>
          <p:cNvPicPr/>
          <p:nvPr/>
        </p:nvPicPr>
        <p:blipFill rotWithShape="1">
          <a:blip r:embed="rId11" cstate="print">
            <a:extLst>
              <a:ext uri="{28A0092B-C50C-407E-A947-70E740481C1C}">
                <a14:useLocalDpi xmlns:a14="http://schemas.microsoft.com/office/drawing/2010/main" xmlns="" val="0"/>
              </a:ext>
            </a:extLst>
          </a:blip>
          <a:srcRect l="18683"/>
          <a:stretch/>
        </p:blipFill>
        <p:spPr bwMode="auto">
          <a:xfrm>
            <a:off x="4343400" y="2009775"/>
            <a:ext cx="533400" cy="762635"/>
          </a:xfrm>
          <a:prstGeom prst="rect">
            <a:avLst/>
          </a:prstGeom>
          <a:noFill/>
          <a:ln>
            <a:noFill/>
          </a:ln>
          <a:effectLst>
            <a:softEdge rad="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6ADEF0D-364A-40C0-BDDA-58B2A0E06FCD}" type="slidenum">
              <a:rPr lang="fr-FR" smtClean="0"/>
              <a:pPr/>
              <a:t>17</a:t>
            </a:fld>
            <a:endParaRPr lang="fr-FR"/>
          </a:p>
        </p:txBody>
      </p:sp>
      <p:sp>
        <p:nvSpPr>
          <p:cNvPr id="7" name="Sous-titre 6"/>
          <p:cNvSpPr>
            <a:spLocks noGrp="1"/>
          </p:cNvSpPr>
          <p:nvPr>
            <p:ph type="subTitle" idx="13"/>
          </p:nvPr>
        </p:nvSpPr>
        <p:spPr>
          <a:xfrm>
            <a:off x="685801" y="1676400"/>
            <a:ext cx="7729330" cy="609600"/>
          </a:xfrm>
        </p:spPr>
        <p:txBody>
          <a:bodyPr>
            <a:normAutofit/>
          </a:bodyPr>
          <a:lstStyle/>
          <a:p>
            <a:r>
              <a:rPr lang="en-GB" dirty="0" smtClean="0"/>
              <a:t>http://www.chessexperience.eu/</a:t>
            </a:r>
            <a:endParaRPr lang="en-GB" dirty="0"/>
          </a:p>
        </p:txBody>
      </p:sp>
      <p:sp>
        <p:nvSpPr>
          <p:cNvPr id="6" name="Espace réservé du texte 5"/>
          <p:cNvSpPr>
            <a:spLocks noGrp="1"/>
          </p:cNvSpPr>
          <p:nvPr>
            <p:ph type="body" sz="quarter" idx="10"/>
          </p:nvPr>
        </p:nvSpPr>
        <p:spPr>
          <a:xfrm>
            <a:off x="1219200" y="2542952"/>
            <a:ext cx="5867400" cy="457200"/>
          </a:xfrm>
        </p:spPr>
        <p:txBody>
          <a:bodyPr/>
          <a:lstStyle/>
          <a:p>
            <a:r>
              <a:rPr lang="en-US" dirty="0" smtClean="0"/>
              <a:t>Follow</a:t>
            </a:r>
            <a:r>
              <a:rPr lang="fr-FR" dirty="0" smtClean="0"/>
              <a:t> CHESS on </a:t>
            </a:r>
            <a:r>
              <a:rPr lang="fr-FR" dirty="0" err="1" smtClean="0"/>
              <a:t>Facebook</a:t>
            </a:r>
            <a:r>
              <a:rPr lang="fr-FR" dirty="0" smtClean="0"/>
              <a:t> &amp; </a:t>
            </a:r>
            <a:r>
              <a:rPr lang="fr-FR" dirty="0" err="1" smtClean="0"/>
              <a:t>Twitter</a:t>
            </a:r>
            <a:r>
              <a:rPr lang="fr-FR" dirty="0" smtClean="0"/>
              <a:t>!</a:t>
            </a:r>
          </a:p>
          <a:p>
            <a:r>
              <a:rPr lang="en-US" dirty="0" smtClean="0"/>
              <a:t>	The C-H-E-S-S experience</a:t>
            </a:r>
          </a:p>
          <a:p>
            <a:r>
              <a:rPr lang="en-US" dirty="0" smtClean="0"/>
              <a:t>	@</a:t>
            </a:r>
            <a:r>
              <a:rPr lang="en-US" dirty="0" err="1" smtClean="0"/>
              <a:t>chessexperience</a:t>
            </a:r>
            <a:r>
              <a:rPr lang="en-US" dirty="0" smtClean="0"/>
              <a:t> </a:t>
            </a:r>
          </a:p>
          <a:p>
            <a:endParaRPr lang="fr-FR" dirty="0"/>
          </a:p>
        </p:txBody>
      </p:sp>
      <p:pic>
        <p:nvPicPr>
          <p:cNvPr id="1026" name="Picture 2" descr="C:\My Files\Submissions\dst14\research paper\facebook-32.png"/>
          <p:cNvPicPr>
            <a:picLocks noChangeAspect="1" noChangeArrowheads="1"/>
          </p:cNvPicPr>
          <p:nvPr/>
        </p:nvPicPr>
        <p:blipFill>
          <a:blip r:embed="rId2" cstate="print"/>
          <a:srcRect/>
          <a:stretch>
            <a:fillRect/>
          </a:stretch>
        </p:blipFill>
        <p:spPr bwMode="auto">
          <a:xfrm>
            <a:off x="1752600" y="3162300"/>
            <a:ext cx="304800" cy="304800"/>
          </a:xfrm>
          <a:prstGeom prst="rect">
            <a:avLst/>
          </a:prstGeom>
          <a:noFill/>
        </p:spPr>
      </p:pic>
      <p:pic>
        <p:nvPicPr>
          <p:cNvPr id="1027" name="Picture 3" descr="C:\My Files\Submissions\dst14\research paper\twitter-32.png"/>
          <p:cNvPicPr>
            <a:picLocks noChangeAspect="1" noChangeArrowheads="1"/>
          </p:cNvPicPr>
          <p:nvPr/>
        </p:nvPicPr>
        <p:blipFill>
          <a:blip r:embed="rId3" cstate="print"/>
          <a:srcRect/>
          <a:stretch>
            <a:fillRect/>
          </a:stretch>
        </p:blipFill>
        <p:spPr bwMode="auto">
          <a:xfrm>
            <a:off x="1752600" y="3695700"/>
            <a:ext cx="304800" cy="304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43000"/>
            <a:ext cx="8001000" cy="5105400"/>
          </a:xfrm>
        </p:spPr>
        <p:txBody>
          <a:bodyPr/>
          <a:lstStyle/>
          <a:p>
            <a:pPr marL="342900" lvl="1" indent="-342900"/>
            <a:r>
              <a:rPr lang="en-US" sz="2400" dirty="0" smtClean="0"/>
              <a:t>All participants were very </a:t>
            </a:r>
            <a:r>
              <a:rPr lang="en-US" sz="2400" b="1" i="1" dirty="0" smtClean="0"/>
              <a:t>engaged</a:t>
            </a:r>
            <a:r>
              <a:rPr lang="en-US" sz="2400" dirty="0" smtClean="0"/>
              <a:t> and greatly </a:t>
            </a:r>
            <a:r>
              <a:rPr lang="en-US" sz="2400" b="1" i="1" dirty="0" smtClean="0"/>
              <a:t>enjoyed</a:t>
            </a:r>
            <a:r>
              <a:rPr lang="en-US" sz="2400" dirty="0" smtClean="0"/>
              <a:t> this creative process</a:t>
            </a:r>
          </a:p>
          <a:p>
            <a:pPr marL="742950" lvl="2" indent="-342900"/>
            <a:r>
              <a:rPr lang="en-US" sz="2200" dirty="0" smtClean="0"/>
              <a:t>The two groups engaged in an informal “competition”</a:t>
            </a:r>
          </a:p>
          <a:p>
            <a:pPr marL="742950" lvl="2" indent="-342900"/>
            <a:endParaRPr lang="en-US" sz="2200" dirty="0" smtClean="0"/>
          </a:p>
          <a:p>
            <a:pPr marL="342900" lvl="1" indent="-342900"/>
            <a:r>
              <a:rPr lang="en-US" sz="2400" dirty="0" smtClean="0"/>
              <a:t>Need for </a:t>
            </a:r>
            <a:r>
              <a:rPr lang="en-US" sz="2400" b="1" i="1" dirty="0" smtClean="0"/>
              <a:t>interdisciplinary</a:t>
            </a:r>
            <a:r>
              <a:rPr lang="en-US" sz="2400" dirty="0" smtClean="0"/>
              <a:t> authoring groups </a:t>
            </a:r>
          </a:p>
          <a:p>
            <a:pPr marL="742950" lvl="2" indent="-342900"/>
            <a:r>
              <a:rPr lang="en-US" sz="2000" dirty="0" smtClean="0"/>
              <a:t>storytelling, archaeology, </a:t>
            </a:r>
            <a:r>
              <a:rPr lang="en-US" sz="2000" dirty="0" err="1" smtClean="0"/>
              <a:t>museology</a:t>
            </a:r>
            <a:r>
              <a:rPr lang="en-US" sz="2000" dirty="0" smtClean="0"/>
              <a:t>, graphic design</a:t>
            </a:r>
          </a:p>
          <a:p>
            <a:pPr marL="742950" lvl="2" indent="-342900"/>
            <a:endParaRPr lang="en-US" sz="2000" dirty="0" smtClean="0"/>
          </a:p>
          <a:p>
            <a:pPr marL="342900" lvl="1" indent="-342900"/>
            <a:r>
              <a:rPr lang="en-US" sz="2400" b="1" i="1" dirty="0" smtClean="0"/>
              <a:t>Several iterations</a:t>
            </a:r>
            <a:r>
              <a:rPr lang="en-US" sz="2400" dirty="0" smtClean="0"/>
              <a:t> are required &amp; staging needs to be carefully considered during the whole process</a:t>
            </a:r>
          </a:p>
          <a:p>
            <a:pPr marL="342900" lvl="1" indent="-342900"/>
            <a:endParaRPr lang="en-US" sz="2400" dirty="0" smtClean="0"/>
          </a:p>
          <a:p>
            <a:pPr marL="342900" lvl="1" indent="-342900"/>
            <a:r>
              <a:rPr lang="en-US" sz="2400" dirty="0" smtClean="0"/>
              <a:t>The CHESS authoring process and tool are </a:t>
            </a:r>
            <a:r>
              <a:rPr lang="en-US" sz="2400" b="1" i="1" dirty="0" smtClean="0"/>
              <a:t>effective</a:t>
            </a:r>
            <a:r>
              <a:rPr lang="en-US" sz="2400" dirty="0" smtClean="0"/>
              <a:t> but require </a:t>
            </a:r>
            <a:r>
              <a:rPr lang="en-US" sz="2400" b="1" i="1" dirty="0" smtClean="0"/>
              <a:t>extensive training</a:t>
            </a:r>
          </a:p>
          <a:p>
            <a:pPr marL="342900" lvl="1" indent="-342900"/>
            <a:endParaRPr lang="en-US" dirty="0" smtClean="0"/>
          </a:p>
          <a:p>
            <a:pPr marL="342900" lvl="1" indent="-342900"/>
            <a:endParaRPr lang="en-US" dirty="0" smtClean="0"/>
          </a:p>
          <a:p>
            <a:pPr marL="342900" lvl="1" indent="-342900"/>
            <a:endParaRPr lang="en-US" dirty="0" smtClean="0"/>
          </a:p>
          <a:p>
            <a:pPr marL="742950" lvl="2" indent="-342900"/>
            <a:endParaRPr lang="en-US" dirty="0" smtClean="0"/>
          </a:p>
          <a:p>
            <a:pPr marL="342900" lvl="1" indent="-342900"/>
            <a:endParaRPr lang="en-GB" dirty="0" smtClean="0"/>
          </a:p>
          <a:p>
            <a:endParaRPr lang="en-US" dirty="0"/>
          </a:p>
        </p:txBody>
      </p:sp>
      <p:sp>
        <p:nvSpPr>
          <p:cNvPr id="3" name="Footer Placeholder 2"/>
          <p:cNvSpPr>
            <a:spLocks noGrp="1"/>
          </p:cNvSpPr>
          <p:nvPr>
            <p:ph type="ftr" sz="quarter" idx="10"/>
          </p:nvPr>
        </p:nvSpPr>
        <p:spPr/>
        <p:txBody>
          <a:bodyPr/>
          <a:lstStyle/>
          <a:p>
            <a:endParaRPr lang="fr-FR" dirty="0" smtClean="0"/>
          </a:p>
        </p:txBody>
      </p:sp>
      <p:sp>
        <p:nvSpPr>
          <p:cNvPr id="4" name="Slide Number Placeholder 3"/>
          <p:cNvSpPr>
            <a:spLocks noGrp="1"/>
          </p:cNvSpPr>
          <p:nvPr>
            <p:ph type="sldNum" sz="quarter" idx="11"/>
          </p:nvPr>
        </p:nvSpPr>
        <p:spPr/>
        <p:txBody>
          <a:bodyPr/>
          <a:lstStyle/>
          <a:p>
            <a:fld id="{36ADEF0D-364A-40C0-BDDA-58B2A0E06FCD}" type="slidenum">
              <a:rPr lang="fr-FR" smtClean="0"/>
              <a:pPr/>
              <a:t>18</a:t>
            </a:fld>
            <a:endParaRPr lang="fr-FR" dirty="0"/>
          </a:p>
        </p:txBody>
      </p:sp>
      <p:sp>
        <p:nvSpPr>
          <p:cNvPr id="5" name="Title 4"/>
          <p:cNvSpPr>
            <a:spLocks noGrp="1"/>
          </p:cNvSpPr>
          <p:nvPr>
            <p:ph type="title"/>
          </p:nvPr>
        </p:nvSpPr>
        <p:spPr/>
        <p:txBody>
          <a:bodyPr>
            <a:normAutofit/>
          </a:bodyPr>
          <a:lstStyle/>
          <a:p>
            <a:r>
              <a:rPr lang="en-US" dirty="0" smtClean="0"/>
              <a:t>Authors Experience</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 name="Footer Placeholder 2"/>
          <p:cNvSpPr>
            <a:spLocks noGrp="1"/>
          </p:cNvSpPr>
          <p:nvPr>
            <p:ph type="ftr" sz="quarter" idx="10"/>
          </p:nvPr>
        </p:nvSpPr>
        <p:spPr/>
        <p:txBody>
          <a:bodyPr/>
          <a:lstStyle/>
          <a:p>
            <a:endParaRPr lang="fr-FR" dirty="0" smtClean="0"/>
          </a:p>
        </p:txBody>
      </p:sp>
      <p:sp>
        <p:nvSpPr>
          <p:cNvPr id="4" name="Slide Number Placeholder 3"/>
          <p:cNvSpPr>
            <a:spLocks noGrp="1"/>
          </p:cNvSpPr>
          <p:nvPr>
            <p:ph type="sldNum" sz="quarter" idx="11"/>
          </p:nvPr>
        </p:nvSpPr>
        <p:spPr/>
        <p:txBody>
          <a:bodyPr/>
          <a:lstStyle/>
          <a:p>
            <a:fld id="{36ADEF0D-364A-40C0-BDDA-58B2A0E06FCD}" type="slidenum">
              <a:rPr lang="fr-FR" smtClean="0"/>
              <a:pPr/>
              <a:t>19</a:t>
            </a:fld>
            <a:endParaRPr lang="fr-FR"/>
          </a:p>
        </p:txBody>
      </p:sp>
      <p:sp>
        <p:nvSpPr>
          <p:cNvPr id="5" name="Title 4"/>
          <p:cNvSpPr>
            <a:spLocks noGrp="1"/>
          </p:cNvSpPr>
          <p:nvPr>
            <p:ph type="title"/>
          </p:nvPr>
        </p:nvSpPr>
        <p:spPr/>
        <p:txBody>
          <a:bodyPr>
            <a:normAutofit/>
          </a:bodyPr>
          <a:lstStyle/>
          <a:p>
            <a:r>
              <a:rPr lang="en-US" dirty="0" smtClean="0"/>
              <a:t>Experiments after </a:t>
            </a:r>
            <a:r>
              <a:rPr lang="en-US" dirty="0" smtClean="0"/>
              <a:t>CHESS </a:t>
            </a:r>
            <a:r>
              <a:rPr lang="en-US" dirty="0" smtClean="0"/>
              <a:t>project</a:t>
            </a:r>
          </a:p>
        </p:txBody>
      </p:sp>
      <p:pic>
        <p:nvPicPr>
          <p:cNvPr id="1026" name="Picture 2" descr="C:\My Files\Projects\ecultValue\winter stage\IMG_0065 - CATAL.JPG"/>
          <p:cNvPicPr>
            <a:picLocks noChangeAspect="1" noChangeArrowheads="1"/>
          </p:cNvPicPr>
          <p:nvPr/>
        </p:nvPicPr>
        <p:blipFill>
          <a:blip r:embed="rId2" cstate="print"/>
          <a:srcRect/>
          <a:stretch>
            <a:fillRect/>
          </a:stretch>
        </p:blipFill>
        <p:spPr bwMode="auto">
          <a:xfrm>
            <a:off x="4091940" y="2499359"/>
            <a:ext cx="4169664" cy="3127248"/>
          </a:xfrm>
          <a:prstGeom prst="rect">
            <a:avLst/>
          </a:prstGeom>
          <a:ln>
            <a:noFill/>
          </a:ln>
          <a:effectLst>
            <a:outerShdw blurRad="190500" algn="tl" rotWithShape="0">
              <a:srgbClr val="000000">
                <a:alpha val="70000"/>
              </a:srgbClr>
            </a:outerShdw>
          </a:effectLst>
        </p:spPr>
      </p:pic>
      <p:pic>
        <p:nvPicPr>
          <p:cNvPr id="6" name="Picture 3" descr="C:\My Files\Submissions\icids 2014\presentation\header09.jpg"/>
          <p:cNvPicPr>
            <a:picLocks noChangeAspect="1" noChangeArrowheads="1"/>
          </p:cNvPicPr>
          <p:nvPr/>
        </p:nvPicPr>
        <p:blipFill>
          <a:blip r:embed="rId3" cstate="print"/>
          <a:srcRect/>
          <a:stretch>
            <a:fillRect/>
          </a:stretch>
        </p:blipFill>
        <p:spPr bwMode="auto">
          <a:xfrm>
            <a:off x="762000" y="1447800"/>
            <a:ext cx="7543800" cy="942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C:\My Files\Projects\ecultValue\winter stage\2014-08-07 18.40.58.jpg"/>
          <p:cNvPicPr>
            <a:picLocks noChangeAspect="1" noChangeArrowheads="1"/>
          </p:cNvPicPr>
          <p:nvPr/>
        </p:nvPicPr>
        <p:blipFill>
          <a:blip r:embed="rId4" cstate="print"/>
          <a:srcRect t="50000" r="2500"/>
          <a:stretch>
            <a:fillRect/>
          </a:stretch>
        </p:blipFill>
        <p:spPr bwMode="auto">
          <a:xfrm>
            <a:off x="845820" y="4407407"/>
            <a:ext cx="3169920" cy="1219200"/>
          </a:xfrm>
          <a:prstGeom prst="rect">
            <a:avLst/>
          </a:prstGeom>
          <a:ln>
            <a:noFill/>
          </a:ln>
          <a:effectLst>
            <a:outerShdw blurRad="190500" algn="tl" rotWithShape="0">
              <a:srgbClr val="000000">
                <a:alpha val="70000"/>
              </a:srgbClr>
            </a:outerShdw>
          </a:effectLst>
        </p:spPr>
      </p:pic>
      <p:pic>
        <p:nvPicPr>
          <p:cNvPr id="1028" name="Picture 4" descr="C:\My Files\Projects\ecultValue\winter stage\P1010598.JPG"/>
          <p:cNvPicPr>
            <a:picLocks noChangeAspect="1" noChangeArrowheads="1"/>
          </p:cNvPicPr>
          <p:nvPr/>
        </p:nvPicPr>
        <p:blipFill>
          <a:blip r:embed="rId5" cstate="print"/>
          <a:srcRect t="17949" b="5128"/>
          <a:stretch>
            <a:fillRect/>
          </a:stretch>
        </p:blipFill>
        <p:spPr bwMode="auto">
          <a:xfrm>
            <a:off x="845820" y="2495549"/>
            <a:ext cx="3169920" cy="1828800"/>
          </a:xfrm>
          <a:prstGeom prst="rect">
            <a:avLst/>
          </a:prstGeom>
          <a:ln>
            <a:noFill/>
          </a:ln>
          <a:effectLst>
            <a:outerShdw blurRad="190500" algn="tl" rotWithShape="0">
              <a:srgbClr val="000000">
                <a:alpha val="70000"/>
              </a:srgbClr>
            </a:outerShdw>
          </a:effectLst>
        </p:spPr>
      </p:pic>
      <p:sp>
        <p:nvSpPr>
          <p:cNvPr id="12" name="TextBox 11"/>
          <p:cNvSpPr txBox="1"/>
          <p:nvPr/>
        </p:nvSpPr>
        <p:spPr>
          <a:xfrm>
            <a:off x="3733800" y="5715000"/>
            <a:ext cx="1676400" cy="369332"/>
          </a:xfrm>
          <a:prstGeom prst="rect">
            <a:avLst/>
          </a:prstGeom>
          <a:noFill/>
        </p:spPr>
        <p:txBody>
          <a:bodyPr wrap="square" rtlCol="0">
            <a:spAutoFit/>
          </a:bodyPr>
          <a:lstStyle/>
          <a:p>
            <a:r>
              <a:rPr lang="en-US" dirty="0" smtClean="0"/>
              <a:t>August, 2014</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5029200" cy="5105400"/>
          </a:xfrm>
        </p:spPr>
        <p:txBody>
          <a:bodyPr>
            <a:normAutofit/>
          </a:bodyPr>
          <a:lstStyle/>
          <a:p>
            <a:pPr>
              <a:buNone/>
            </a:pPr>
            <a:r>
              <a:rPr lang="en-US" b="1" dirty="0" smtClean="0"/>
              <a:t>CHESS</a:t>
            </a:r>
            <a:r>
              <a:rPr lang="en-US" dirty="0" smtClean="0"/>
              <a:t>: </a:t>
            </a:r>
            <a:r>
              <a:rPr lang="en-US" b="1" dirty="0" smtClean="0"/>
              <a:t>C</a:t>
            </a:r>
            <a:r>
              <a:rPr lang="en-US" dirty="0" smtClean="0"/>
              <a:t>ultural </a:t>
            </a:r>
            <a:r>
              <a:rPr lang="en-US" b="1" dirty="0" smtClean="0"/>
              <a:t>H</a:t>
            </a:r>
            <a:r>
              <a:rPr lang="en-US" dirty="0" smtClean="0"/>
              <a:t>eritage </a:t>
            </a:r>
            <a:r>
              <a:rPr lang="en-US" b="1" dirty="0" smtClean="0"/>
              <a:t>E</a:t>
            </a:r>
            <a:r>
              <a:rPr lang="en-US" dirty="0" smtClean="0"/>
              <a:t>xperiences through </a:t>
            </a:r>
            <a:r>
              <a:rPr lang="en-US" b="1" dirty="0" smtClean="0"/>
              <a:t>S</a:t>
            </a:r>
            <a:r>
              <a:rPr lang="en-US" dirty="0" smtClean="0"/>
              <a:t>ocio-personal interactions &amp; </a:t>
            </a:r>
            <a:r>
              <a:rPr lang="en-US" b="1" dirty="0" smtClean="0"/>
              <a:t>S</a:t>
            </a:r>
            <a:r>
              <a:rPr lang="en-US" dirty="0" smtClean="0"/>
              <a:t>torytelling</a:t>
            </a:r>
          </a:p>
          <a:p>
            <a:pPr algn="ctr">
              <a:buNone/>
            </a:pPr>
            <a:r>
              <a:rPr lang="en-US" dirty="0" smtClean="0">
                <a:hlinkClick r:id="rId3"/>
              </a:rPr>
              <a:t>www.chessexperience.eu</a:t>
            </a:r>
            <a:endParaRPr lang="en-US" dirty="0" smtClean="0"/>
          </a:p>
          <a:p>
            <a:pPr>
              <a:buNone/>
            </a:pPr>
            <a:endParaRPr lang="en-US" sz="1400" dirty="0" smtClean="0"/>
          </a:p>
          <a:p>
            <a:pPr algn="ctr">
              <a:buNone/>
            </a:pPr>
            <a:r>
              <a:rPr lang="en-US" i="1" dirty="0" smtClean="0"/>
              <a:t>“An extraordinary personalized </a:t>
            </a:r>
            <a:br>
              <a:rPr lang="en-US" i="1" dirty="0" smtClean="0"/>
            </a:br>
            <a:r>
              <a:rPr lang="en-US" i="1" dirty="0" smtClean="0"/>
              <a:t>storytelling experience”</a:t>
            </a:r>
            <a:endParaRPr lang="en-US" i="1" dirty="0"/>
          </a:p>
        </p:txBody>
      </p:sp>
      <p:sp>
        <p:nvSpPr>
          <p:cNvPr id="3" name="Footer Placeholder 2"/>
          <p:cNvSpPr>
            <a:spLocks noGrp="1"/>
          </p:cNvSpPr>
          <p:nvPr>
            <p:ph type="ftr" sz="quarter" idx="10"/>
          </p:nvPr>
        </p:nvSpPr>
        <p:spPr/>
        <p:txBody>
          <a:bodyPr/>
          <a:lstStyle/>
          <a:p>
            <a:endParaRPr lang="fr-FR" dirty="0" smtClean="0"/>
          </a:p>
        </p:txBody>
      </p:sp>
      <p:sp>
        <p:nvSpPr>
          <p:cNvPr id="4" name="Slide Number Placeholder 3"/>
          <p:cNvSpPr>
            <a:spLocks noGrp="1"/>
          </p:cNvSpPr>
          <p:nvPr>
            <p:ph type="sldNum" sz="quarter" idx="11"/>
          </p:nvPr>
        </p:nvSpPr>
        <p:spPr/>
        <p:txBody>
          <a:bodyPr/>
          <a:lstStyle/>
          <a:p>
            <a:fld id="{36ADEF0D-364A-40C0-BDDA-58B2A0E06FCD}" type="slidenum">
              <a:rPr lang="fr-FR" smtClean="0"/>
              <a:pPr/>
              <a:t>2</a:t>
            </a:fld>
            <a:endParaRPr lang="fr-FR"/>
          </a:p>
        </p:txBody>
      </p:sp>
      <p:sp>
        <p:nvSpPr>
          <p:cNvPr id="5" name="Title 4"/>
          <p:cNvSpPr>
            <a:spLocks noGrp="1"/>
          </p:cNvSpPr>
          <p:nvPr>
            <p:ph type="title"/>
          </p:nvPr>
        </p:nvSpPr>
        <p:spPr/>
        <p:txBody>
          <a:bodyPr/>
          <a:lstStyle/>
          <a:p>
            <a:r>
              <a:rPr lang="en-US" dirty="0" smtClean="0"/>
              <a:t>The CHESS Project</a:t>
            </a:r>
            <a:endParaRPr lang="en-US" dirty="0"/>
          </a:p>
        </p:txBody>
      </p:sp>
      <p:pic>
        <p:nvPicPr>
          <p:cNvPr id="8" name="Picture 3"/>
          <p:cNvPicPr>
            <a:picLocks noChangeAspect="1" noChangeArrowheads="1"/>
          </p:cNvPicPr>
          <p:nvPr/>
        </p:nvPicPr>
        <p:blipFill>
          <a:blip r:embed="rId4" cstate="print">
            <a:clrChange>
              <a:clrFrom>
                <a:srgbClr val="FFFFFF"/>
              </a:clrFrom>
              <a:clrTo>
                <a:srgbClr val="FFFFFF">
                  <a:alpha val="0"/>
                </a:srgbClr>
              </a:clrTo>
            </a:clrChange>
          </a:blip>
          <a:srcRect l="27083" t="81539" r="49583" b="1538"/>
          <a:stretch>
            <a:fillRect/>
          </a:stretch>
        </p:blipFill>
        <p:spPr bwMode="auto">
          <a:xfrm>
            <a:off x="533400" y="4038600"/>
            <a:ext cx="4267200" cy="1676400"/>
          </a:xfrm>
          <a:prstGeom prst="rect">
            <a:avLst/>
          </a:prstGeom>
          <a:noFill/>
          <a:ln w="9525">
            <a:noFill/>
            <a:miter lim="800000"/>
            <a:headEnd/>
            <a:tailEnd/>
          </a:ln>
        </p:spPr>
      </p:pic>
      <p:pic>
        <p:nvPicPr>
          <p:cNvPr id="10" name="Picture 1"/>
          <p:cNvPicPr>
            <a:picLocks noChangeAspect="1" noChangeArrowheads="1"/>
          </p:cNvPicPr>
          <p:nvPr/>
        </p:nvPicPr>
        <p:blipFill>
          <a:blip r:embed="rId5" cstate="print"/>
          <a:srcRect b="38111"/>
          <a:stretch>
            <a:fillRect/>
          </a:stretch>
        </p:blipFill>
        <p:spPr bwMode="auto">
          <a:xfrm>
            <a:off x="5257803" y="1143000"/>
            <a:ext cx="3419475" cy="5181600"/>
          </a:xfrm>
          <a:prstGeom prst="rect">
            <a:avLst/>
          </a:prstGeom>
          <a:noFill/>
          <a:ln w="9525">
            <a:noFill/>
            <a:miter lim="800000"/>
            <a:headEnd/>
            <a:tailEnd/>
          </a:ln>
        </p:spPr>
      </p:pic>
      <p:pic>
        <p:nvPicPr>
          <p:cNvPr id="12292" name="Picture 4" descr="C:\My Files\Submissions\dst14\research paper\FP7-logo.png"/>
          <p:cNvPicPr>
            <a:picLocks noChangeAspect="1" noChangeArrowheads="1"/>
          </p:cNvPicPr>
          <p:nvPr/>
        </p:nvPicPr>
        <p:blipFill>
          <a:blip r:embed="rId6" cstate="print"/>
          <a:srcRect/>
          <a:stretch>
            <a:fillRect/>
          </a:stretch>
        </p:blipFill>
        <p:spPr bwMode="auto">
          <a:xfrm>
            <a:off x="2962278" y="5791200"/>
            <a:ext cx="466725" cy="381000"/>
          </a:xfrm>
          <a:prstGeom prst="rect">
            <a:avLst/>
          </a:prstGeom>
          <a:noFill/>
        </p:spPr>
      </p:pic>
      <p:pic>
        <p:nvPicPr>
          <p:cNvPr id="12293" name="Picture 5" descr="C:\My Files\Submissions\dst14\research paper\EU-flag.png"/>
          <p:cNvPicPr>
            <a:picLocks noChangeAspect="1" noChangeArrowheads="1"/>
          </p:cNvPicPr>
          <p:nvPr/>
        </p:nvPicPr>
        <p:blipFill>
          <a:blip r:embed="rId7" cstate="print"/>
          <a:srcRect/>
          <a:stretch>
            <a:fillRect/>
          </a:stretch>
        </p:blipFill>
        <p:spPr bwMode="auto">
          <a:xfrm>
            <a:off x="2124077" y="5791200"/>
            <a:ext cx="561975" cy="381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95400"/>
            <a:ext cx="8153400" cy="4953000"/>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l-GR" dirty="0" smtClean="0"/>
              <a:t>…</a:t>
            </a:r>
            <a:r>
              <a:rPr lang="en-US" dirty="0" smtClean="0"/>
              <a:t>to be continued!</a:t>
            </a:r>
            <a:endParaRPr lang="en-US" dirty="0"/>
          </a:p>
        </p:txBody>
      </p:sp>
      <p:sp>
        <p:nvSpPr>
          <p:cNvPr id="3" name="Footer Placeholder 2"/>
          <p:cNvSpPr>
            <a:spLocks noGrp="1"/>
          </p:cNvSpPr>
          <p:nvPr>
            <p:ph type="ftr" sz="quarter" idx="10"/>
          </p:nvPr>
        </p:nvSpPr>
        <p:spPr/>
        <p:txBody>
          <a:bodyPr/>
          <a:lstStyle/>
          <a:p>
            <a:endParaRPr lang="fr-FR" dirty="0" smtClean="0"/>
          </a:p>
        </p:txBody>
      </p:sp>
      <p:sp>
        <p:nvSpPr>
          <p:cNvPr id="4" name="Slide Number Placeholder 3"/>
          <p:cNvSpPr>
            <a:spLocks noGrp="1"/>
          </p:cNvSpPr>
          <p:nvPr>
            <p:ph type="sldNum" sz="quarter" idx="11"/>
          </p:nvPr>
        </p:nvSpPr>
        <p:spPr/>
        <p:txBody>
          <a:bodyPr/>
          <a:lstStyle/>
          <a:p>
            <a:fld id="{36ADEF0D-364A-40C0-BDDA-58B2A0E06FCD}" type="slidenum">
              <a:rPr lang="fr-FR" smtClean="0"/>
              <a:pPr/>
              <a:t>20</a:t>
            </a:fld>
            <a:endParaRPr lang="fr-FR"/>
          </a:p>
        </p:txBody>
      </p:sp>
      <p:sp>
        <p:nvSpPr>
          <p:cNvPr id="5" name="Title 4"/>
          <p:cNvSpPr>
            <a:spLocks noGrp="1"/>
          </p:cNvSpPr>
          <p:nvPr>
            <p:ph type="title"/>
          </p:nvPr>
        </p:nvSpPr>
        <p:spPr/>
        <p:txBody>
          <a:bodyPr/>
          <a:lstStyle/>
          <a:p>
            <a:r>
              <a:rPr lang="en-US" dirty="0" smtClean="0"/>
              <a:t>Experiments after CHESS project</a:t>
            </a:r>
            <a:endParaRPr lang="en-US" dirty="0"/>
          </a:p>
        </p:txBody>
      </p:sp>
      <p:pic>
        <p:nvPicPr>
          <p:cNvPr id="6" name="Picture 1" descr="C:\My Files\Submissions\icids 2014\presentation\stedelijk-museum-logo-01.jpg"/>
          <p:cNvPicPr>
            <a:picLocks noChangeAspect="1" noChangeArrowheads="1"/>
          </p:cNvPicPr>
          <p:nvPr/>
        </p:nvPicPr>
        <p:blipFill>
          <a:blip r:embed="rId2" cstate="print">
            <a:clrChange>
              <a:clrFrom>
                <a:srgbClr val="FFFFFF"/>
              </a:clrFrom>
              <a:clrTo>
                <a:srgbClr val="FFFFFF">
                  <a:alpha val="0"/>
                </a:srgbClr>
              </a:clrTo>
            </a:clrChange>
          </a:blip>
          <a:srcRect l="20105" r="22094"/>
          <a:stretch>
            <a:fillRect/>
          </a:stretch>
        </p:blipFill>
        <p:spPr bwMode="auto">
          <a:xfrm>
            <a:off x="1120140" y="1143000"/>
            <a:ext cx="1855470" cy="2529735"/>
          </a:xfrm>
          <a:prstGeom prst="rect">
            <a:avLst/>
          </a:prstGeom>
          <a:noFill/>
        </p:spPr>
      </p:pic>
      <p:pic>
        <p:nvPicPr>
          <p:cNvPr id="7" name="Picture 2" descr="C:\My Files\Submissions\icids 2014\presentation\ecultvalue_square_2.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301518" y="4293998"/>
            <a:ext cx="926369" cy="917364"/>
          </a:xfrm>
          <a:prstGeom prst="rect">
            <a:avLst/>
          </a:prstGeom>
          <a:noFill/>
        </p:spPr>
      </p:pic>
      <p:pic>
        <p:nvPicPr>
          <p:cNvPr id="2052" name="Picture 4" descr="C:\My Files\Projects\ecultValue\winter stage\10653286_716341251775020_908245154193391351_n.jpg"/>
          <p:cNvPicPr>
            <a:picLocks noChangeAspect="1" noChangeArrowheads="1"/>
          </p:cNvPicPr>
          <p:nvPr/>
        </p:nvPicPr>
        <p:blipFill>
          <a:blip r:embed="rId4" cstate="print"/>
          <a:srcRect/>
          <a:stretch>
            <a:fillRect/>
          </a:stretch>
        </p:blipFill>
        <p:spPr bwMode="auto">
          <a:xfrm>
            <a:off x="4179887" y="3645452"/>
            <a:ext cx="1981200" cy="1506537"/>
          </a:xfrm>
          <a:prstGeom prst="rect">
            <a:avLst/>
          </a:prstGeom>
          <a:ln>
            <a:noFill/>
          </a:ln>
          <a:effectLst>
            <a:outerShdw blurRad="190500" algn="tl" rotWithShape="0">
              <a:srgbClr val="000000">
                <a:alpha val="70000"/>
              </a:srgbClr>
            </a:outerShdw>
          </a:effectLst>
        </p:spPr>
      </p:pic>
      <p:pic>
        <p:nvPicPr>
          <p:cNvPr id="2054" name="Picture 6" descr="C:\My Files\Projects\ecultValue\winter stage\1A. Stedelijk Museum view of the original building (A.W. Weissman, 1895) and new building designed by Benthem Crouwel Architects. Photo John Lewis Marshall._original.jpg"/>
          <p:cNvPicPr>
            <a:picLocks noChangeAspect="1" noChangeArrowheads="1"/>
          </p:cNvPicPr>
          <p:nvPr/>
        </p:nvPicPr>
        <p:blipFill>
          <a:blip r:embed="rId5" cstate="print"/>
          <a:srcRect t="10493" b="15327"/>
          <a:stretch>
            <a:fillRect/>
          </a:stretch>
        </p:blipFill>
        <p:spPr bwMode="auto">
          <a:xfrm>
            <a:off x="2971800" y="1359452"/>
            <a:ext cx="5257800" cy="2154884"/>
          </a:xfrm>
          <a:prstGeom prst="rect">
            <a:avLst/>
          </a:prstGeom>
          <a:ln>
            <a:noFill/>
          </a:ln>
          <a:effectLst>
            <a:outerShdw blurRad="190500" algn="tl" rotWithShape="0">
              <a:srgbClr val="000000">
                <a:alpha val="70000"/>
              </a:srgbClr>
            </a:outerShdw>
          </a:effectLst>
        </p:spPr>
      </p:pic>
      <p:pic>
        <p:nvPicPr>
          <p:cNvPr id="2053" name="Picture 5" descr="C:\My Files\Projects\ecultValue\winter stage\ZaalbeeldenSEPT2012 (28)_original.jpg"/>
          <p:cNvPicPr>
            <a:picLocks noChangeAspect="1" noChangeArrowheads="1"/>
          </p:cNvPicPr>
          <p:nvPr/>
        </p:nvPicPr>
        <p:blipFill>
          <a:blip r:embed="rId6" cstate="print"/>
          <a:srcRect/>
          <a:stretch>
            <a:fillRect/>
          </a:stretch>
        </p:blipFill>
        <p:spPr bwMode="auto">
          <a:xfrm>
            <a:off x="1360488" y="3633260"/>
            <a:ext cx="2707183" cy="1536192"/>
          </a:xfrm>
          <a:prstGeom prst="rect">
            <a:avLst/>
          </a:prstGeom>
          <a:ln>
            <a:noFill/>
          </a:ln>
          <a:effectLst>
            <a:outerShdw blurRad="190500" algn="tl" rotWithShape="0">
              <a:srgbClr val="000000">
                <a:alpha val="70000"/>
              </a:srgbClr>
            </a:outerShdw>
          </a:effectLst>
        </p:spPr>
      </p:pic>
      <p:pic>
        <p:nvPicPr>
          <p:cNvPr id="2055" name="Picture 7" descr="C:\My Files\Projects\ecultValue\winter stage\smartcity-logo.png"/>
          <p:cNvPicPr>
            <a:picLocks noChangeAspect="1" noChangeArrowheads="1"/>
          </p:cNvPicPr>
          <p:nvPr/>
        </p:nvPicPr>
        <p:blipFill>
          <a:blip r:embed="rId7" cstate="print"/>
          <a:srcRect/>
          <a:stretch>
            <a:fillRect/>
          </a:stretch>
        </p:blipFill>
        <p:spPr bwMode="auto">
          <a:xfrm>
            <a:off x="6389687" y="3637117"/>
            <a:ext cx="849313" cy="636985"/>
          </a:xfrm>
          <a:prstGeom prst="rect">
            <a:avLst/>
          </a:prstGeom>
          <a:noFill/>
        </p:spPr>
      </p:pic>
      <p:sp>
        <p:nvSpPr>
          <p:cNvPr id="14" name="TextBox 13"/>
          <p:cNvSpPr txBox="1"/>
          <p:nvPr/>
        </p:nvSpPr>
        <p:spPr>
          <a:xfrm>
            <a:off x="3733800" y="5257800"/>
            <a:ext cx="1905000" cy="369332"/>
          </a:xfrm>
          <a:prstGeom prst="rect">
            <a:avLst/>
          </a:prstGeom>
          <a:noFill/>
        </p:spPr>
        <p:txBody>
          <a:bodyPr wrap="square" rtlCol="0">
            <a:spAutoFit/>
          </a:bodyPr>
          <a:lstStyle/>
          <a:p>
            <a:r>
              <a:rPr lang="en-US" dirty="0" smtClean="0"/>
              <a:t>November, 2014</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fr-FR" dirty="0" smtClean="0"/>
          </a:p>
        </p:txBody>
      </p:sp>
      <p:sp>
        <p:nvSpPr>
          <p:cNvPr id="4" name="Slide Number Placeholder 3"/>
          <p:cNvSpPr>
            <a:spLocks noGrp="1"/>
          </p:cNvSpPr>
          <p:nvPr>
            <p:ph type="sldNum" sz="quarter" idx="11"/>
          </p:nvPr>
        </p:nvSpPr>
        <p:spPr/>
        <p:txBody>
          <a:bodyPr/>
          <a:lstStyle/>
          <a:p>
            <a:fld id="{36ADEF0D-364A-40C0-BDDA-58B2A0E06FCD}" type="slidenum">
              <a:rPr lang="fr-FR" smtClean="0"/>
              <a:pPr/>
              <a:t>21</a:t>
            </a:fld>
            <a:endParaRPr lang="fr-FR" dirty="0"/>
          </a:p>
        </p:txBody>
      </p:sp>
      <p:sp>
        <p:nvSpPr>
          <p:cNvPr id="5" name="Title 4"/>
          <p:cNvSpPr>
            <a:spLocks noGrp="1"/>
          </p:cNvSpPr>
          <p:nvPr>
            <p:ph type="title"/>
          </p:nvPr>
        </p:nvSpPr>
        <p:spPr/>
        <p:txBody>
          <a:bodyPr>
            <a:normAutofit/>
          </a:bodyPr>
          <a:lstStyle/>
          <a:p>
            <a:r>
              <a:rPr lang="en-US" dirty="0" smtClean="0"/>
              <a:t>ASTE Functionality - Linear story</a:t>
            </a:r>
            <a:endParaRPr lang="en-US" dirty="0"/>
          </a:p>
        </p:txBody>
      </p:sp>
      <p:pic>
        <p:nvPicPr>
          <p:cNvPr id="6" name="Picture 2" descr="C:\My Files\Projects\CHESS\AM demo December 2012\stories by AM\Nikos_Horse\Horse_assets\Horse_assets\SuH3.jpg"/>
          <p:cNvPicPr>
            <a:picLocks noChangeAspect="1" noChangeArrowheads="1"/>
          </p:cNvPicPr>
          <p:nvPr/>
        </p:nvPicPr>
        <p:blipFill>
          <a:blip r:embed="rId3" cstate="print"/>
          <a:srcRect t="27545" b="18563"/>
          <a:stretch>
            <a:fillRect/>
          </a:stretch>
        </p:blipFill>
        <p:spPr bwMode="auto">
          <a:xfrm flipH="1">
            <a:off x="2895603" y="2670858"/>
            <a:ext cx="1389547" cy="936072"/>
          </a:xfrm>
          <a:prstGeom prst="rect">
            <a:avLst/>
          </a:prstGeom>
          <a:noFill/>
        </p:spPr>
      </p:pic>
      <p:pic>
        <p:nvPicPr>
          <p:cNvPr id="7" name="Picture 6"/>
          <p:cNvPicPr>
            <a:picLocks noChangeAspect="1" noChangeArrowheads="1"/>
          </p:cNvPicPr>
          <p:nvPr/>
        </p:nvPicPr>
        <p:blipFill>
          <a:blip r:embed="rId4" cstate="print"/>
          <a:srcRect/>
          <a:stretch>
            <a:fillRect/>
          </a:stretch>
        </p:blipFill>
        <p:spPr bwMode="auto">
          <a:xfrm>
            <a:off x="6019802" y="2670858"/>
            <a:ext cx="1256336" cy="934156"/>
          </a:xfrm>
          <a:prstGeom prst="rect">
            <a:avLst/>
          </a:prstGeom>
          <a:noFill/>
          <a:ln w="9525">
            <a:noFill/>
            <a:miter lim="800000"/>
            <a:headEnd/>
            <a:tailEnd/>
          </a:ln>
        </p:spPr>
      </p:pic>
      <p:sp>
        <p:nvSpPr>
          <p:cNvPr id="8" name="Cube 7"/>
          <p:cNvSpPr/>
          <p:nvPr/>
        </p:nvSpPr>
        <p:spPr>
          <a:xfrm>
            <a:off x="685800" y="3246704"/>
            <a:ext cx="1066800" cy="685800"/>
          </a:xfrm>
          <a:prstGeom prst="cube">
            <a:avLst>
              <a:gd name="adj" fmla="val 18055"/>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Horse Intro</a:t>
            </a:r>
            <a:endParaRPr lang="en-US" sz="1600" dirty="0"/>
          </a:p>
        </p:txBody>
      </p:sp>
      <p:sp>
        <p:nvSpPr>
          <p:cNvPr id="9" name="Cube 8"/>
          <p:cNvSpPr/>
          <p:nvPr/>
        </p:nvSpPr>
        <p:spPr>
          <a:xfrm>
            <a:off x="4038600" y="3246704"/>
            <a:ext cx="1143000" cy="685800"/>
          </a:xfrm>
          <a:prstGeom prst="cube">
            <a:avLst>
              <a:gd name="adj" fmla="val 18055"/>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Chariot Horses</a:t>
            </a:r>
            <a:endParaRPr lang="en-US" sz="1600" dirty="0"/>
          </a:p>
        </p:txBody>
      </p:sp>
      <p:sp>
        <p:nvSpPr>
          <p:cNvPr id="10" name="Cube 9"/>
          <p:cNvSpPr/>
          <p:nvPr/>
        </p:nvSpPr>
        <p:spPr>
          <a:xfrm>
            <a:off x="7162800" y="3246704"/>
            <a:ext cx="1143000" cy="685800"/>
          </a:xfrm>
          <a:prstGeom prst="cube">
            <a:avLst>
              <a:gd name="adj" fmla="val 18055"/>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Persian Horse</a:t>
            </a:r>
            <a:endParaRPr lang="en-US" sz="1600" dirty="0"/>
          </a:p>
        </p:txBody>
      </p:sp>
      <p:cxnSp>
        <p:nvCxnSpPr>
          <p:cNvPr id="11" name="Straight Arrow Connector 10"/>
          <p:cNvCxnSpPr>
            <a:stCxn id="8" idx="4"/>
            <a:endCxn id="9" idx="2"/>
          </p:cNvCxnSpPr>
          <p:nvPr/>
        </p:nvCxnSpPr>
        <p:spPr>
          <a:xfrm>
            <a:off x="1628782" y="3651514"/>
            <a:ext cx="2409821" cy="0"/>
          </a:xfrm>
          <a:prstGeom prst="straightConnector1">
            <a:avLst/>
          </a:prstGeom>
          <a:ln w="28575">
            <a:solidFill>
              <a:srgbClr val="F4D80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4"/>
            <a:endCxn id="10" idx="2"/>
          </p:cNvCxnSpPr>
          <p:nvPr/>
        </p:nvCxnSpPr>
        <p:spPr>
          <a:xfrm>
            <a:off x="5057782" y="3651514"/>
            <a:ext cx="2105021" cy="0"/>
          </a:xfrm>
          <a:prstGeom prst="straightConnector1">
            <a:avLst/>
          </a:prstGeom>
          <a:ln w="28575">
            <a:solidFill>
              <a:srgbClr val="F4D80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62000" y="1828800"/>
            <a:ext cx="1524000" cy="369332"/>
          </a:xfrm>
          <a:prstGeom prst="rect">
            <a:avLst/>
          </a:prstGeom>
          <a:noFill/>
        </p:spPr>
        <p:txBody>
          <a:bodyPr wrap="square" rtlCol="0">
            <a:spAutoFit/>
          </a:bodyPr>
          <a:lstStyle/>
          <a:p>
            <a:r>
              <a:rPr lang="en-US" dirty="0" smtClean="0">
                <a:solidFill>
                  <a:schemeClr val="bg1">
                    <a:lumMod val="50000"/>
                  </a:schemeClr>
                </a:solidFill>
                <a:latin typeface="Arial" pitchFamily="34" charset="0"/>
                <a:cs typeface="Arial" pitchFamily="34" charset="0"/>
              </a:rPr>
              <a:t>Script Graph</a:t>
            </a:r>
            <a:endParaRPr lang="en-US" dirty="0">
              <a:solidFill>
                <a:schemeClr val="bg1">
                  <a:lumMod val="50000"/>
                </a:schemeClr>
              </a:solidFill>
              <a:latin typeface="Arial" pitchFamily="34" charset="0"/>
              <a:cs typeface="Arial" pitchFamily="34" charset="0"/>
            </a:endParaRPr>
          </a:p>
        </p:txBody>
      </p:sp>
      <p:sp>
        <p:nvSpPr>
          <p:cNvPr id="49" name="TextBox 48"/>
          <p:cNvSpPr txBox="1"/>
          <p:nvPr/>
        </p:nvSpPr>
        <p:spPr>
          <a:xfrm>
            <a:off x="3810000" y="3352800"/>
            <a:ext cx="1600200" cy="4870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smtClean="0">
                <a:solidFill>
                  <a:schemeClr val="lt1"/>
                </a:solidFill>
                <a:latin typeface="+mn-lt"/>
              </a:rPr>
              <a:t>SKIPPED</a:t>
            </a:r>
            <a:endParaRPr lang="en-US" sz="2000" dirty="0">
              <a:solidFill>
                <a:schemeClr val="lt1"/>
              </a:solidFill>
              <a:latin typeface="+mn-lt"/>
            </a:endParaRPr>
          </a:p>
        </p:txBody>
      </p:sp>
      <p:sp>
        <p:nvSpPr>
          <p:cNvPr id="50" name="TextBox 49"/>
          <p:cNvSpPr txBox="1"/>
          <p:nvPr/>
        </p:nvSpPr>
        <p:spPr>
          <a:xfrm>
            <a:off x="6934200" y="3352800"/>
            <a:ext cx="1600200" cy="487096"/>
          </a:xfrm>
          <a:prstGeom prst="rect">
            <a:avLst/>
          </a:prstGeom>
          <a:solidFill>
            <a:srgbClr val="008000"/>
          </a:solidFill>
          <a:ln>
            <a:solidFill>
              <a:srgbClr val="0066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smtClean="0">
                <a:solidFill>
                  <a:schemeClr val="lt1"/>
                </a:solidFill>
                <a:latin typeface="+mn-lt"/>
              </a:rPr>
              <a:t>COMPLETED</a:t>
            </a:r>
            <a:endParaRPr lang="en-US" sz="2000" dirty="0">
              <a:solidFill>
                <a:schemeClr val="lt1"/>
              </a:solidFill>
              <a:latin typeface="+mn-lt"/>
            </a:endParaRPr>
          </a:p>
        </p:txBody>
      </p:sp>
      <p:sp>
        <p:nvSpPr>
          <p:cNvPr id="51" name="Πολλαπλασιασμός 69"/>
          <p:cNvSpPr/>
          <p:nvPr/>
        </p:nvSpPr>
        <p:spPr>
          <a:xfrm>
            <a:off x="4419600" y="4114800"/>
            <a:ext cx="361950" cy="3810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pic>
        <p:nvPicPr>
          <p:cNvPr id="52" name="Picture 2" descr="https://gcps.desire2learn.com/d2l/lor/viewer/viewFile.d2lfile/6605/4599/checkmark.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543800" y="4114800"/>
            <a:ext cx="332899" cy="381000"/>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20"/>
          <p:cNvPicPr>
            <a:picLocks noChangeAspect="1"/>
          </p:cNvPicPr>
          <p:nvPr/>
        </p:nvPicPr>
        <p:blipFill>
          <a:blip r:embed="rId6" cstate="print">
            <a:extLst>
              <a:ext uri="{BEBA8EAE-BF5A-486C-A8C5-ECC9F3942E4B}">
                <a14:imgProps xmlns="" xmlns:a14="http://schemas.microsoft.com/office/drawing/2010/main">
                  <a14:imgLayer r:embed="rId7">
                    <a14:imgEffect>
                      <a14:backgroundRemoval t="0" b="100000" l="9155" r="89437"/>
                    </a14:imgEffect>
                  </a14:imgLayer>
                </a14:imgProps>
              </a:ext>
              <a:ext uri="{28A0092B-C50C-407E-A947-70E740481C1C}">
                <a14:useLocalDpi xmlns="" xmlns:a14="http://schemas.microsoft.com/office/drawing/2010/main" val="0"/>
              </a:ext>
            </a:extLst>
          </a:blip>
          <a:stretch>
            <a:fillRect/>
          </a:stretch>
        </p:blipFill>
        <p:spPr>
          <a:xfrm>
            <a:off x="3604260" y="4621530"/>
            <a:ext cx="595122" cy="712470"/>
          </a:xfrm>
          <a:prstGeom prst="rect">
            <a:avLst/>
          </a:prstGeom>
          <a:effectLst>
            <a:outerShdw blurRad="50800" dist="38100" algn="l" rotWithShape="0">
              <a:prstClr val="black">
                <a:alpha val="40000"/>
              </a:prstClr>
            </a:outerShdw>
          </a:effectLst>
        </p:spPr>
      </p:pic>
      <p:sp>
        <p:nvSpPr>
          <p:cNvPr id="22" name="TextBox 21"/>
          <p:cNvSpPr txBox="1"/>
          <p:nvPr/>
        </p:nvSpPr>
        <p:spPr>
          <a:xfrm>
            <a:off x="3985260" y="4660999"/>
            <a:ext cx="1524000" cy="646331"/>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b="1" spc="300" dirty="0" smtClean="0">
                <a:effectLst>
                  <a:outerShdw blurRad="38100" dist="38100" dir="2700000" algn="tl">
                    <a:srgbClr val="000000">
                      <a:alpha val="43137"/>
                    </a:srgbClr>
                  </a:outerShdw>
                </a:effectLst>
              </a:rPr>
              <a:t>PROFILE UPDATE</a:t>
            </a:r>
            <a:endParaRPr lang="en-US" b="1" spc="300" dirty="0">
              <a:effectLst>
                <a:outerShdw blurRad="38100" dist="38100" dir="2700000" algn="tl">
                  <a:srgbClr val="000000">
                    <a:alpha val="43137"/>
                  </a:srgbClr>
                </a:outerShdw>
              </a:effectLst>
            </a:endParaRPr>
          </a:p>
        </p:txBody>
      </p:sp>
      <p:pic>
        <p:nvPicPr>
          <p:cNvPr id="23" name="Picture 22"/>
          <p:cNvPicPr>
            <a:picLocks noChangeAspect="1"/>
          </p:cNvPicPr>
          <p:nvPr/>
        </p:nvPicPr>
        <p:blipFill>
          <a:blip r:embed="rId6" cstate="print">
            <a:extLst>
              <a:ext uri="{BEBA8EAE-BF5A-486C-A8C5-ECC9F3942E4B}">
                <a14:imgProps xmlns="" xmlns:a14="http://schemas.microsoft.com/office/drawing/2010/main">
                  <a14:imgLayer r:embed="rId7">
                    <a14:imgEffect>
                      <a14:backgroundRemoval t="0" b="100000" l="9155" r="89437"/>
                    </a14:imgEffect>
                  </a14:imgLayer>
                </a14:imgProps>
              </a:ext>
              <a:ext uri="{28A0092B-C50C-407E-A947-70E740481C1C}">
                <a14:useLocalDpi xmlns="" xmlns:a14="http://schemas.microsoft.com/office/drawing/2010/main" val="0"/>
              </a:ext>
            </a:extLst>
          </a:blip>
          <a:stretch>
            <a:fillRect/>
          </a:stretch>
        </p:blipFill>
        <p:spPr>
          <a:xfrm>
            <a:off x="6705600" y="4621530"/>
            <a:ext cx="595122" cy="712470"/>
          </a:xfrm>
          <a:prstGeom prst="rect">
            <a:avLst/>
          </a:prstGeom>
          <a:effectLst>
            <a:outerShdw blurRad="50800" dist="38100" algn="l" rotWithShape="0">
              <a:prstClr val="black">
                <a:alpha val="40000"/>
              </a:prstClr>
            </a:outerShdw>
          </a:effectLst>
        </p:spPr>
      </p:pic>
      <p:sp>
        <p:nvSpPr>
          <p:cNvPr id="24" name="TextBox 23"/>
          <p:cNvSpPr txBox="1"/>
          <p:nvPr/>
        </p:nvSpPr>
        <p:spPr>
          <a:xfrm>
            <a:off x="7086600" y="4660999"/>
            <a:ext cx="1524000" cy="646331"/>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b="1" spc="300" dirty="0" smtClean="0">
                <a:effectLst>
                  <a:outerShdw blurRad="38100" dist="38100" dir="2700000" algn="tl">
                    <a:srgbClr val="000000">
                      <a:alpha val="43137"/>
                    </a:srgbClr>
                  </a:outerShdw>
                </a:effectLst>
              </a:rPr>
              <a:t>PROFILE UPDATE</a:t>
            </a:r>
            <a:endParaRPr lang="en-US" b="1" spc="300"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500" fill="hold"/>
                                        <p:tgtEl>
                                          <p:spTgt spid="8"/>
                                        </p:tgtEl>
                                        <p:attrNameLst>
                                          <p:attrName>fillcolor</p:attrName>
                                        </p:attrNameLst>
                                      </p:cBhvr>
                                      <p:to>
                                        <a:srgbClr val="009900"/>
                                      </p:to>
                                    </p:animClr>
                                    <p:set>
                                      <p:cBhvr>
                                        <p:cTn id="7" dur="500" fill="hold"/>
                                        <p:tgtEl>
                                          <p:spTgt spid="8"/>
                                        </p:tgtEl>
                                        <p:attrNameLst>
                                          <p:attrName>fill.type</p:attrName>
                                        </p:attrNameLst>
                                      </p:cBhvr>
                                      <p:to>
                                        <p:strVal val="solid"/>
                                      </p:to>
                                    </p:set>
                                    <p:set>
                                      <p:cBhvr>
                                        <p:cTn id="8" dur="500" fill="hold"/>
                                        <p:tgtEl>
                                          <p:spTgt spid="8"/>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p:cBhvr>
                                        <p:cTn id="12" dur="500" fill="hold"/>
                                        <p:tgtEl>
                                          <p:spTgt spid="9"/>
                                        </p:tgtEl>
                                        <p:attrNameLst>
                                          <p:attrName>fillcolor</p:attrName>
                                        </p:attrNameLst>
                                      </p:cBhvr>
                                      <p:to>
                                        <a:srgbClr val="009900"/>
                                      </p:to>
                                    </p:animClr>
                                    <p:set>
                                      <p:cBhvr>
                                        <p:cTn id="13" dur="500" fill="hold"/>
                                        <p:tgtEl>
                                          <p:spTgt spid="9"/>
                                        </p:tgtEl>
                                        <p:attrNameLst>
                                          <p:attrName>fill.type</p:attrName>
                                        </p:attrNameLst>
                                      </p:cBhvr>
                                      <p:to>
                                        <p:strVal val="solid"/>
                                      </p:to>
                                    </p:set>
                                    <p:set>
                                      <p:cBhvr>
                                        <p:cTn id="14" dur="500" fill="hold"/>
                                        <p:tgtEl>
                                          <p:spTgt spid="9"/>
                                        </p:tgtEl>
                                        <p:attrNameLst>
                                          <p:attrName>fill.on</p:attrName>
                                        </p:attrNameLst>
                                      </p:cBhvr>
                                      <p:to>
                                        <p:strVal val="true"/>
                                      </p:to>
                                    </p:set>
                                  </p:childTnLst>
                                </p:cTn>
                              </p:par>
                            </p:childTnLst>
                          </p:cTn>
                        </p:par>
                        <p:par>
                          <p:cTn id="15" fill="hold">
                            <p:stCondLst>
                              <p:cond delay="500"/>
                            </p:stCondLst>
                            <p:childTnLst>
                              <p:par>
                                <p:cTn id="16" presetID="1" presetClass="emph" presetSubtype="2" fill="hold" nodeType="afterEffect">
                                  <p:stCondLst>
                                    <p:cond delay="0"/>
                                  </p:stCondLst>
                                  <p:childTnLst>
                                    <p:animClr clrSpc="rgb">
                                      <p:cBhvr>
                                        <p:cTn id="17" dur="500" fill="hold"/>
                                        <p:tgtEl>
                                          <p:spTgt spid="10"/>
                                        </p:tgtEl>
                                        <p:attrNameLst>
                                          <p:attrName>fillcolor</p:attrName>
                                        </p:attrNameLst>
                                      </p:cBhvr>
                                      <p:to>
                                        <a:srgbClr val="009900"/>
                                      </p:to>
                                    </p:animClr>
                                    <p:set>
                                      <p:cBhvr>
                                        <p:cTn id="18" dur="500" fill="hold"/>
                                        <p:tgtEl>
                                          <p:spTgt spid="10"/>
                                        </p:tgtEl>
                                        <p:attrNameLst>
                                          <p:attrName>fill.type</p:attrName>
                                        </p:attrNameLst>
                                      </p:cBhvr>
                                      <p:to>
                                        <p:strVal val="solid"/>
                                      </p:to>
                                    </p:set>
                                    <p:set>
                                      <p:cBhvr>
                                        <p:cTn id="19" dur="500" fill="hold"/>
                                        <p:tgtEl>
                                          <p:spTgt spid="10"/>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p:cBhvr>
                                        <p:cTn id="23" dur="500" fill="hold"/>
                                        <p:tgtEl>
                                          <p:spTgt spid="8"/>
                                        </p:tgtEl>
                                        <p:attrNameLst>
                                          <p:attrName>fillcolor</p:attrName>
                                        </p:attrNameLst>
                                      </p:cBhvr>
                                      <p:to>
                                        <a:srgbClr val="10253F"/>
                                      </p:to>
                                    </p:animClr>
                                    <p:set>
                                      <p:cBhvr>
                                        <p:cTn id="24" dur="500" fill="hold"/>
                                        <p:tgtEl>
                                          <p:spTgt spid="8"/>
                                        </p:tgtEl>
                                        <p:attrNameLst>
                                          <p:attrName>fill.type</p:attrName>
                                        </p:attrNameLst>
                                      </p:cBhvr>
                                      <p:to>
                                        <p:strVal val="solid"/>
                                      </p:to>
                                    </p:set>
                                    <p:set>
                                      <p:cBhvr>
                                        <p:cTn id="25" dur="500" fill="hold"/>
                                        <p:tgtEl>
                                          <p:spTgt spid="8"/>
                                        </p:tgtEl>
                                        <p:attrNameLst>
                                          <p:attrName>fill.on</p:attrName>
                                        </p:attrNameLst>
                                      </p:cBhvr>
                                      <p:to>
                                        <p:strVal val="true"/>
                                      </p:to>
                                    </p:set>
                                  </p:childTnLst>
                                </p:cTn>
                              </p:par>
                              <p:par>
                                <p:cTn id="26" presetID="1" presetClass="emph" presetSubtype="2" fill="hold" nodeType="withEffect">
                                  <p:stCondLst>
                                    <p:cond delay="0"/>
                                  </p:stCondLst>
                                  <p:childTnLst>
                                    <p:animClr clrSpc="rgb">
                                      <p:cBhvr>
                                        <p:cTn id="27" dur="500" fill="hold"/>
                                        <p:tgtEl>
                                          <p:spTgt spid="9"/>
                                        </p:tgtEl>
                                        <p:attrNameLst>
                                          <p:attrName>fillcolor</p:attrName>
                                        </p:attrNameLst>
                                      </p:cBhvr>
                                      <p:to>
                                        <a:srgbClr val="10253F"/>
                                      </p:to>
                                    </p:animClr>
                                    <p:set>
                                      <p:cBhvr>
                                        <p:cTn id="28" dur="500" fill="hold"/>
                                        <p:tgtEl>
                                          <p:spTgt spid="9"/>
                                        </p:tgtEl>
                                        <p:attrNameLst>
                                          <p:attrName>fill.type</p:attrName>
                                        </p:attrNameLst>
                                      </p:cBhvr>
                                      <p:to>
                                        <p:strVal val="solid"/>
                                      </p:to>
                                    </p:set>
                                    <p:set>
                                      <p:cBhvr>
                                        <p:cTn id="29" dur="500" fill="hold"/>
                                        <p:tgtEl>
                                          <p:spTgt spid="9"/>
                                        </p:tgtEl>
                                        <p:attrNameLst>
                                          <p:attrName>fill.on</p:attrName>
                                        </p:attrNameLst>
                                      </p:cBhvr>
                                      <p:to>
                                        <p:strVal val="true"/>
                                      </p:to>
                                    </p:set>
                                  </p:childTnLst>
                                </p:cTn>
                              </p:par>
                              <p:par>
                                <p:cTn id="30" presetID="1" presetClass="emph" presetSubtype="2" fill="hold" nodeType="withEffect">
                                  <p:stCondLst>
                                    <p:cond delay="0"/>
                                  </p:stCondLst>
                                  <p:childTnLst>
                                    <p:animClr clrSpc="rgb">
                                      <p:cBhvr>
                                        <p:cTn id="31" dur="500" fill="hold"/>
                                        <p:tgtEl>
                                          <p:spTgt spid="10"/>
                                        </p:tgtEl>
                                        <p:attrNameLst>
                                          <p:attrName>fillcolor</p:attrName>
                                        </p:attrNameLst>
                                      </p:cBhvr>
                                      <p:to>
                                        <a:srgbClr val="10253F"/>
                                      </p:to>
                                    </p:animClr>
                                    <p:set>
                                      <p:cBhvr>
                                        <p:cTn id="32" dur="500" fill="hold"/>
                                        <p:tgtEl>
                                          <p:spTgt spid="10"/>
                                        </p:tgtEl>
                                        <p:attrNameLst>
                                          <p:attrName>fill.type</p:attrName>
                                        </p:attrNameLst>
                                      </p:cBhvr>
                                      <p:to>
                                        <p:strVal val="solid"/>
                                      </p:to>
                                    </p:set>
                                    <p:set>
                                      <p:cBhvr>
                                        <p:cTn id="33" dur="500" fill="hold"/>
                                        <p:tgtEl>
                                          <p:spTgt spid="10"/>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49"/>
                                        </p:tgtEl>
                                        <p:attrNameLst>
                                          <p:attrName>style.visibility</p:attrName>
                                        </p:attrNameLst>
                                      </p:cBhvr>
                                      <p:to>
                                        <p:strVal val="visible"/>
                                      </p:to>
                                    </p:set>
                                    <p:anim calcmode="lin" valueType="num">
                                      <p:cBhvr>
                                        <p:cTn id="38" dur="1000" fill="hold"/>
                                        <p:tgtEl>
                                          <p:spTgt spid="49"/>
                                        </p:tgtEl>
                                        <p:attrNameLst>
                                          <p:attrName>ppt_w</p:attrName>
                                        </p:attrNameLst>
                                      </p:cBhvr>
                                      <p:tavLst>
                                        <p:tav tm="0">
                                          <p:val>
                                            <p:strVal val="#ppt_w*0.70"/>
                                          </p:val>
                                        </p:tav>
                                        <p:tav tm="100000">
                                          <p:val>
                                            <p:strVal val="#ppt_w"/>
                                          </p:val>
                                        </p:tav>
                                      </p:tavLst>
                                    </p:anim>
                                    <p:anim calcmode="lin" valueType="num">
                                      <p:cBhvr>
                                        <p:cTn id="39" dur="1000" fill="hold"/>
                                        <p:tgtEl>
                                          <p:spTgt spid="49"/>
                                        </p:tgtEl>
                                        <p:attrNameLst>
                                          <p:attrName>ppt_h</p:attrName>
                                        </p:attrNameLst>
                                      </p:cBhvr>
                                      <p:tavLst>
                                        <p:tav tm="0">
                                          <p:val>
                                            <p:strVal val="#ppt_h"/>
                                          </p:val>
                                        </p:tav>
                                        <p:tav tm="100000">
                                          <p:val>
                                            <p:strVal val="#ppt_h"/>
                                          </p:val>
                                        </p:tav>
                                      </p:tavLst>
                                    </p:anim>
                                    <p:animEffect transition="in" filter="fade">
                                      <p:cBhvr>
                                        <p:cTn id="40" dur="1000"/>
                                        <p:tgtEl>
                                          <p:spTgt spid="49"/>
                                        </p:tgtEl>
                                      </p:cBhvr>
                                    </p:animEffect>
                                  </p:childTnLst>
                                </p:cTn>
                              </p:par>
                            </p:childTnLst>
                          </p:cTn>
                        </p:par>
                        <p:par>
                          <p:cTn id="41" fill="hold">
                            <p:stCondLst>
                              <p:cond delay="1000"/>
                            </p:stCondLst>
                            <p:childTnLst>
                              <p:par>
                                <p:cTn id="42" presetID="9" presetClass="entr" presetSubtype="0" fill="hold" grpId="0" nodeType="afterEffect">
                                  <p:stCondLst>
                                    <p:cond delay="1000"/>
                                  </p:stCondLst>
                                  <p:childTnLst>
                                    <p:set>
                                      <p:cBhvr>
                                        <p:cTn id="43" dur="1" fill="hold">
                                          <p:stCondLst>
                                            <p:cond delay="0"/>
                                          </p:stCondLst>
                                        </p:cTn>
                                        <p:tgtEl>
                                          <p:spTgt spid="51"/>
                                        </p:tgtEl>
                                        <p:attrNameLst>
                                          <p:attrName>style.visibility</p:attrName>
                                        </p:attrNameLst>
                                      </p:cBhvr>
                                      <p:to>
                                        <p:strVal val="visible"/>
                                      </p:to>
                                    </p:set>
                                    <p:animEffect transition="in" filter="dissolve">
                                      <p:cBhvr>
                                        <p:cTn id="44" dur="500"/>
                                        <p:tgtEl>
                                          <p:spTgt spid="51"/>
                                        </p:tgtEl>
                                      </p:cBhvr>
                                    </p:animEffect>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strVal val="#ppt_w*0.70"/>
                                          </p:val>
                                        </p:tav>
                                        <p:tav tm="100000">
                                          <p:val>
                                            <p:strVal val="#ppt_w"/>
                                          </p:val>
                                        </p:tav>
                                      </p:tavLst>
                                    </p:anim>
                                    <p:anim calcmode="lin" valueType="num">
                                      <p:cBhvr>
                                        <p:cTn id="57" dur="1000" fill="hold"/>
                                        <p:tgtEl>
                                          <p:spTgt spid="50"/>
                                        </p:tgtEl>
                                        <p:attrNameLst>
                                          <p:attrName>ppt_h</p:attrName>
                                        </p:attrNameLst>
                                      </p:cBhvr>
                                      <p:tavLst>
                                        <p:tav tm="0">
                                          <p:val>
                                            <p:strVal val="#ppt_h"/>
                                          </p:val>
                                        </p:tav>
                                        <p:tav tm="100000">
                                          <p:val>
                                            <p:strVal val="#ppt_h"/>
                                          </p:val>
                                        </p:tav>
                                      </p:tavLst>
                                    </p:anim>
                                    <p:animEffect transition="in" filter="fade">
                                      <p:cBhvr>
                                        <p:cTn id="58" dur="1000"/>
                                        <p:tgtEl>
                                          <p:spTgt spid="50"/>
                                        </p:tgtEl>
                                      </p:cBhvr>
                                    </p:animEffect>
                                  </p:childTnLst>
                                </p:cTn>
                              </p:par>
                            </p:childTnLst>
                          </p:cTn>
                        </p:par>
                        <p:par>
                          <p:cTn id="59" fill="hold">
                            <p:stCondLst>
                              <p:cond delay="1000"/>
                            </p:stCondLst>
                            <p:childTnLst>
                              <p:par>
                                <p:cTn id="60" presetID="9" presetClass="entr" presetSubtype="0" fill="hold" nodeType="afterEffect">
                                  <p:stCondLst>
                                    <p:cond delay="500"/>
                                  </p:stCondLst>
                                  <p:childTnLst>
                                    <p:set>
                                      <p:cBhvr>
                                        <p:cTn id="61" dur="1" fill="hold">
                                          <p:stCondLst>
                                            <p:cond delay="0"/>
                                          </p:stCondLst>
                                        </p:cTn>
                                        <p:tgtEl>
                                          <p:spTgt spid="52"/>
                                        </p:tgtEl>
                                        <p:attrNameLst>
                                          <p:attrName>style.visibility</p:attrName>
                                        </p:attrNameLst>
                                      </p:cBhvr>
                                      <p:to>
                                        <p:strVal val="visible"/>
                                      </p:to>
                                    </p:set>
                                    <p:animEffect transition="in" filter="dissolve">
                                      <p:cBhvr>
                                        <p:cTn id="62" dur="500"/>
                                        <p:tgtEl>
                                          <p:spTgt spid="52"/>
                                        </p:tgtEl>
                                      </p:cBhvr>
                                    </p:animEffect>
                                  </p:childTnLst>
                                </p:cTn>
                              </p:par>
                            </p:childTnLst>
                          </p:cTn>
                        </p:par>
                        <p:par>
                          <p:cTn id="63" fill="hold">
                            <p:stCondLst>
                              <p:cond delay="2000"/>
                            </p:stCondLst>
                            <p:childTnLst>
                              <p:par>
                                <p:cTn id="64" presetID="10" presetClass="entr" presetSubtype="0" fill="hold"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22"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Branching Points</a:t>
            </a:r>
          </a:p>
          <a:p>
            <a:pPr lvl="1"/>
            <a:r>
              <a:rPr lang="en-US" dirty="0" smtClean="0"/>
              <a:t>Attributes (menu mandatory/automatic/optional, title, template)</a:t>
            </a:r>
          </a:p>
          <a:p>
            <a:pPr lvl="1"/>
            <a:r>
              <a:rPr lang="en-US" dirty="0" smtClean="0"/>
              <a:t>Conditions, annotations, attributes on branches</a:t>
            </a:r>
          </a:p>
          <a:p>
            <a:endParaRPr lang="en-US" dirty="0" smtClean="0"/>
          </a:p>
          <a:p>
            <a:pPr lvl="1"/>
            <a:endParaRPr lang="en-US" dirty="0" smtClean="0"/>
          </a:p>
          <a:p>
            <a:endParaRPr lang="en-US" dirty="0"/>
          </a:p>
        </p:txBody>
      </p:sp>
      <p:sp>
        <p:nvSpPr>
          <p:cNvPr id="33" name="Cube 32"/>
          <p:cNvSpPr/>
          <p:nvPr/>
        </p:nvSpPr>
        <p:spPr>
          <a:xfrm>
            <a:off x="5791200" y="2971800"/>
            <a:ext cx="1219200" cy="685800"/>
          </a:xfrm>
          <a:prstGeom prst="cube">
            <a:avLst>
              <a:gd name="adj" fmla="val 18055"/>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Chariots in War</a:t>
            </a:r>
            <a:endParaRPr lang="en-US" sz="1600" dirty="0"/>
          </a:p>
        </p:txBody>
      </p:sp>
      <p:sp>
        <p:nvSpPr>
          <p:cNvPr id="34" name="Cube 33"/>
          <p:cNvSpPr/>
          <p:nvPr/>
        </p:nvSpPr>
        <p:spPr>
          <a:xfrm>
            <a:off x="7086600" y="2971800"/>
            <a:ext cx="1371600" cy="685800"/>
          </a:xfrm>
          <a:prstGeom prst="cube">
            <a:avLst>
              <a:gd name="adj" fmla="val 18055"/>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Chariot Use in Life</a:t>
            </a:r>
            <a:endParaRPr lang="en-US" sz="1600" dirty="0"/>
          </a:p>
        </p:txBody>
      </p:sp>
      <p:sp>
        <p:nvSpPr>
          <p:cNvPr id="32" name="Cube 31"/>
          <p:cNvSpPr/>
          <p:nvPr/>
        </p:nvSpPr>
        <p:spPr>
          <a:xfrm>
            <a:off x="4495800" y="2971800"/>
            <a:ext cx="1219200" cy="685800"/>
          </a:xfrm>
          <a:prstGeom prst="cube">
            <a:avLst>
              <a:gd name="adj" fmla="val 18055"/>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Phaeton Myth</a:t>
            </a:r>
            <a:endParaRPr lang="en-US" sz="1600" dirty="0"/>
          </a:p>
        </p:txBody>
      </p:sp>
      <p:pic>
        <p:nvPicPr>
          <p:cNvPr id="91" name="Picture 90"/>
          <p:cNvPicPr>
            <a:picLocks noChangeAspect="1" noChangeArrowheads="1"/>
          </p:cNvPicPr>
          <p:nvPr/>
        </p:nvPicPr>
        <p:blipFill>
          <a:blip r:embed="rId3" cstate="print"/>
          <a:srcRect/>
          <a:stretch>
            <a:fillRect/>
          </a:stretch>
        </p:blipFill>
        <p:spPr bwMode="auto">
          <a:xfrm>
            <a:off x="5562602" y="3733800"/>
            <a:ext cx="1256336" cy="934156"/>
          </a:xfrm>
          <a:prstGeom prst="rect">
            <a:avLst/>
          </a:prstGeom>
          <a:noFill/>
          <a:ln w="9525">
            <a:noFill/>
            <a:miter lim="800000"/>
            <a:headEnd/>
            <a:tailEnd/>
          </a:ln>
        </p:spPr>
      </p:pic>
      <p:sp>
        <p:nvSpPr>
          <p:cNvPr id="80" name="Cube 79"/>
          <p:cNvSpPr/>
          <p:nvPr/>
        </p:nvSpPr>
        <p:spPr>
          <a:xfrm>
            <a:off x="6324600" y="4343400"/>
            <a:ext cx="1143000" cy="685800"/>
          </a:xfrm>
          <a:prstGeom prst="cube">
            <a:avLst>
              <a:gd name="adj" fmla="val 18055"/>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Persian Horse</a:t>
            </a:r>
            <a:endParaRPr lang="en-US" sz="1600" dirty="0"/>
          </a:p>
        </p:txBody>
      </p:sp>
      <p:pic>
        <p:nvPicPr>
          <p:cNvPr id="77" name="Picture 2" descr="C:\My Files\Projects\CHESS\AM demo December 2012\stories by AM\Nikos_Horse\Horse_assets\Horse_assets\SuH3.jpg"/>
          <p:cNvPicPr>
            <a:picLocks noChangeAspect="1" noChangeArrowheads="1"/>
          </p:cNvPicPr>
          <p:nvPr/>
        </p:nvPicPr>
        <p:blipFill>
          <a:blip r:embed="rId4" cstate="print"/>
          <a:srcRect t="27545" b="18563"/>
          <a:stretch>
            <a:fillRect/>
          </a:stretch>
        </p:blipFill>
        <p:spPr bwMode="auto">
          <a:xfrm flipH="1">
            <a:off x="2133603" y="3657600"/>
            <a:ext cx="1389547" cy="936072"/>
          </a:xfrm>
          <a:prstGeom prst="rect">
            <a:avLst/>
          </a:prstGeom>
          <a:noFill/>
        </p:spPr>
      </p:pic>
      <p:sp>
        <p:nvSpPr>
          <p:cNvPr id="3" name="Footer Placeholder 2"/>
          <p:cNvSpPr>
            <a:spLocks noGrp="1"/>
          </p:cNvSpPr>
          <p:nvPr>
            <p:ph type="ftr" sz="quarter" idx="10"/>
          </p:nvPr>
        </p:nvSpPr>
        <p:spPr/>
        <p:txBody>
          <a:bodyPr/>
          <a:lstStyle/>
          <a:p>
            <a:endParaRPr lang="fr-FR" dirty="0" smtClean="0"/>
          </a:p>
        </p:txBody>
      </p:sp>
      <p:sp>
        <p:nvSpPr>
          <p:cNvPr id="4" name="Slide Number Placeholder 3"/>
          <p:cNvSpPr>
            <a:spLocks noGrp="1"/>
          </p:cNvSpPr>
          <p:nvPr>
            <p:ph type="sldNum" sz="quarter" idx="11"/>
          </p:nvPr>
        </p:nvSpPr>
        <p:spPr>
          <a:xfrm>
            <a:off x="6934200" y="6400806"/>
            <a:ext cx="2133600" cy="365125"/>
          </a:xfrm>
        </p:spPr>
        <p:txBody>
          <a:bodyPr/>
          <a:lstStyle/>
          <a:p>
            <a:fld id="{36ADEF0D-364A-40C0-BDDA-58B2A0E06FCD}" type="slidenum">
              <a:rPr lang="fr-FR" smtClean="0"/>
              <a:pPr/>
              <a:t>22</a:t>
            </a:fld>
            <a:endParaRPr lang="fr-FR"/>
          </a:p>
        </p:txBody>
      </p:sp>
      <p:sp>
        <p:nvSpPr>
          <p:cNvPr id="5" name="Title 4"/>
          <p:cNvSpPr>
            <a:spLocks noGrp="1"/>
          </p:cNvSpPr>
          <p:nvPr>
            <p:ph type="title"/>
          </p:nvPr>
        </p:nvSpPr>
        <p:spPr/>
        <p:txBody>
          <a:bodyPr>
            <a:normAutofit/>
          </a:bodyPr>
          <a:lstStyle/>
          <a:p>
            <a:r>
              <a:rPr lang="en-US" dirty="0" smtClean="0"/>
              <a:t>ASTE Functionality - Branching story</a:t>
            </a:r>
            <a:endParaRPr lang="en-US" dirty="0"/>
          </a:p>
        </p:txBody>
      </p:sp>
      <p:sp>
        <p:nvSpPr>
          <p:cNvPr id="6" name="Cube 5"/>
          <p:cNvSpPr/>
          <p:nvPr/>
        </p:nvSpPr>
        <p:spPr>
          <a:xfrm>
            <a:off x="533400" y="4343400"/>
            <a:ext cx="1066800" cy="685800"/>
          </a:xfrm>
          <a:prstGeom prst="cube">
            <a:avLst>
              <a:gd name="adj" fmla="val 18055"/>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Horse Intro</a:t>
            </a:r>
            <a:endParaRPr lang="en-US" sz="1600" dirty="0"/>
          </a:p>
        </p:txBody>
      </p:sp>
      <p:sp>
        <p:nvSpPr>
          <p:cNvPr id="7" name="Cube 6"/>
          <p:cNvSpPr/>
          <p:nvPr/>
        </p:nvSpPr>
        <p:spPr>
          <a:xfrm>
            <a:off x="3200400" y="4343400"/>
            <a:ext cx="1143000" cy="685800"/>
          </a:xfrm>
          <a:prstGeom prst="cube">
            <a:avLst>
              <a:gd name="adj" fmla="val 18055"/>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Chariot Horses</a:t>
            </a:r>
            <a:endParaRPr lang="en-US" sz="1600" dirty="0"/>
          </a:p>
        </p:txBody>
      </p:sp>
      <p:cxnSp>
        <p:nvCxnSpPr>
          <p:cNvPr id="19" name="Straight Arrow Connector 18"/>
          <p:cNvCxnSpPr>
            <a:stCxn id="6" idx="4"/>
            <a:endCxn id="7" idx="2"/>
          </p:cNvCxnSpPr>
          <p:nvPr/>
        </p:nvCxnSpPr>
        <p:spPr>
          <a:xfrm>
            <a:off x="1476382" y="4748210"/>
            <a:ext cx="1724021" cy="0"/>
          </a:xfrm>
          <a:prstGeom prst="straightConnector1">
            <a:avLst/>
          </a:prstGeom>
          <a:ln w="28575">
            <a:solidFill>
              <a:srgbClr val="F4D80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Diamond 27"/>
          <p:cNvSpPr/>
          <p:nvPr/>
        </p:nvSpPr>
        <p:spPr>
          <a:xfrm>
            <a:off x="4572000" y="4290060"/>
            <a:ext cx="1143000" cy="914400"/>
          </a:xfrm>
          <a:prstGeom prst="diamond">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t>Chariot Options</a:t>
            </a:r>
            <a:endParaRPr lang="en-US" sz="1400" dirty="0"/>
          </a:p>
        </p:txBody>
      </p:sp>
      <p:cxnSp>
        <p:nvCxnSpPr>
          <p:cNvPr id="29" name="Straight Arrow Connector 28"/>
          <p:cNvCxnSpPr>
            <a:stCxn id="7" idx="4"/>
            <a:endCxn id="28" idx="1"/>
          </p:cNvCxnSpPr>
          <p:nvPr/>
        </p:nvCxnSpPr>
        <p:spPr>
          <a:xfrm flipV="1">
            <a:off x="4219579" y="4747260"/>
            <a:ext cx="352421" cy="950"/>
          </a:xfrm>
          <a:prstGeom prst="straightConnector1">
            <a:avLst/>
          </a:prstGeom>
          <a:ln w="28575">
            <a:solidFill>
              <a:srgbClr val="F4D80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8" idx="3"/>
            <a:endCxn id="32" idx="2"/>
          </p:cNvCxnSpPr>
          <p:nvPr/>
        </p:nvCxnSpPr>
        <p:spPr>
          <a:xfrm flipH="1" flipV="1">
            <a:off x="4495800" y="3376610"/>
            <a:ext cx="1219200" cy="1370650"/>
          </a:xfrm>
          <a:prstGeom prst="straightConnector1">
            <a:avLst/>
          </a:prstGeom>
          <a:ln w="28575">
            <a:solidFill>
              <a:srgbClr val="F4D80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8" idx="3"/>
            <a:endCxn id="33" idx="2"/>
          </p:cNvCxnSpPr>
          <p:nvPr/>
        </p:nvCxnSpPr>
        <p:spPr>
          <a:xfrm flipV="1">
            <a:off x="5715000" y="3376610"/>
            <a:ext cx="76200" cy="1370650"/>
          </a:xfrm>
          <a:prstGeom prst="straightConnector1">
            <a:avLst/>
          </a:prstGeom>
          <a:ln w="28575">
            <a:solidFill>
              <a:srgbClr val="F4D80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8" idx="3"/>
            <a:endCxn id="34" idx="2"/>
          </p:cNvCxnSpPr>
          <p:nvPr/>
        </p:nvCxnSpPr>
        <p:spPr>
          <a:xfrm flipV="1">
            <a:off x="5715000" y="3376610"/>
            <a:ext cx="1371600" cy="1370650"/>
          </a:xfrm>
          <a:prstGeom prst="straightConnector1">
            <a:avLst/>
          </a:prstGeom>
          <a:ln w="28575">
            <a:solidFill>
              <a:srgbClr val="F4D80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stCxn id="7" idx="4"/>
            <a:endCxn id="80" idx="2"/>
          </p:cNvCxnSpPr>
          <p:nvPr/>
        </p:nvCxnSpPr>
        <p:spPr>
          <a:xfrm>
            <a:off x="4219579" y="4748210"/>
            <a:ext cx="2105021" cy="0"/>
          </a:xfrm>
          <a:prstGeom prst="straightConnector1">
            <a:avLst/>
          </a:prstGeom>
          <a:ln w="28575">
            <a:solidFill>
              <a:srgbClr val="F4D80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4038600" y="3928646"/>
            <a:ext cx="1600200" cy="338554"/>
          </a:xfrm>
          <a:prstGeom prst="rect">
            <a:avLst/>
          </a:prstGeom>
          <a:noFill/>
        </p:spPr>
        <p:txBody>
          <a:bodyPr wrap="square" rtlCol="0">
            <a:spAutoFit/>
          </a:bodyPr>
          <a:lstStyle/>
          <a:p>
            <a:r>
              <a:rPr lang="en-US" sz="1600" dirty="0" smtClean="0">
                <a:solidFill>
                  <a:srgbClr val="C7B009"/>
                </a:solidFill>
              </a:rPr>
              <a:t>Age not child</a:t>
            </a:r>
            <a:endParaRPr lang="en-US" sz="1600" dirty="0">
              <a:solidFill>
                <a:srgbClr val="C7B009"/>
              </a:solidFill>
            </a:endParaRPr>
          </a:p>
        </p:txBody>
      </p:sp>
      <p:pic>
        <p:nvPicPr>
          <p:cNvPr id="41" name="Picture 40"/>
          <p:cNvPicPr>
            <a:picLocks noChangeAspect="1"/>
          </p:cNvPicPr>
          <p:nvPr/>
        </p:nvPicPr>
        <p:blipFill>
          <a:blip r:embed="rId5" cstate="print">
            <a:extLst>
              <a:ext uri="{BEBA8EAE-BF5A-486C-A8C5-ECC9F3942E4B}">
                <a14:imgProps xmlns="" xmlns:a14="http://schemas.microsoft.com/office/drawing/2010/main">
                  <a14:imgLayer r:embed="rId6">
                    <a14:imgEffect>
                      <a14:backgroundRemoval t="0" b="100000" l="9155" r="89437"/>
                    </a14:imgEffect>
                  </a14:imgLayer>
                </a14:imgProps>
              </a:ext>
              <a:ext uri="{28A0092B-C50C-407E-A947-70E740481C1C}">
                <a14:useLocalDpi xmlns="" xmlns:a14="http://schemas.microsoft.com/office/drawing/2010/main" val="0"/>
              </a:ext>
            </a:extLst>
          </a:blip>
          <a:stretch>
            <a:fillRect/>
          </a:stretch>
        </p:blipFill>
        <p:spPr>
          <a:xfrm>
            <a:off x="5729478" y="4114800"/>
            <a:ext cx="595122" cy="712470"/>
          </a:xfrm>
          <a:prstGeom prst="rect">
            <a:avLst/>
          </a:prstGeom>
        </p:spPr>
      </p:pic>
      <p:pic>
        <p:nvPicPr>
          <p:cNvPr id="45057" name="Picture 1"/>
          <p:cNvPicPr>
            <a:picLocks noChangeAspect="1" noChangeArrowheads="1"/>
          </p:cNvPicPr>
          <p:nvPr/>
        </p:nvPicPr>
        <p:blipFill>
          <a:blip r:embed="rId7" cstate="print"/>
          <a:srcRect t="60000" r="57083" b="4615"/>
          <a:stretch>
            <a:fillRect/>
          </a:stretch>
        </p:blipFill>
        <p:spPr bwMode="auto">
          <a:xfrm>
            <a:off x="5105400" y="5080985"/>
            <a:ext cx="3276600" cy="15654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7 0 L 0.17309 0 " pathEditMode="relative" rAng="0" ptsTypes="AA">
                                      <p:cBhvr>
                                        <p:cTn id="6" dur="2000" fill="hold"/>
                                        <p:tgtEl>
                                          <p:spTgt spid="91"/>
                                        </p:tgtEl>
                                        <p:attrNameLst>
                                          <p:attrName>ppt_x</p:attrName>
                                          <p:attrName>ppt_y</p:attrName>
                                        </p:attrNameLst>
                                      </p:cBhvr>
                                      <p:rCtr x="86" y="0"/>
                                    </p:animMotion>
                                  </p:childTnLst>
                                </p:cTn>
                              </p:par>
                              <p:par>
                                <p:cTn id="7" presetID="63" presetClass="path" presetSubtype="0" accel="50000" decel="50000" fill="hold" grpId="0" nodeType="withEffect">
                                  <p:stCondLst>
                                    <p:cond delay="0"/>
                                  </p:stCondLst>
                                  <p:childTnLst>
                                    <p:animMotion origin="layout" path="M 3.33333E-6 -3.33333E-6 L 0.1625 -3.33333E-6 " pathEditMode="relative" rAng="0" ptsTypes="AA">
                                      <p:cBhvr>
                                        <p:cTn id="8" dur="2000" fill="hold"/>
                                        <p:tgtEl>
                                          <p:spTgt spid="80"/>
                                        </p:tgtEl>
                                        <p:attrNameLst>
                                          <p:attrName>ppt_x</p:attrName>
                                          <p:attrName>ppt_y</p:attrName>
                                        </p:attrNameLst>
                                      </p:cBhvr>
                                      <p:rCtr x="81" y="0"/>
                                    </p:animMotion>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61"/>
                                        </p:tgtEl>
                                      </p:cBhvr>
                                    </p:animEffect>
                                    <p:set>
                                      <p:cBhvr>
                                        <p:cTn id="13" dur="1" fill="hold">
                                          <p:stCondLst>
                                            <p:cond delay="499"/>
                                          </p:stCondLst>
                                        </p:cTn>
                                        <p:tgtEl>
                                          <p:spTgt spid="161"/>
                                        </p:tgtEl>
                                        <p:attrNameLst>
                                          <p:attrName>style.visibility</p:attrName>
                                        </p:attrNameLst>
                                      </p:cBhvr>
                                      <p:to>
                                        <p:strVal val="hidden"/>
                                      </p:to>
                                    </p:se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par>
                                <p:cTn id="27" presetID="22" presetClass="entr" presetSubtype="4"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down)">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down)">
                                      <p:cBhvr>
                                        <p:cTn id="34" dur="500"/>
                                        <p:tgtEl>
                                          <p:spTgt spid="33"/>
                                        </p:tgtEl>
                                      </p:cBhvr>
                                    </p:animEffect>
                                  </p:childTnLst>
                                </p:cTn>
                              </p:par>
                              <p:par>
                                <p:cTn id="35" presetID="22" presetClass="entr" presetSubtype="4"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down)">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down)">
                                      <p:cBhvr>
                                        <p:cTn id="42" dur="500"/>
                                        <p:tgtEl>
                                          <p:spTgt spid="34"/>
                                        </p:tgtEl>
                                      </p:cBhvr>
                                    </p:animEffect>
                                  </p:childTnLst>
                                </p:cTn>
                              </p:par>
                              <p:par>
                                <p:cTn id="43" presetID="22" presetClass="entr" presetSubtype="4"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down)">
                                      <p:cBhvr>
                                        <p:cTn id="45" dur="5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505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68"/>
                                        </p:tgtEl>
                                        <p:attrNameLst>
                                          <p:attrName>style.visibility</p:attrName>
                                        </p:attrNameLst>
                                      </p:cBhvr>
                                      <p:to>
                                        <p:strVal val="visible"/>
                                      </p:to>
                                    </p:set>
                                    <p:animEffect transition="in" filter="wipe(down)">
                                      <p:cBhvr>
                                        <p:cTn id="54" dur="500"/>
                                        <p:tgtEl>
                                          <p:spTgt spid="168"/>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mph" presetSubtype="2" fill="hold" nodeType="clickEffect">
                                  <p:stCondLst>
                                    <p:cond delay="0"/>
                                  </p:stCondLst>
                                  <p:childTnLst>
                                    <p:animClr clrSpc="rgb">
                                      <p:cBhvr>
                                        <p:cTn id="58" dur="500" fill="hold"/>
                                        <p:tgtEl>
                                          <p:spTgt spid="28"/>
                                        </p:tgtEl>
                                        <p:attrNameLst>
                                          <p:attrName>fillcolor</p:attrName>
                                        </p:attrNameLst>
                                      </p:cBhvr>
                                      <p:to>
                                        <a:srgbClr val="009900"/>
                                      </p:to>
                                    </p:animClr>
                                    <p:set>
                                      <p:cBhvr>
                                        <p:cTn id="59" dur="500" fill="hold"/>
                                        <p:tgtEl>
                                          <p:spTgt spid="28"/>
                                        </p:tgtEl>
                                        <p:attrNameLst>
                                          <p:attrName>fill.type</p:attrName>
                                        </p:attrNameLst>
                                      </p:cBhvr>
                                      <p:to>
                                        <p:strVal val="solid"/>
                                      </p:to>
                                    </p:set>
                                    <p:set>
                                      <p:cBhvr>
                                        <p:cTn id="60" dur="500" fill="hold"/>
                                        <p:tgtEl>
                                          <p:spTgt spid="28"/>
                                        </p:tgtEl>
                                        <p:attrNameLst>
                                          <p:attrName>fill.on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7" presetClass="emph" presetSubtype="2" fill="hold" nodeType="clickEffect">
                                  <p:stCondLst>
                                    <p:cond delay="0"/>
                                  </p:stCondLst>
                                  <p:childTnLst>
                                    <p:animClr clrSpc="rgb">
                                      <p:cBhvr>
                                        <p:cTn id="64" dur="500" fill="hold"/>
                                        <p:tgtEl>
                                          <p:spTgt spid="36"/>
                                        </p:tgtEl>
                                        <p:attrNameLst>
                                          <p:attrName>stroke.color</p:attrName>
                                        </p:attrNameLst>
                                      </p:cBhvr>
                                      <p:to>
                                        <a:srgbClr val="009900"/>
                                      </p:to>
                                    </p:animClr>
                                    <p:set>
                                      <p:cBhvr>
                                        <p:cTn id="65" dur="500" fill="hold"/>
                                        <p:tgtEl>
                                          <p:spTgt spid="36"/>
                                        </p:tgtEl>
                                        <p:attrNameLst>
                                          <p:attrName>stroke.on</p:attrName>
                                        </p:attrNameLst>
                                      </p:cBhvr>
                                      <p:to>
                                        <p:strVal val="true"/>
                                      </p:to>
                                    </p:set>
                                  </p:childTnLst>
                                </p:cTn>
                              </p:par>
                              <p:par>
                                <p:cTn id="66" presetID="3" presetClass="emph" presetSubtype="2" fill="hold" nodeType="withEffect">
                                  <p:stCondLst>
                                    <p:cond delay="0"/>
                                  </p:stCondLst>
                                  <p:childTnLst>
                                    <p:animClr clrSpc="rgb">
                                      <p:cBhvr override="childStyle">
                                        <p:cTn id="67" dur="500" fill="hold"/>
                                        <p:tgtEl>
                                          <p:spTgt spid="168"/>
                                        </p:tgtEl>
                                        <p:attrNameLst>
                                          <p:attrName>style.color</p:attrName>
                                        </p:attrNameLst>
                                      </p:cBhvr>
                                      <p:to>
                                        <a:srgbClr val="009900"/>
                                      </p:to>
                                    </p:animClr>
                                  </p:childTnLst>
                                </p:cTn>
                              </p:par>
                            </p:childTnLst>
                          </p:cTn>
                        </p:par>
                        <p:par>
                          <p:cTn id="68" fill="hold">
                            <p:stCondLst>
                              <p:cond delay="500"/>
                            </p:stCondLst>
                            <p:childTnLst>
                              <p:par>
                                <p:cTn id="69" presetID="7" presetClass="emph" presetSubtype="2" fill="hold" nodeType="afterEffect">
                                  <p:stCondLst>
                                    <p:cond delay="0"/>
                                  </p:stCondLst>
                                  <p:childTnLst>
                                    <p:animClr clrSpc="rgb">
                                      <p:cBhvr>
                                        <p:cTn id="70" dur="500" fill="hold"/>
                                        <p:tgtEl>
                                          <p:spTgt spid="39"/>
                                        </p:tgtEl>
                                        <p:attrNameLst>
                                          <p:attrName>stroke.color</p:attrName>
                                        </p:attrNameLst>
                                      </p:cBhvr>
                                      <p:to>
                                        <a:srgbClr val="009900"/>
                                      </p:to>
                                    </p:animClr>
                                    <p:set>
                                      <p:cBhvr>
                                        <p:cTn id="71" dur="500" fill="hold"/>
                                        <p:tgtEl>
                                          <p:spTgt spid="39"/>
                                        </p:tgtEl>
                                        <p:attrNameLst>
                                          <p:attrName>stroke.on</p:attrName>
                                        </p:attrNameLst>
                                      </p:cBhvr>
                                      <p:to>
                                        <p:strVal val="true"/>
                                      </p:to>
                                    </p:set>
                                  </p:childTnLst>
                                </p:cTn>
                              </p:par>
                            </p:childTnLst>
                          </p:cTn>
                        </p:par>
                        <p:par>
                          <p:cTn id="72" fill="hold">
                            <p:stCondLst>
                              <p:cond delay="1000"/>
                            </p:stCondLst>
                            <p:childTnLst>
                              <p:par>
                                <p:cTn id="73" presetID="7" presetClass="emph" presetSubtype="2" fill="hold" nodeType="afterEffect">
                                  <p:stCondLst>
                                    <p:cond delay="0"/>
                                  </p:stCondLst>
                                  <p:childTnLst>
                                    <p:animClr clrSpc="rgb">
                                      <p:cBhvr>
                                        <p:cTn id="74" dur="500" fill="hold"/>
                                        <p:tgtEl>
                                          <p:spTgt spid="43"/>
                                        </p:tgtEl>
                                        <p:attrNameLst>
                                          <p:attrName>stroke.color</p:attrName>
                                        </p:attrNameLst>
                                      </p:cBhvr>
                                      <p:to>
                                        <a:srgbClr val="009900"/>
                                      </p:to>
                                    </p:animClr>
                                    <p:set>
                                      <p:cBhvr>
                                        <p:cTn id="75" dur="500" fill="hold"/>
                                        <p:tgtEl>
                                          <p:spTgt spid="43"/>
                                        </p:tgtEl>
                                        <p:attrNameLst>
                                          <p:attrName>stroke.on</p:attrName>
                                        </p:attrNameLst>
                                      </p:cBhvr>
                                      <p:to>
                                        <p:strVal val="true"/>
                                      </p:to>
                                    </p:set>
                                  </p:childTnLst>
                                </p:cTn>
                              </p:par>
                            </p:childTnLst>
                          </p:cTn>
                        </p:par>
                        <p:par>
                          <p:cTn id="76" fill="hold">
                            <p:stCondLst>
                              <p:cond delay="1500"/>
                            </p:stCondLst>
                            <p:childTnLst>
                              <p:par>
                                <p:cTn id="77" presetID="23" presetClass="entr" presetSubtype="16" fill="hold" nodeType="after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p:cTn id="79" dur="500" fill="hold"/>
                                        <p:tgtEl>
                                          <p:spTgt spid="41"/>
                                        </p:tgtEl>
                                        <p:attrNameLst>
                                          <p:attrName>ppt_w</p:attrName>
                                        </p:attrNameLst>
                                      </p:cBhvr>
                                      <p:tavLst>
                                        <p:tav tm="0">
                                          <p:val>
                                            <p:fltVal val="0"/>
                                          </p:val>
                                        </p:tav>
                                        <p:tav tm="100000">
                                          <p:val>
                                            <p:strVal val="#ppt_w"/>
                                          </p:val>
                                        </p:tav>
                                      </p:tavLst>
                                    </p:anim>
                                    <p:anim calcmode="lin" valueType="num">
                                      <p:cBhvr>
                                        <p:cTn id="80" dur="500" fill="hold"/>
                                        <p:tgtEl>
                                          <p:spTgt spid="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2" grpId="0" animBg="1"/>
      <p:bldP spid="80" grpId="0" animBg="1"/>
      <p:bldP spid="28" grpId="0" animBg="1"/>
      <p:bldP spid="168"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0"/>
          </p:nvPr>
        </p:nvSpPr>
        <p:spPr/>
        <p:txBody>
          <a:bodyPr/>
          <a:lstStyle/>
          <a:p>
            <a:endParaRPr lang="fr-FR" dirty="0" smtClean="0"/>
          </a:p>
        </p:txBody>
      </p:sp>
      <p:sp>
        <p:nvSpPr>
          <p:cNvPr id="4" name="Slide Number Placeholder 3"/>
          <p:cNvSpPr>
            <a:spLocks noGrp="1"/>
          </p:cNvSpPr>
          <p:nvPr>
            <p:ph type="sldNum" sz="quarter" idx="11"/>
          </p:nvPr>
        </p:nvSpPr>
        <p:spPr/>
        <p:txBody>
          <a:bodyPr/>
          <a:lstStyle/>
          <a:p>
            <a:fld id="{36ADEF0D-364A-40C0-BDDA-58B2A0E06FCD}" type="slidenum">
              <a:rPr lang="fr-FR" smtClean="0"/>
              <a:pPr/>
              <a:t>23</a:t>
            </a:fld>
            <a:endParaRPr lang="fr-FR"/>
          </a:p>
        </p:txBody>
      </p:sp>
      <p:sp>
        <p:nvSpPr>
          <p:cNvPr id="5" name="Title 4"/>
          <p:cNvSpPr>
            <a:spLocks noGrp="1"/>
          </p:cNvSpPr>
          <p:nvPr>
            <p:ph type="title"/>
          </p:nvPr>
        </p:nvSpPr>
        <p:spPr>
          <a:xfrm>
            <a:off x="2971800" y="76200"/>
            <a:ext cx="5943600" cy="690563"/>
          </a:xfrm>
        </p:spPr>
        <p:txBody>
          <a:bodyPr>
            <a:noAutofit/>
          </a:bodyPr>
          <a:lstStyle/>
          <a:p>
            <a:r>
              <a:rPr lang="en-US" dirty="0" smtClean="0"/>
              <a:t>Compare Visitor Profile </a:t>
            </a:r>
            <a:br>
              <a:rPr lang="en-US" dirty="0" smtClean="0"/>
            </a:br>
            <a:r>
              <a:rPr lang="en-US" dirty="0" smtClean="0"/>
              <a:t>to Decision Objects</a:t>
            </a:r>
            <a:endParaRPr lang="en-US" dirty="0"/>
          </a:p>
        </p:txBody>
      </p:sp>
      <p:sp>
        <p:nvSpPr>
          <p:cNvPr id="6" name="Cube 5"/>
          <p:cNvSpPr/>
          <p:nvPr/>
        </p:nvSpPr>
        <p:spPr>
          <a:xfrm>
            <a:off x="2362200" y="5943600"/>
            <a:ext cx="1295400" cy="685800"/>
          </a:xfrm>
          <a:prstGeom prst="cube">
            <a:avLst>
              <a:gd name="adj" fmla="val 18055"/>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Chariot Horses</a:t>
            </a:r>
            <a:endParaRPr lang="en-US" sz="1600" dirty="0"/>
          </a:p>
        </p:txBody>
      </p:sp>
      <p:sp>
        <p:nvSpPr>
          <p:cNvPr id="7" name="Cube 6"/>
          <p:cNvSpPr/>
          <p:nvPr/>
        </p:nvSpPr>
        <p:spPr>
          <a:xfrm>
            <a:off x="2057400" y="1600200"/>
            <a:ext cx="1752600" cy="685800"/>
          </a:xfrm>
          <a:prstGeom prst="cube">
            <a:avLst>
              <a:gd name="adj" fmla="val 18055"/>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Myth of Athena &amp; </a:t>
            </a:r>
            <a:r>
              <a:rPr lang="en-US" sz="1600" dirty="0" err="1" smtClean="0"/>
              <a:t>Arachne</a:t>
            </a:r>
            <a:endParaRPr lang="en-US" sz="1600" dirty="0"/>
          </a:p>
        </p:txBody>
      </p:sp>
      <p:sp>
        <p:nvSpPr>
          <p:cNvPr id="9" name="Cube 8"/>
          <p:cNvSpPr/>
          <p:nvPr/>
        </p:nvSpPr>
        <p:spPr>
          <a:xfrm>
            <a:off x="2133600" y="2468880"/>
            <a:ext cx="1600200" cy="685800"/>
          </a:xfrm>
          <a:prstGeom prst="cube">
            <a:avLst>
              <a:gd name="adj" fmla="val 18055"/>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Myth about Horses origin</a:t>
            </a:r>
          </a:p>
        </p:txBody>
      </p:sp>
      <p:sp>
        <p:nvSpPr>
          <p:cNvPr id="11" name="Cube 10"/>
          <p:cNvSpPr/>
          <p:nvPr/>
        </p:nvSpPr>
        <p:spPr>
          <a:xfrm>
            <a:off x="2057400" y="3337560"/>
            <a:ext cx="2057400" cy="685800"/>
          </a:xfrm>
          <a:prstGeom prst="cube">
            <a:avLst>
              <a:gd name="adj" fmla="val 18055"/>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Horses as a Symbol in Everyday life</a:t>
            </a:r>
          </a:p>
        </p:txBody>
      </p:sp>
      <p:sp>
        <p:nvSpPr>
          <p:cNvPr id="12" name="Cube 11"/>
          <p:cNvSpPr/>
          <p:nvPr/>
        </p:nvSpPr>
        <p:spPr>
          <a:xfrm>
            <a:off x="2286000" y="4206240"/>
            <a:ext cx="1447800" cy="685800"/>
          </a:xfrm>
          <a:prstGeom prst="cube">
            <a:avLst>
              <a:gd name="adj" fmla="val 18055"/>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Panathenaia</a:t>
            </a:r>
            <a:r>
              <a:rPr lang="en-US" sz="1600" dirty="0" smtClean="0"/>
              <a:t> Festival</a:t>
            </a:r>
            <a:endParaRPr lang="en-US" sz="1600" dirty="0"/>
          </a:p>
        </p:txBody>
      </p:sp>
      <p:sp>
        <p:nvSpPr>
          <p:cNvPr id="13" name="Cube 12"/>
          <p:cNvSpPr/>
          <p:nvPr/>
        </p:nvSpPr>
        <p:spPr>
          <a:xfrm>
            <a:off x="2286000" y="5074920"/>
            <a:ext cx="1447800" cy="685800"/>
          </a:xfrm>
          <a:prstGeom prst="cube">
            <a:avLst>
              <a:gd name="adj" fmla="val 18055"/>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Persian Destruction</a:t>
            </a:r>
            <a:endParaRPr lang="en-US" sz="1600" dirty="0"/>
          </a:p>
        </p:txBody>
      </p:sp>
      <p:sp>
        <p:nvSpPr>
          <p:cNvPr id="14" name="Cube 13"/>
          <p:cNvSpPr/>
          <p:nvPr/>
        </p:nvSpPr>
        <p:spPr>
          <a:xfrm>
            <a:off x="7315200" y="3086100"/>
            <a:ext cx="1219200" cy="685800"/>
          </a:xfrm>
          <a:prstGeom prst="cube">
            <a:avLst>
              <a:gd name="adj" fmla="val 18055"/>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Chariots in War</a:t>
            </a:r>
            <a:endParaRPr lang="en-US" sz="1600" dirty="0"/>
          </a:p>
        </p:txBody>
      </p:sp>
      <p:sp>
        <p:nvSpPr>
          <p:cNvPr id="15" name="Cube 14"/>
          <p:cNvSpPr/>
          <p:nvPr/>
        </p:nvSpPr>
        <p:spPr>
          <a:xfrm>
            <a:off x="7239000" y="4343400"/>
            <a:ext cx="1371600" cy="685800"/>
          </a:xfrm>
          <a:prstGeom prst="cube">
            <a:avLst>
              <a:gd name="adj" fmla="val 18055"/>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Chariot Use in Life</a:t>
            </a:r>
            <a:endParaRPr lang="en-US" sz="1600" dirty="0"/>
          </a:p>
        </p:txBody>
      </p:sp>
      <p:sp>
        <p:nvSpPr>
          <p:cNvPr id="16" name="Cube 15"/>
          <p:cNvSpPr/>
          <p:nvPr/>
        </p:nvSpPr>
        <p:spPr>
          <a:xfrm>
            <a:off x="7315200" y="1828800"/>
            <a:ext cx="1219200" cy="685800"/>
          </a:xfrm>
          <a:prstGeom prst="cube">
            <a:avLst>
              <a:gd name="adj" fmla="val 18055"/>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Phaeton Myth</a:t>
            </a:r>
            <a:endParaRPr lang="en-US" sz="1600" dirty="0"/>
          </a:p>
        </p:txBody>
      </p:sp>
      <p:sp>
        <p:nvSpPr>
          <p:cNvPr id="17" name="Flowchart: Document 16"/>
          <p:cNvSpPr/>
          <p:nvPr/>
        </p:nvSpPr>
        <p:spPr>
          <a:xfrm>
            <a:off x="4800600" y="1828800"/>
            <a:ext cx="1524000" cy="609600"/>
          </a:xfrm>
          <a:prstGeom prst="flowChartDocumen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Mythology</a:t>
            </a:r>
            <a:endParaRPr lang="en-US" b="1" dirty="0"/>
          </a:p>
        </p:txBody>
      </p:sp>
      <p:sp>
        <p:nvSpPr>
          <p:cNvPr id="18" name="Flowchart: Document 17"/>
          <p:cNvSpPr/>
          <p:nvPr/>
        </p:nvSpPr>
        <p:spPr>
          <a:xfrm>
            <a:off x="4800600" y="3352800"/>
            <a:ext cx="1524000" cy="609600"/>
          </a:xfrm>
          <a:prstGeom prst="flowChartDocumen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Wars &amp; Fights</a:t>
            </a:r>
            <a:endParaRPr lang="en-US" b="1" dirty="0"/>
          </a:p>
        </p:txBody>
      </p:sp>
      <p:sp>
        <p:nvSpPr>
          <p:cNvPr id="19" name="Flowchart: Document 18"/>
          <p:cNvSpPr/>
          <p:nvPr/>
        </p:nvSpPr>
        <p:spPr>
          <a:xfrm>
            <a:off x="4800600" y="5029200"/>
            <a:ext cx="1524000" cy="609600"/>
          </a:xfrm>
          <a:prstGeom prst="flowChartDocumen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Everyday Life</a:t>
            </a:r>
            <a:endParaRPr lang="en-US" b="1" dirty="0"/>
          </a:p>
        </p:txBody>
      </p:sp>
      <p:pic>
        <p:nvPicPr>
          <p:cNvPr id="21" name="Picture 20"/>
          <p:cNvPicPr>
            <a:picLocks noChangeAspect="1"/>
          </p:cNvPicPr>
          <p:nvPr/>
        </p:nvPicPr>
        <p:blipFill>
          <a:blip r:embed="rId3" cstate="print">
            <a:extLst>
              <a:ext uri="{BEBA8EAE-BF5A-486C-A8C5-ECC9F3942E4B}">
                <a14:imgProps xmlns="" xmlns:a14="http://schemas.microsoft.com/office/drawing/2010/main">
                  <a14:imgLayer r:embed="rId4">
                    <a14:imgEffect>
                      <a14:backgroundRemoval t="0" b="100000" l="9155" r="89437"/>
                    </a14:imgEffect>
                  </a14:imgLayer>
                </a14:imgProps>
              </a:ext>
              <a:ext uri="{28A0092B-C50C-407E-A947-70E740481C1C}">
                <a14:useLocalDpi xmlns="" xmlns:a14="http://schemas.microsoft.com/office/drawing/2010/main" val="0"/>
              </a:ext>
            </a:extLst>
          </a:blip>
          <a:stretch>
            <a:fillRect/>
          </a:stretch>
        </p:blipFill>
        <p:spPr>
          <a:xfrm>
            <a:off x="152400" y="3505200"/>
            <a:ext cx="595122" cy="712470"/>
          </a:xfrm>
          <a:prstGeom prst="rect">
            <a:avLst/>
          </a:prstGeom>
        </p:spPr>
      </p:pic>
      <p:cxnSp>
        <p:nvCxnSpPr>
          <p:cNvPr id="23" name="Straight Arrow Connector 22"/>
          <p:cNvCxnSpPr>
            <a:stCxn id="21" idx="3"/>
            <a:endCxn id="7" idx="2"/>
          </p:cNvCxnSpPr>
          <p:nvPr/>
        </p:nvCxnSpPr>
        <p:spPr>
          <a:xfrm flipV="1">
            <a:off x="747522" y="2005010"/>
            <a:ext cx="1309878" cy="18564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1" idx="3"/>
            <a:endCxn id="9" idx="2"/>
          </p:cNvCxnSpPr>
          <p:nvPr/>
        </p:nvCxnSpPr>
        <p:spPr>
          <a:xfrm flipV="1">
            <a:off x="747522" y="2873690"/>
            <a:ext cx="1386078" cy="9877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1" idx="3"/>
            <a:endCxn id="11" idx="2"/>
          </p:cNvCxnSpPr>
          <p:nvPr/>
        </p:nvCxnSpPr>
        <p:spPr>
          <a:xfrm flipV="1">
            <a:off x="747522" y="3742370"/>
            <a:ext cx="1309878" cy="1190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1" idx="3"/>
            <a:endCxn id="12" idx="2"/>
          </p:cNvCxnSpPr>
          <p:nvPr/>
        </p:nvCxnSpPr>
        <p:spPr>
          <a:xfrm>
            <a:off x="747522" y="3861435"/>
            <a:ext cx="1538478" cy="7496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1" idx="3"/>
            <a:endCxn id="13" idx="2"/>
          </p:cNvCxnSpPr>
          <p:nvPr/>
        </p:nvCxnSpPr>
        <p:spPr>
          <a:xfrm>
            <a:off x="747522" y="3861435"/>
            <a:ext cx="1538478" cy="16182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6" idx="2"/>
          </p:cNvCxnSpPr>
          <p:nvPr/>
        </p:nvCxnSpPr>
        <p:spPr>
          <a:xfrm>
            <a:off x="762000" y="3886201"/>
            <a:ext cx="1600200" cy="24622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9" name="Picture 2" descr="https://gcps.desire2learn.com/d2l/lor/viewer/viewFile.d2lfile/6605/4599/checkmark.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76400" y="4495800"/>
            <a:ext cx="332899"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40" name="Πολλαπλασιασμός 69"/>
          <p:cNvSpPr/>
          <p:nvPr/>
        </p:nvSpPr>
        <p:spPr>
          <a:xfrm>
            <a:off x="1447800" y="2819400"/>
            <a:ext cx="361950" cy="3810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pic>
        <p:nvPicPr>
          <p:cNvPr id="41" name="Picture 2" descr="https://gcps.desire2learn.com/d2l/lor/viewer/viewFile.d2lfile/6605/4599/checkmark.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76400" y="3962400"/>
            <a:ext cx="332899" cy="381000"/>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2" descr="https://gcps.desire2learn.com/d2l/lor/viewer/viewFile.d2lfile/6605/4599/checkmark.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572101" y="3352800"/>
            <a:ext cx="332899"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43" name="Πολλαπλασιασμός 69"/>
          <p:cNvSpPr/>
          <p:nvPr/>
        </p:nvSpPr>
        <p:spPr>
          <a:xfrm>
            <a:off x="1219200" y="2362200"/>
            <a:ext cx="361950" cy="3810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44" name="Πολλαπλασιασμός 69"/>
          <p:cNvSpPr/>
          <p:nvPr/>
        </p:nvSpPr>
        <p:spPr>
          <a:xfrm>
            <a:off x="1600200" y="5562600"/>
            <a:ext cx="361950" cy="3810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cxnSp>
        <p:nvCxnSpPr>
          <p:cNvPr id="45" name="Straight Arrow Connector 44"/>
          <p:cNvCxnSpPr>
            <a:stCxn id="7" idx="5"/>
            <a:endCxn id="17" idx="1"/>
          </p:cNvCxnSpPr>
          <p:nvPr/>
        </p:nvCxnSpPr>
        <p:spPr>
          <a:xfrm>
            <a:off x="3810000" y="1881189"/>
            <a:ext cx="990600" cy="2524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9" idx="5"/>
            <a:endCxn id="17" idx="1"/>
          </p:cNvCxnSpPr>
          <p:nvPr/>
        </p:nvCxnSpPr>
        <p:spPr>
          <a:xfrm flipV="1">
            <a:off x="3733800" y="2133600"/>
            <a:ext cx="1066800" cy="6162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1" idx="4"/>
            <a:endCxn id="19" idx="1"/>
          </p:cNvCxnSpPr>
          <p:nvPr/>
        </p:nvCxnSpPr>
        <p:spPr>
          <a:xfrm>
            <a:off x="3990979" y="3742370"/>
            <a:ext cx="809621" cy="15916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2" idx="4"/>
            <a:endCxn id="19" idx="1"/>
          </p:cNvCxnSpPr>
          <p:nvPr/>
        </p:nvCxnSpPr>
        <p:spPr>
          <a:xfrm>
            <a:off x="3609979" y="4611050"/>
            <a:ext cx="1190621" cy="7229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3" idx="4"/>
          </p:cNvCxnSpPr>
          <p:nvPr/>
        </p:nvCxnSpPr>
        <p:spPr>
          <a:xfrm flipV="1">
            <a:off x="3609979" y="3581400"/>
            <a:ext cx="1190621" cy="18983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6" idx="4"/>
            <a:endCxn id="18" idx="1"/>
          </p:cNvCxnSpPr>
          <p:nvPr/>
        </p:nvCxnSpPr>
        <p:spPr>
          <a:xfrm flipV="1">
            <a:off x="3533779" y="3657600"/>
            <a:ext cx="1266821" cy="26908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6" idx="2"/>
            <a:endCxn id="17" idx="3"/>
          </p:cNvCxnSpPr>
          <p:nvPr/>
        </p:nvCxnSpPr>
        <p:spPr>
          <a:xfrm flipH="1" flipV="1">
            <a:off x="6324600" y="2133600"/>
            <a:ext cx="990600" cy="1000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4" idx="2"/>
            <a:endCxn id="18" idx="3"/>
          </p:cNvCxnSpPr>
          <p:nvPr/>
        </p:nvCxnSpPr>
        <p:spPr>
          <a:xfrm flipH="1">
            <a:off x="6324600" y="3490910"/>
            <a:ext cx="990600" cy="1666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4" idx="2"/>
            <a:endCxn id="17" idx="3"/>
          </p:cNvCxnSpPr>
          <p:nvPr/>
        </p:nvCxnSpPr>
        <p:spPr>
          <a:xfrm flipH="1" flipV="1">
            <a:off x="6324600" y="2133600"/>
            <a:ext cx="990600" cy="13573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5" idx="2"/>
            <a:endCxn id="19" idx="3"/>
          </p:cNvCxnSpPr>
          <p:nvPr/>
        </p:nvCxnSpPr>
        <p:spPr>
          <a:xfrm flipH="1">
            <a:off x="6324600" y="4748210"/>
            <a:ext cx="914400" cy="5857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828800" y="990600"/>
            <a:ext cx="2590800" cy="369332"/>
          </a:xfrm>
          <a:prstGeom prst="rect">
            <a:avLst/>
          </a:prstGeom>
          <a:noFill/>
        </p:spPr>
        <p:txBody>
          <a:bodyPr wrap="square" rtlCol="0">
            <a:spAutoFit/>
          </a:bodyPr>
          <a:lstStyle/>
          <a:p>
            <a:r>
              <a:rPr lang="en-US" i="1" dirty="0" smtClean="0">
                <a:solidFill>
                  <a:schemeClr val="bg1">
                    <a:lumMod val="50000"/>
                  </a:schemeClr>
                </a:solidFill>
              </a:rPr>
              <a:t>Interaction Objects</a:t>
            </a:r>
            <a:endParaRPr lang="en-US" i="1" dirty="0">
              <a:solidFill>
                <a:schemeClr val="bg1">
                  <a:lumMod val="50000"/>
                </a:schemeClr>
              </a:solidFill>
            </a:endParaRPr>
          </a:p>
        </p:txBody>
      </p:sp>
      <p:sp>
        <p:nvSpPr>
          <p:cNvPr id="79" name="TextBox 78"/>
          <p:cNvSpPr txBox="1"/>
          <p:nvPr/>
        </p:nvSpPr>
        <p:spPr>
          <a:xfrm>
            <a:off x="4876800" y="1002268"/>
            <a:ext cx="1447800" cy="369332"/>
          </a:xfrm>
          <a:prstGeom prst="rect">
            <a:avLst/>
          </a:prstGeom>
          <a:noFill/>
        </p:spPr>
        <p:txBody>
          <a:bodyPr wrap="square" rtlCol="0">
            <a:spAutoFit/>
          </a:bodyPr>
          <a:lstStyle/>
          <a:p>
            <a:r>
              <a:rPr lang="en-US" i="1" dirty="0" smtClean="0">
                <a:solidFill>
                  <a:schemeClr val="bg1">
                    <a:lumMod val="50000"/>
                  </a:schemeClr>
                </a:solidFill>
              </a:rPr>
              <a:t>Annotations</a:t>
            </a:r>
            <a:endParaRPr lang="en-US" i="1" dirty="0">
              <a:solidFill>
                <a:schemeClr val="bg1">
                  <a:lumMod val="50000"/>
                </a:schemeClr>
              </a:solidFill>
            </a:endParaRPr>
          </a:p>
        </p:txBody>
      </p:sp>
      <p:sp>
        <p:nvSpPr>
          <p:cNvPr id="80" name="TextBox 79"/>
          <p:cNvSpPr txBox="1"/>
          <p:nvPr/>
        </p:nvSpPr>
        <p:spPr>
          <a:xfrm>
            <a:off x="7086600" y="990600"/>
            <a:ext cx="1905000" cy="369332"/>
          </a:xfrm>
          <a:prstGeom prst="rect">
            <a:avLst/>
          </a:prstGeom>
          <a:noFill/>
        </p:spPr>
        <p:txBody>
          <a:bodyPr wrap="square" rtlCol="0">
            <a:spAutoFit/>
          </a:bodyPr>
          <a:lstStyle/>
          <a:p>
            <a:r>
              <a:rPr lang="en-US" i="1" dirty="0" smtClean="0">
                <a:solidFill>
                  <a:schemeClr val="bg1">
                    <a:lumMod val="50000"/>
                  </a:schemeClr>
                </a:solidFill>
              </a:rPr>
              <a:t>Decision Objects</a:t>
            </a:r>
            <a:endParaRPr lang="en-US" i="1" dirty="0">
              <a:solidFill>
                <a:schemeClr val="bg1">
                  <a:lumMod val="50000"/>
                </a:schemeClr>
              </a:solidFill>
            </a:endParaRPr>
          </a:p>
        </p:txBody>
      </p:sp>
      <p:sp>
        <p:nvSpPr>
          <p:cNvPr id="90" name="Πολλαπλασιασμός 69"/>
          <p:cNvSpPr/>
          <p:nvPr/>
        </p:nvSpPr>
        <p:spPr>
          <a:xfrm>
            <a:off x="8686800" y="1981200"/>
            <a:ext cx="361950" cy="3810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pic>
        <p:nvPicPr>
          <p:cNvPr id="91" name="Picture 2" descr="https://gcps.desire2learn.com/d2l/lor/viewer/viewFile.d2lfile/6605/4599/checkmark.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763000" y="4419600"/>
            <a:ext cx="332899"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93" name="TextBox 92"/>
          <p:cNvSpPr txBox="1"/>
          <p:nvPr/>
        </p:nvSpPr>
        <p:spPr>
          <a:xfrm>
            <a:off x="3810000" y="1293912"/>
            <a:ext cx="1143000" cy="307777"/>
          </a:xfrm>
          <a:prstGeom prst="rect">
            <a:avLst/>
          </a:prstGeom>
          <a:noFill/>
        </p:spPr>
        <p:txBody>
          <a:bodyPr wrap="square" rtlCol="0">
            <a:spAutoFit/>
          </a:bodyPr>
          <a:lstStyle/>
          <a:p>
            <a:r>
              <a:rPr lang="en-US" sz="1400" dirty="0" smtClean="0"/>
              <a:t>relates(0,1]</a:t>
            </a:r>
          </a:p>
        </p:txBody>
      </p:sp>
      <p:sp>
        <p:nvSpPr>
          <p:cNvPr id="94" name="TextBox 93"/>
          <p:cNvSpPr txBox="1"/>
          <p:nvPr/>
        </p:nvSpPr>
        <p:spPr>
          <a:xfrm>
            <a:off x="6324600" y="1293912"/>
            <a:ext cx="1143000" cy="307777"/>
          </a:xfrm>
          <a:prstGeom prst="rect">
            <a:avLst/>
          </a:prstGeom>
          <a:noFill/>
        </p:spPr>
        <p:txBody>
          <a:bodyPr wrap="square" rtlCol="0">
            <a:spAutoFit/>
          </a:bodyPr>
          <a:lstStyle/>
          <a:p>
            <a:r>
              <a:rPr lang="en-US" sz="1400" dirty="0" smtClean="0"/>
              <a:t>relates(0,1]</a:t>
            </a:r>
          </a:p>
        </p:txBody>
      </p:sp>
      <p:sp>
        <p:nvSpPr>
          <p:cNvPr id="95" name="Πολλαπλασιασμός 69"/>
          <p:cNvSpPr/>
          <p:nvPr/>
        </p:nvSpPr>
        <p:spPr>
          <a:xfrm>
            <a:off x="8686800" y="3200400"/>
            <a:ext cx="361950" cy="3810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r>
              <a:rPr lang="en-US" dirty="0" smtClean="0"/>
              <a:t>CHESS has been used to author several types of experiences</a:t>
            </a:r>
          </a:p>
          <a:p>
            <a:pPr lvl="1"/>
            <a:r>
              <a:rPr lang="en-US" sz="2200" dirty="0" smtClean="0"/>
              <a:t>QR-based audio guides and story-based linear tours </a:t>
            </a:r>
          </a:p>
          <a:p>
            <a:pPr lvl="1"/>
            <a:r>
              <a:rPr lang="en-US" sz="2200" dirty="0" smtClean="0"/>
              <a:t>Stereotype-based personalization (different story versions)</a:t>
            </a:r>
          </a:p>
          <a:p>
            <a:pPr lvl="2"/>
            <a:r>
              <a:rPr lang="en-US" dirty="0" smtClean="0"/>
              <a:t>Personas: a well accepted authoring aid</a:t>
            </a:r>
          </a:p>
          <a:p>
            <a:pPr lvl="1"/>
            <a:r>
              <a:rPr lang="en-US" sz="2200" dirty="0" smtClean="0"/>
              <a:t>Individual </a:t>
            </a:r>
            <a:r>
              <a:rPr lang="en-US" sz="2200" dirty="0" smtClean="0"/>
              <a:t>profile personalization (based on annotations)</a:t>
            </a:r>
          </a:p>
          <a:p>
            <a:pPr lvl="2"/>
            <a:r>
              <a:rPr lang="en-US" dirty="0" smtClean="0"/>
              <a:t>Authors need guidelines, examples and support</a:t>
            </a:r>
          </a:p>
          <a:p>
            <a:pPr marL="342900" lvl="1" indent="-342900"/>
            <a:endParaRPr lang="en-US" dirty="0" smtClean="0"/>
          </a:p>
          <a:p>
            <a:pPr marL="342900" lvl="1" indent="-342900">
              <a:buFont typeface="Wingdings" pitchFamily="2" charset="2"/>
              <a:buChar char="Ø"/>
            </a:pPr>
            <a:r>
              <a:rPr lang="en-US" sz="2400" dirty="0" smtClean="0"/>
              <a:t>ICT </a:t>
            </a:r>
            <a:r>
              <a:rPr lang="en-US" sz="2400" dirty="0" smtClean="0"/>
              <a:t>tools like </a:t>
            </a:r>
            <a:r>
              <a:rPr lang="en-US" sz="2400" dirty="0" smtClean="0"/>
              <a:t>CHESS: Museum “vehicles” to enrich their offer</a:t>
            </a:r>
          </a:p>
          <a:p>
            <a:pPr marL="742950" lvl="2" indent="-342900"/>
            <a:r>
              <a:rPr lang="en-US" sz="2200" dirty="0" smtClean="0"/>
              <a:t>Interactive digital </a:t>
            </a:r>
            <a:r>
              <a:rPr lang="en-US" sz="2200" dirty="0" smtClean="0"/>
              <a:t>storytelling </a:t>
            </a:r>
            <a:r>
              <a:rPr lang="en-US" sz="2200" dirty="0" smtClean="0"/>
              <a:t>considerably benefits museum visiting </a:t>
            </a:r>
            <a:r>
              <a:rPr lang="en-US" sz="2200" dirty="0" smtClean="0"/>
              <a:t>experience</a:t>
            </a:r>
          </a:p>
          <a:p>
            <a:pPr marL="742950" lvl="2" indent="-342900"/>
            <a:r>
              <a:rPr lang="en-US" sz="2200" dirty="0" smtClean="0"/>
              <a:t>Authoring museum stories is fun and engaging too!</a:t>
            </a:r>
            <a:endParaRPr lang="en-US" sz="2200" dirty="0" smtClean="0"/>
          </a:p>
          <a:p>
            <a:pPr marL="342900" lvl="1" indent="-342900">
              <a:buFont typeface="Wingdings" pitchFamily="2" charset="2"/>
              <a:buChar char="Ø"/>
            </a:pPr>
            <a:endParaRPr lang="en-US" sz="2400" dirty="0" smtClean="0"/>
          </a:p>
          <a:p>
            <a:pPr marL="342900" lvl="1" indent="-342900"/>
            <a:endParaRPr lang="en-US" dirty="0" smtClean="0"/>
          </a:p>
        </p:txBody>
      </p:sp>
      <p:sp>
        <p:nvSpPr>
          <p:cNvPr id="3" name="Footer Placeholder 2"/>
          <p:cNvSpPr>
            <a:spLocks noGrp="1"/>
          </p:cNvSpPr>
          <p:nvPr>
            <p:ph type="ftr" sz="quarter" idx="10"/>
          </p:nvPr>
        </p:nvSpPr>
        <p:spPr/>
        <p:txBody>
          <a:bodyPr/>
          <a:lstStyle/>
          <a:p>
            <a:endParaRPr lang="fr-FR" dirty="0" smtClean="0"/>
          </a:p>
        </p:txBody>
      </p:sp>
      <p:sp>
        <p:nvSpPr>
          <p:cNvPr id="4" name="Slide Number Placeholder 3"/>
          <p:cNvSpPr>
            <a:spLocks noGrp="1"/>
          </p:cNvSpPr>
          <p:nvPr>
            <p:ph type="sldNum" sz="quarter" idx="11"/>
          </p:nvPr>
        </p:nvSpPr>
        <p:spPr/>
        <p:txBody>
          <a:bodyPr/>
          <a:lstStyle/>
          <a:p>
            <a:fld id="{36ADEF0D-364A-40C0-BDDA-58B2A0E06FCD}" type="slidenum">
              <a:rPr lang="fr-FR" smtClean="0"/>
              <a:pPr/>
              <a:t>24</a:t>
            </a:fld>
            <a:endParaRPr lang="fr-FR"/>
          </a:p>
        </p:txBody>
      </p:sp>
      <p:sp>
        <p:nvSpPr>
          <p:cNvPr id="5" name="Title 4"/>
          <p:cNvSpPr>
            <a:spLocks noGrp="1"/>
          </p:cNvSpPr>
          <p:nvPr>
            <p:ph type="title"/>
          </p:nvPr>
        </p:nvSpPr>
        <p:spPr/>
        <p:txBody>
          <a:bodyPr/>
          <a:lstStyle/>
          <a:p>
            <a:r>
              <a:rPr lang="en-US" dirty="0" smtClean="0"/>
              <a:t>Results &amp; Conclusions</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458200" cy="5029200"/>
          </a:xfrm>
        </p:spPr>
        <p:txBody>
          <a:bodyPr/>
          <a:lstStyle/>
          <a:p>
            <a:pPr>
              <a:buNone/>
            </a:pPr>
            <a:r>
              <a:rPr lang="en-US" dirty="0" smtClean="0"/>
              <a:t>	</a:t>
            </a:r>
            <a:r>
              <a:rPr lang="en-US" dirty="0" err="1" smtClean="0"/>
              <a:t>Melesso</a:t>
            </a:r>
            <a:r>
              <a:rPr lang="en-US" dirty="0" smtClean="0"/>
              <a:t> Story Graph </a:t>
            </a:r>
          </a:p>
          <a:p>
            <a:pPr lvl="1"/>
            <a:r>
              <a:rPr lang="en-US" dirty="0" smtClean="0"/>
              <a:t>13 branching points (4 mandatory, 6 automatic, 3 optional)</a:t>
            </a:r>
          </a:p>
          <a:p>
            <a:pPr lvl="1"/>
            <a:r>
              <a:rPr lang="en-US" dirty="0" smtClean="0"/>
              <a:t>Created linear story first, then “cut and pasted” under optional branches</a:t>
            </a:r>
          </a:p>
          <a:p>
            <a:pPr lvl="1"/>
            <a:r>
              <a:rPr lang="en-US" dirty="0" smtClean="0"/>
              <a:t>Uniform script style &amp; tone</a:t>
            </a:r>
          </a:p>
          <a:p>
            <a:pPr lvl="1"/>
            <a:r>
              <a:rPr lang="en-US" dirty="0" smtClean="0"/>
              <a:t>Topic-based personalization</a:t>
            </a:r>
            <a:endParaRPr lang="en-US" dirty="0"/>
          </a:p>
        </p:txBody>
      </p:sp>
      <p:sp>
        <p:nvSpPr>
          <p:cNvPr id="3" name="Footer Placeholder 2"/>
          <p:cNvSpPr>
            <a:spLocks noGrp="1"/>
          </p:cNvSpPr>
          <p:nvPr>
            <p:ph type="ftr" sz="quarter" idx="10"/>
          </p:nvPr>
        </p:nvSpPr>
        <p:spPr/>
        <p:txBody>
          <a:bodyPr/>
          <a:lstStyle/>
          <a:p>
            <a:endParaRPr lang="fr-FR" dirty="0" smtClean="0"/>
          </a:p>
        </p:txBody>
      </p:sp>
      <p:sp>
        <p:nvSpPr>
          <p:cNvPr id="4" name="Slide Number Placeholder 3"/>
          <p:cNvSpPr>
            <a:spLocks noGrp="1"/>
          </p:cNvSpPr>
          <p:nvPr>
            <p:ph type="sldNum" sz="quarter" idx="11"/>
          </p:nvPr>
        </p:nvSpPr>
        <p:spPr/>
        <p:txBody>
          <a:bodyPr/>
          <a:lstStyle/>
          <a:p>
            <a:fld id="{36ADEF0D-364A-40C0-BDDA-58B2A0E06FCD}" type="slidenum">
              <a:rPr lang="fr-FR" smtClean="0"/>
              <a:pPr/>
              <a:t>25</a:t>
            </a:fld>
            <a:endParaRPr lang="fr-FR"/>
          </a:p>
        </p:txBody>
      </p:sp>
      <p:sp>
        <p:nvSpPr>
          <p:cNvPr id="5" name="Title 4"/>
          <p:cNvSpPr>
            <a:spLocks noGrp="1"/>
          </p:cNvSpPr>
          <p:nvPr>
            <p:ph type="title"/>
          </p:nvPr>
        </p:nvSpPr>
        <p:spPr/>
        <p:txBody>
          <a:bodyPr/>
          <a:lstStyle/>
          <a:p>
            <a:r>
              <a:rPr lang="en-US" dirty="0" smtClean="0"/>
              <a:t>Evaluation Results</a:t>
            </a:r>
            <a:endParaRPr lang="en-US" dirty="0"/>
          </a:p>
        </p:txBody>
      </p:sp>
      <p:pic>
        <p:nvPicPr>
          <p:cNvPr id="6" name="Picture 2" descr="C:\My Files\Submissions\icids 2014\presentation\Melesso Evaluation Graph .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309389" y="3200400"/>
            <a:ext cx="8758411" cy="3200400"/>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95400"/>
            <a:ext cx="8153400" cy="4953000"/>
          </a:xfrm>
        </p:spPr>
        <p:txBody>
          <a:bodyPr/>
          <a:lstStyle/>
          <a:p>
            <a:r>
              <a:rPr lang="en-US" dirty="0" smtClean="0"/>
              <a:t>Evaluation Experiment</a:t>
            </a:r>
          </a:p>
          <a:p>
            <a:pPr lvl="1"/>
            <a:r>
              <a:rPr lang="en-US" dirty="0" smtClean="0"/>
              <a:t>10 visitors </a:t>
            </a:r>
          </a:p>
          <a:p>
            <a:pPr lvl="1"/>
            <a:r>
              <a:rPr lang="en-US" dirty="0" smtClean="0"/>
              <a:t>Experience followed by detailed interview</a:t>
            </a:r>
          </a:p>
          <a:p>
            <a:pPr lvl="1"/>
            <a:r>
              <a:rPr lang="en-US" dirty="0" smtClean="0"/>
              <a:t>Visitor feedback on all decision points (BPs in </a:t>
            </a:r>
            <a:r>
              <a:rPr lang="en-US" dirty="0" err="1" smtClean="0"/>
              <a:t>Melesso</a:t>
            </a:r>
            <a:r>
              <a:rPr lang="en-US" dirty="0" smtClean="0"/>
              <a:t> experience)</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ASTE slightly outperformed visitors!</a:t>
            </a:r>
          </a:p>
          <a:p>
            <a:pPr lvl="2"/>
            <a:r>
              <a:rPr lang="en-US" dirty="0" smtClean="0"/>
              <a:t>Difficulty in defining good snippets</a:t>
            </a:r>
          </a:p>
        </p:txBody>
      </p:sp>
      <p:sp>
        <p:nvSpPr>
          <p:cNvPr id="3" name="Footer Placeholder 2"/>
          <p:cNvSpPr>
            <a:spLocks noGrp="1"/>
          </p:cNvSpPr>
          <p:nvPr>
            <p:ph type="ftr" sz="quarter" idx="10"/>
          </p:nvPr>
        </p:nvSpPr>
        <p:spPr/>
        <p:txBody>
          <a:bodyPr/>
          <a:lstStyle/>
          <a:p>
            <a:endParaRPr lang="fr-FR" dirty="0" smtClean="0"/>
          </a:p>
        </p:txBody>
      </p:sp>
      <p:sp>
        <p:nvSpPr>
          <p:cNvPr id="4" name="Slide Number Placeholder 3"/>
          <p:cNvSpPr>
            <a:spLocks noGrp="1"/>
          </p:cNvSpPr>
          <p:nvPr>
            <p:ph type="sldNum" sz="quarter" idx="11"/>
          </p:nvPr>
        </p:nvSpPr>
        <p:spPr/>
        <p:txBody>
          <a:bodyPr/>
          <a:lstStyle/>
          <a:p>
            <a:fld id="{36ADEF0D-364A-40C0-BDDA-58B2A0E06FCD}" type="slidenum">
              <a:rPr lang="fr-FR" smtClean="0"/>
              <a:pPr/>
              <a:t>26</a:t>
            </a:fld>
            <a:endParaRPr lang="fr-FR"/>
          </a:p>
        </p:txBody>
      </p:sp>
      <p:sp>
        <p:nvSpPr>
          <p:cNvPr id="5" name="Title 4"/>
          <p:cNvSpPr>
            <a:spLocks noGrp="1"/>
          </p:cNvSpPr>
          <p:nvPr>
            <p:ph type="title"/>
          </p:nvPr>
        </p:nvSpPr>
        <p:spPr/>
        <p:txBody>
          <a:bodyPr/>
          <a:lstStyle/>
          <a:p>
            <a:r>
              <a:rPr lang="en-US" dirty="0" smtClean="0"/>
              <a:t>Evaluation Results</a:t>
            </a:r>
            <a:endParaRPr lang="en-US" dirty="0"/>
          </a:p>
        </p:txBody>
      </p:sp>
      <p:graphicFrame>
        <p:nvGraphicFramePr>
          <p:cNvPr id="104" name="Table 103"/>
          <p:cNvGraphicFramePr>
            <a:graphicFrameLocks noGrp="1"/>
          </p:cNvGraphicFramePr>
          <p:nvPr/>
        </p:nvGraphicFramePr>
        <p:xfrm>
          <a:off x="1295400" y="3276600"/>
          <a:ext cx="6400800" cy="1143000"/>
        </p:xfrm>
        <a:graphic>
          <a:graphicData uri="http://schemas.openxmlformats.org/drawingml/2006/table">
            <a:tbl>
              <a:tblPr/>
              <a:tblGrid>
                <a:gridCol w="1396538"/>
                <a:gridCol w="1163782"/>
                <a:gridCol w="1280160"/>
                <a:gridCol w="1280160"/>
                <a:gridCol w="1280160"/>
              </a:tblGrid>
              <a:tr h="285750">
                <a:tc>
                  <a:txBody>
                    <a:bodyPr/>
                    <a:lstStyle/>
                    <a:p>
                      <a:pPr algn="l" fontAlgn="b"/>
                      <a:endParaRPr lang="en-US" sz="1500" b="1" i="0" u="none" strike="noStrike" dirty="0">
                        <a:solidFill>
                          <a:srgbClr val="000000"/>
                        </a:solidFill>
                        <a:latin typeface="Calibri"/>
                      </a:endParaRPr>
                    </a:p>
                  </a:txBody>
                  <a:tcPr marL="13335" marR="13335" marT="1333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a:solidFill>
                            <a:srgbClr val="000000"/>
                          </a:solidFill>
                          <a:latin typeface="Calibri"/>
                        </a:rPr>
                        <a:t>Right </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1" i="0" u="none" strike="noStrike">
                          <a:solidFill>
                            <a:srgbClr val="000000"/>
                          </a:solidFill>
                          <a:latin typeface="Calibri"/>
                        </a:rPr>
                        <a:t>Neutral</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1" i="0" u="none" strike="noStrike">
                          <a:solidFill>
                            <a:srgbClr val="000000"/>
                          </a:solidFill>
                          <a:latin typeface="Calibri"/>
                        </a:rPr>
                        <a:t>Wrong</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500" b="1" i="0" u="none" strike="noStrike">
                          <a:solidFill>
                            <a:srgbClr val="000000"/>
                          </a:solidFill>
                          <a:latin typeface="Calibri"/>
                        </a:rPr>
                        <a:t>Total</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85750">
                <a:tc>
                  <a:txBody>
                    <a:bodyPr/>
                    <a:lstStyle/>
                    <a:p>
                      <a:pPr algn="l" fontAlgn="b"/>
                      <a:r>
                        <a:rPr lang="en-US" sz="1500" b="1" i="0" u="none" strike="noStrike" dirty="0" smtClean="0">
                          <a:solidFill>
                            <a:srgbClr val="000000"/>
                          </a:solidFill>
                          <a:latin typeface="Calibri"/>
                        </a:rPr>
                        <a:t> ASTE </a:t>
                      </a:r>
                      <a:r>
                        <a:rPr lang="en-US" sz="1500" b="1" i="0" u="none" strike="noStrike" dirty="0">
                          <a:solidFill>
                            <a:srgbClr val="000000"/>
                          </a:solidFill>
                          <a:latin typeface="Calibri"/>
                        </a:rPr>
                        <a:t>in all</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Calibri"/>
                        </a:rPr>
                        <a:t>105</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Calibri"/>
                        </a:rPr>
                        <a:t>9</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Calibri"/>
                        </a:rPr>
                        <a:t>13</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Calibri"/>
                        </a:rPr>
                        <a:t>127</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750">
                <a:tc>
                  <a:txBody>
                    <a:bodyPr/>
                    <a:lstStyle/>
                    <a:p>
                      <a:pPr algn="l" fontAlgn="b"/>
                      <a:r>
                        <a:rPr lang="en-US" sz="1500" b="1" i="0" u="none" strike="noStrike" dirty="0" smtClean="0">
                          <a:solidFill>
                            <a:srgbClr val="000000"/>
                          </a:solidFill>
                          <a:latin typeface="Calibri"/>
                        </a:rPr>
                        <a:t> User </a:t>
                      </a:r>
                      <a:r>
                        <a:rPr lang="en-US" sz="1500" b="1" i="0" u="none" strike="noStrike" dirty="0">
                          <a:solidFill>
                            <a:srgbClr val="000000"/>
                          </a:solidFill>
                          <a:latin typeface="Calibri"/>
                        </a:rPr>
                        <a:t>in menus</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Calibri"/>
                        </a:rPr>
                        <a:t>38</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Calibri"/>
                        </a:rPr>
                        <a:t>2</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Calibri"/>
                        </a:rPr>
                        <a:t>10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Calibri"/>
                        </a:rPr>
                        <a:t>50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750">
                <a:tc>
                  <a:txBody>
                    <a:bodyPr/>
                    <a:lstStyle/>
                    <a:p>
                      <a:pPr algn="l" fontAlgn="b"/>
                      <a:r>
                        <a:rPr lang="en-US" sz="1500" b="1" i="0" u="none" strike="noStrike" dirty="0" smtClean="0">
                          <a:solidFill>
                            <a:srgbClr val="000000"/>
                          </a:solidFill>
                          <a:latin typeface="Calibri"/>
                        </a:rPr>
                        <a:t> ASTE </a:t>
                      </a:r>
                      <a:r>
                        <a:rPr lang="en-US" sz="1500" b="1" i="0" u="none" strike="noStrike" dirty="0">
                          <a:solidFill>
                            <a:srgbClr val="000000"/>
                          </a:solidFill>
                          <a:latin typeface="Calibri"/>
                        </a:rPr>
                        <a:t>in menus</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Calibri"/>
                        </a:rPr>
                        <a:t>40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Calibri"/>
                        </a:rPr>
                        <a:t>2</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Calibri"/>
                        </a:rPr>
                        <a:t>8</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Calibri"/>
                        </a:rPr>
                        <a:t>50</a:t>
                      </a:r>
                    </a:p>
                  </a:txBody>
                  <a:tcPr marL="13335" marR="13335" marT="13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Acropolis Museum</a:t>
            </a:r>
            <a:r>
              <a:rPr lang="en-US" dirty="0"/>
              <a:t> </a:t>
            </a:r>
            <a:r>
              <a:rPr lang="en-US" dirty="0" smtClean="0"/>
              <a:t>– Athens, Greece</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Archeological museum</a:t>
            </a:r>
            <a:endParaRPr lang="el-GR" dirty="0"/>
          </a:p>
        </p:txBody>
      </p:sp>
      <p:pic>
        <p:nvPicPr>
          <p:cNvPr id="5" name="Picture 5" descr="C:\Documents and Settings\user\Επιφάνεια εργασίας\ΠΑΡΟΥΣΙΑΣΗ PPT σε Toulouse\ΝΕΕΣ ΦΩΤΟ ΤΟΥΛΟΥΖ\image001.jpg"/>
          <p:cNvPicPr>
            <a:picLocks noChangeAspect="1" noChangeArrowheads="1"/>
          </p:cNvPicPr>
          <p:nvPr/>
        </p:nvPicPr>
        <p:blipFill>
          <a:blip r:embed="rId2" cstate="print"/>
          <a:stretch>
            <a:fillRect/>
          </a:stretch>
        </p:blipFill>
        <p:spPr bwMode="auto">
          <a:xfrm>
            <a:off x="684017" y="1073653"/>
            <a:ext cx="7774183" cy="50223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55356495"/>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Cité de </a:t>
            </a:r>
            <a:r>
              <a:rPr lang="en-US" dirty="0" err="1" smtClean="0"/>
              <a:t>l’Espace</a:t>
            </a:r>
            <a:r>
              <a:rPr lang="en-US" dirty="0" smtClean="0"/>
              <a:t> – Toulouse, France</a:t>
            </a:r>
            <a:endParaRPr lang="en-US" dirty="0"/>
          </a:p>
        </p:txBody>
      </p:sp>
      <p:sp>
        <p:nvSpPr>
          <p:cNvPr id="3" name="Content Placeholder 2"/>
          <p:cNvSpPr>
            <a:spLocks noGrp="1"/>
          </p:cNvSpPr>
          <p:nvPr>
            <p:ph idx="1"/>
          </p:nvPr>
        </p:nvSpPr>
        <p:spPr/>
        <p:txBody>
          <a:bodyPr/>
          <a:lstStyle/>
          <a:p>
            <a:endParaRPr lang="en-US"/>
          </a:p>
        </p:txBody>
      </p:sp>
      <p:sp>
        <p:nvSpPr>
          <p:cNvPr id="5" name="Footer Placeholder 4"/>
          <p:cNvSpPr>
            <a:spLocks noGrp="1"/>
          </p:cNvSpPr>
          <p:nvPr>
            <p:ph type="ftr" sz="quarter" idx="11"/>
          </p:nvPr>
        </p:nvSpPr>
        <p:spPr/>
        <p:txBody>
          <a:bodyPr/>
          <a:lstStyle/>
          <a:p>
            <a:r>
              <a:rPr lang="en-US" dirty="0" smtClean="0"/>
              <a:t>Space &amp; science center</a:t>
            </a:r>
            <a:endParaRPr lang="el-GR" dirty="0"/>
          </a:p>
        </p:txBody>
      </p:sp>
      <p:pic>
        <p:nvPicPr>
          <p:cNvPr id="6" name="Picture 3" descr="C:\Users\maria\Documents\mr\EU\EU_FP7\FP7-CALL6\CHESS\_Project\WP7_Experiencing\Prototyping\120301_CITE_prototypes-for-ECSITE\MI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1011614"/>
            <a:ext cx="7772400" cy="52367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836327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US" dirty="0"/>
          </a:p>
        </p:txBody>
      </p:sp>
      <p:sp>
        <p:nvSpPr>
          <p:cNvPr id="3" name="Footer Placeholder 2"/>
          <p:cNvSpPr>
            <a:spLocks noGrp="1"/>
          </p:cNvSpPr>
          <p:nvPr>
            <p:ph type="ftr" sz="quarter" idx="10"/>
          </p:nvPr>
        </p:nvSpPr>
        <p:spPr/>
        <p:txBody>
          <a:bodyPr/>
          <a:lstStyle/>
          <a:p>
            <a:endParaRPr lang="fr-FR" dirty="0" smtClean="0"/>
          </a:p>
        </p:txBody>
      </p:sp>
      <p:sp>
        <p:nvSpPr>
          <p:cNvPr id="4" name="Slide Number Placeholder 3"/>
          <p:cNvSpPr>
            <a:spLocks noGrp="1"/>
          </p:cNvSpPr>
          <p:nvPr>
            <p:ph type="sldNum" sz="quarter" idx="11"/>
          </p:nvPr>
        </p:nvSpPr>
        <p:spPr/>
        <p:txBody>
          <a:bodyPr/>
          <a:lstStyle/>
          <a:p>
            <a:fld id="{36ADEF0D-364A-40C0-BDDA-58B2A0E06FCD}" type="slidenum">
              <a:rPr lang="fr-FR" smtClean="0"/>
              <a:pPr/>
              <a:t>5</a:t>
            </a:fld>
            <a:endParaRPr lang="fr-FR"/>
          </a:p>
        </p:txBody>
      </p:sp>
      <p:sp>
        <p:nvSpPr>
          <p:cNvPr id="5" name="Title 4"/>
          <p:cNvSpPr>
            <a:spLocks noGrp="1"/>
          </p:cNvSpPr>
          <p:nvPr>
            <p:ph type="title"/>
          </p:nvPr>
        </p:nvSpPr>
        <p:spPr/>
        <p:txBody>
          <a:bodyPr/>
          <a:lstStyle/>
          <a:p>
            <a:r>
              <a:rPr lang="en-US" dirty="0" smtClean="0"/>
              <a:t>CHESS Visitors Experience</a:t>
            </a:r>
            <a:endParaRPr lang="en-US" dirty="0"/>
          </a:p>
        </p:txBody>
      </p:sp>
      <p:pic>
        <p:nvPicPr>
          <p:cNvPr id="8196" name="Picture 4" descr="C:\My Files\Submissions\dst14\research paper\121217_am-usability.jpg"/>
          <p:cNvPicPr>
            <a:picLocks noChangeAspect="1" noChangeArrowheads="1"/>
          </p:cNvPicPr>
          <p:nvPr/>
        </p:nvPicPr>
        <p:blipFill>
          <a:blip r:embed="rId3" cstate="print"/>
          <a:srcRect r="50286"/>
          <a:stretch>
            <a:fillRect/>
          </a:stretch>
        </p:blipFill>
        <p:spPr bwMode="auto">
          <a:xfrm>
            <a:off x="533403" y="3505200"/>
            <a:ext cx="2258819" cy="2286000"/>
          </a:xfrm>
          <a:prstGeom prst="rect">
            <a:avLst/>
          </a:prstGeom>
          <a:noFill/>
        </p:spPr>
      </p:pic>
      <p:pic>
        <p:nvPicPr>
          <p:cNvPr id="8197" name="Picture 37"/>
          <p:cNvPicPr>
            <a:picLocks noChangeAspect="1" noChangeArrowheads="1"/>
          </p:cNvPicPr>
          <p:nvPr/>
        </p:nvPicPr>
        <p:blipFill>
          <a:blip r:embed="rId4" cstate="print"/>
          <a:srcRect/>
          <a:stretch>
            <a:fillRect/>
          </a:stretch>
        </p:blipFill>
        <p:spPr bwMode="auto">
          <a:xfrm>
            <a:off x="2971802" y="2209800"/>
            <a:ext cx="3108608" cy="3581400"/>
          </a:xfrm>
          <a:prstGeom prst="rect">
            <a:avLst/>
          </a:prstGeom>
          <a:noFill/>
          <a:ln w="9525">
            <a:noFill/>
            <a:miter lim="800000"/>
            <a:headEnd/>
            <a:tailEnd/>
          </a:ln>
        </p:spPr>
      </p:pic>
      <p:pic>
        <p:nvPicPr>
          <p:cNvPr id="13" name="Picture 4" descr="C:\My Files\Submissions\dst14\research paper\121217_am-usability.jpg"/>
          <p:cNvPicPr>
            <a:picLocks noChangeAspect="1" noChangeArrowheads="1"/>
          </p:cNvPicPr>
          <p:nvPr/>
        </p:nvPicPr>
        <p:blipFill>
          <a:blip r:embed="rId3" cstate="print"/>
          <a:srcRect l="49714"/>
          <a:stretch>
            <a:fillRect/>
          </a:stretch>
        </p:blipFill>
        <p:spPr bwMode="auto">
          <a:xfrm>
            <a:off x="6248400" y="4419600"/>
            <a:ext cx="2284783" cy="2286000"/>
          </a:xfrm>
          <a:prstGeom prst="rect">
            <a:avLst/>
          </a:prstGeom>
          <a:noFill/>
        </p:spPr>
      </p:pic>
      <p:pic>
        <p:nvPicPr>
          <p:cNvPr id="8198" name="Picture 40"/>
          <p:cNvPicPr>
            <a:picLocks noChangeAspect="1" noChangeArrowheads="1"/>
          </p:cNvPicPr>
          <p:nvPr/>
        </p:nvPicPr>
        <p:blipFill>
          <a:blip r:embed="rId5" cstate="print"/>
          <a:srcRect/>
          <a:stretch>
            <a:fillRect/>
          </a:stretch>
        </p:blipFill>
        <p:spPr bwMode="auto">
          <a:xfrm>
            <a:off x="5105403" y="1219200"/>
            <a:ext cx="2437439" cy="2286000"/>
          </a:xfrm>
          <a:prstGeom prst="rect">
            <a:avLst/>
          </a:prstGeom>
          <a:noFill/>
          <a:ln w="9525">
            <a:noFill/>
            <a:miter lim="800000"/>
            <a:headEnd/>
            <a:tailEnd/>
          </a:ln>
        </p:spPr>
      </p:pic>
      <p:pic>
        <p:nvPicPr>
          <p:cNvPr id="8199" name="Picture 6"/>
          <p:cNvPicPr>
            <a:picLocks noChangeAspect="1" noChangeArrowheads="1"/>
          </p:cNvPicPr>
          <p:nvPr/>
        </p:nvPicPr>
        <p:blipFill>
          <a:blip r:embed="rId6" cstate="print"/>
          <a:srcRect r="14378"/>
          <a:stretch>
            <a:fillRect/>
          </a:stretch>
        </p:blipFill>
        <p:spPr bwMode="auto">
          <a:xfrm>
            <a:off x="457200" y="2810909"/>
            <a:ext cx="2743200" cy="1456295"/>
          </a:xfrm>
          <a:prstGeom prst="rect">
            <a:avLst/>
          </a:prstGeom>
          <a:noFill/>
          <a:ln w="57150">
            <a:solidFill>
              <a:schemeClr val="accent6">
                <a:lumMod val="75000"/>
              </a:schemeClr>
            </a:solidFill>
            <a:miter lim="800000"/>
            <a:headEnd/>
            <a:tailEnd/>
          </a:ln>
        </p:spPr>
      </p:pic>
      <p:pic>
        <p:nvPicPr>
          <p:cNvPr id="8200" name="Picture 4"/>
          <p:cNvPicPr>
            <a:picLocks noChangeAspect="1" noChangeArrowheads="1"/>
          </p:cNvPicPr>
          <p:nvPr/>
        </p:nvPicPr>
        <p:blipFill>
          <a:blip r:embed="rId7" cstate="print"/>
          <a:srcRect/>
          <a:stretch>
            <a:fillRect/>
          </a:stretch>
        </p:blipFill>
        <p:spPr bwMode="auto">
          <a:xfrm>
            <a:off x="457200" y="1209677"/>
            <a:ext cx="2743200" cy="1480053"/>
          </a:xfrm>
          <a:prstGeom prst="rect">
            <a:avLst/>
          </a:prstGeom>
          <a:noFill/>
          <a:ln w="57150">
            <a:solidFill>
              <a:schemeClr val="accent6">
                <a:lumMod val="75000"/>
              </a:schemeClr>
            </a:solidFill>
            <a:miter lim="800000"/>
            <a:headEnd/>
            <a:tailEnd/>
          </a:ln>
        </p:spPr>
      </p:pic>
      <p:pic>
        <p:nvPicPr>
          <p:cNvPr id="23557" name="Picture 5" descr="C:\My Files\Submissions\dst14\research paper\Screenshot_2014-05-07-22-06-44.png"/>
          <p:cNvPicPr>
            <a:picLocks noChangeAspect="1" noChangeArrowheads="1"/>
          </p:cNvPicPr>
          <p:nvPr/>
        </p:nvPicPr>
        <p:blipFill>
          <a:blip r:embed="rId8" cstate="print"/>
          <a:srcRect l="20556" t="35572" r="21667" b="32344"/>
          <a:stretch>
            <a:fillRect/>
          </a:stretch>
        </p:blipFill>
        <p:spPr bwMode="auto">
          <a:xfrm>
            <a:off x="685800" y="4428887"/>
            <a:ext cx="2209800" cy="2181469"/>
          </a:xfrm>
          <a:prstGeom prst="rect">
            <a:avLst/>
          </a:prstGeom>
          <a:noFill/>
          <a:ln w="76200">
            <a:solidFill>
              <a:schemeClr val="accent6">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wipe(left)">
                                      <p:cBhvr>
                                        <p:cTn id="7" dur="500"/>
                                        <p:tgtEl>
                                          <p:spTgt spid="81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198"/>
                                        </p:tgtEl>
                                        <p:attrNameLst>
                                          <p:attrName>style.visibility</p:attrName>
                                        </p:attrNameLst>
                                      </p:cBhvr>
                                      <p:to>
                                        <p:strVal val="visible"/>
                                      </p:to>
                                    </p:set>
                                    <p:animEffect transition="in" filter="wipe(left)">
                                      <p:cBhvr>
                                        <p:cTn id="17" dur="500"/>
                                        <p:tgtEl>
                                          <p:spTgt spid="819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200"/>
                                        </p:tgtEl>
                                        <p:attrNameLst>
                                          <p:attrName>style.visibility</p:attrName>
                                        </p:attrNameLst>
                                      </p:cBhvr>
                                      <p:to>
                                        <p:strVal val="visible"/>
                                      </p:to>
                                    </p:set>
                                    <p:animEffect transition="in" filter="wipe(left)">
                                      <p:cBhvr>
                                        <p:cTn id="22" dur="500"/>
                                        <p:tgtEl>
                                          <p:spTgt spid="8200"/>
                                        </p:tgtEl>
                                      </p:cBhvr>
                                    </p:animEffect>
                                  </p:childTnLst>
                                </p:cTn>
                              </p:par>
                              <p:par>
                                <p:cTn id="23" presetID="22" presetClass="entr" presetSubtype="8" fill="hold" nodeType="withEffect">
                                  <p:stCondLst>
                                    <p:cond delay="0"/>
                                  </p:stCondLst>
                                  <p:childTnLst>
                                    <p:set>
                                      <p:cBhvr>
                                        <p:cTn id="24" dur="1" fill="hold">
                                          <p:stCondLst>
                                            <p:cond delay="0"/>
                                          </p:stCondLst>
                                        </p:cTn>
                                        <p:tgtEl>
                                          <p:spTgt spid="8199"/>
                                        </p:tgtEl>
                                        <p:attrNameLst>
                                          <p:attrName>style.visibility</p:attrName>
                                        </p:attrNameLst>
                                      </p:cBhvr>
                                      <p:to>
                                        <p:strVal val="visible"/>
                                      </p:to>
                                    </p:set>
                                    <p:animEffect transition="in" filter="wipe(left)">
                                      <p:cBhvr>
                                        <p:cTn id="25" dur="500"/>
                                        <p:tgtEl>
                                          <p:spTgt spid="8199"/>
                                        </p:tgtEl>
                                      </p:cBhvr>
                                    </p:animEffect>
                                  </p:childTnLst>
                                </p:cTn>
                              </p:par>
                              <p:par>
                                <p:cTn id="26" presetID="22" presetClass="entr" presetSubtype="8" fill="hold" nodeType="withEffect">
                                  <p:stCondLst>
                                    <p:cond delay="0"/>
                                  </p:stCondLst>
                                  <p:childTnLst>
                                    <p:set>
                                      <p:cBhvr>
                                        <p:cTn id="27" dur="1" fill="hold">
                                          <p:stCondLst>
                                            <p:cond delay="0"/>
                                          </p:stCondLst>
                                        </p:cTn>
                                        <p:tgtEl>
                                          <p:spTgt spid="23557"/>
                                        </p:tgtEl>
                                        <p:attrNameLst>
                                          <p:attrName>style.visibility</p:attrName>
                                        </p:attrNameLst>
                                      </p:cBhvr>
                                      <p:to>
                                        <p:strVal val="visible"/>
                                      </p:to>
                                    </p:set>
                                    <p:animEffect transition="in" filter="wipe(left)">
                                      <p:cBhvr>
                                        <p:cTn id="28"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0"/>
          </p:nvPr>
        </p:nvSpPr>
        <p:spPr/>
        <p:txBody>
          <a:bodyPr/>
          <a:lstStyle/>
          <a:p>
            <a:endParaRPr lang="fr-FR" dirty="0" smtClean="0"/>
          </a:p>
        </p:txBody>
      </p:sp>
      <p:sp>
        <p:nvSpPr>
          <p:cNvPr id="4" name="Slide Number Placeholder 3"/>
          <p:cNvSpPr>
            <a:spLocks noGrp="1"/>
          </p:cNvSpPr>
          <p:nvPr>
            <p:ph type="sldNum" sz="quarter" idx="11"/>
          </p:nvPr>
        </p:nvSpPr>
        <p:spPr/>
        <p:txBody>
          <a:bodyPr/>
          <a:lstStyle/>
          <a:p>
            <a:fld id="{36ADEF0D-364A-40C0-BDDA-58B2A0E06FCD}" type="slidenum">
              <a:rPr lang="fr-FR" smtClean="0"/>
              <a:pPr/>
              <a:t>6</a:t>
            </a:fld>
            <a:endParaRPr lang="fr-FR"/>
          </a:p>
        </p:txBody>
      </p:sp>
      <p:sp>
        <p:nvSpPr>
          <p:cNvPr id="5" name="Title 4"/>
          <p:cNvSpPr>
            <a:spLocks noGrp="1"/>
          </p:cNvSpPr>
          <p:nvPr>
            <p:ph type="title"/>
          </p:nvPr>
        </p:nvSpPr>
        <p:spPr/>
        <p:txBody>
          <a:bodyPr/>
          <a:lstStyle/>
          <a:p>
            <a:r>
              <a:rPr lang="en-US" dirty="0" smtClean="0"/>
              <a:t>CHESS </a:t>
            </a:r>
            <a:r>
              <a:rPr lang="en-US" dirty="0" smtClean="0"/>
              <a:t>Authoring Phases</a:t>
            </a:r>
            <a:endParaRPr lang="en-US" dirty="0"/>
          </a:p>
        </p:txBody>
      </p:sp>
      <p:pic>
        <p:nvPicPr>
          <p:cNvPr id="6" name="Picture 5" descr="Picture1.png"/>
          <p:cNvPicPr/>
          <p:nvPr/>
        </p:nvPicPr>
        <p:blipFill>
          <a:blip r:embed="rId3" cstate="print"/>
          <a:srcRect t="20000"/>
          <a:stretch>
            <a:fillRect/>
          </a:stretch>
        </p:blipFill>
        <p:spPr>
          <a:xfrm>
            <a:off x="2590800" y="1905000"/>
            <a:ext cx="3962400" cy="3962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0"/>
          </p:nvPr>
        </p:nvSpPr>
        <p:spPr/>
        <p:txBody>
          <a:bodyPr/>
          <a:lstStyle/>
          <a:p>
            <a:endParaRPr lang="fr-FR" dirty="0" smtClean="0"/>
          </a:p>
        </p:txBody>
      </p:sp>
      <p:sp>
        <p:nvSpPr>
          <p:cNvPr id="4" name="Slide Number Placeholder 3"/>
          <p:cNvSpPr>
            <a:spLocks noGrp="1"/>
          </p:cNvSpPr>
          <p:nvPr>
            <p:ph type="sldNum" sz="quarter" idx="11"/>
          </p:nvPr>
        </p:nvSpPr>
        <p:spPr/>
        <p:txBody>
          <a:bodyPr/>
          <a:lstStyle/>
          <a:p>
            <a:fld id="{36ADEF0D-364A-40C0-BDDA-58B2A0E06FCD}" type="slidenum">
              <a:rPr lang="fr-FR" smtClean="0"/>
              <a:pPr/>
              <a:t>7</a:t>
            </a:fld>
            <a:endParaRPr lang="fr-FR"/>
          </a:p>
        </p:txBody>
      </p:sp>
      <p:sp>
        <p:nvSpPr>
          <p:cNvPr id="5" name="Title 4"/>
          <p:cNvSpPr>
            <a:spLocks noGrp="1"/>
          </p:cNvSpPr>
          <p:nvPr>
            <p:ph type="title"/>
          </p:nvPr>
        </p:nvSpPr>
        <p:spPr/>
        <p:txBody>
          <a:bodyPr/>
          <a:lstStyle/>
          <a:p>
            <a:r>
              <a:rPr lang="en-US" dirty="0" smtClean="0"/>
              <a:t>CHESS Authoring Tool (CAT)</a:t>
            </a:r>
            <a:endParaRPr lang="en-US" dirty="0"/>
          </a:p>
        </p:txBody>
      </p:sp>
      <p:pic>
        <p:nvPicPr>
          <p:cNvPr id="6146" name="Picture 2" descr="C:\My Files\Submissions\icids 2014\images\2013-03-14-AuthoringTool-HorseFull.png"/>
          <p:cNvPicPr>
            <a:picLocks noChangeAspect="1" noChangeArrowheads="1"/>
          </p:cNvPicPr>
          <p:nvPr/>
        </p:nvPicPr>
        <p:blipFill>
          <a:blip r:embed="rId3" cstate="print"/>
          <a:srcRect/>
          <a:stretch>
            <a:fillRect/>
          </a:stretch>
        </p:blipFill>
        <p:spPr bwMode="auto">
          <a:xfrm>
            <a:off x="228603" y="1066800"/>
            <a:ext cx="8523885" cy="4625228"/>
          </a:xfrm>
          <a:prstGeom prst="rect">
            <a:avLst/>
          </a:prstGeom>
          <a:noFill/>
        </p:spPr>
      </p:pic>
      <p:pic>
        <p:nvPicPr>
          <p:cNvPr id="7" name="Picture 6" descr="Picture1.png"/>
          <p:cNvPicPr/>
          <p:nvPr/>
        </p:nvPicPr>
        <p:blipFill>
          <a:blip r:embed="rId4" cstate="print"/>
          <a:srcRect t="20000"/>
          <a:stretch>
            <a:fillRect/>
          </a:stretch>
        </p:blipFill>
        <p:spPr>
          <a:xfrm rot="576143">
            <a:off x="5989760" y="3932366"/>
            <a:ext cx="2598977" cy="2598977"/>
          </a:xfrm>
          <a:prstGeom prst="rect">
            <a:avLst/>
          </a:prstGeom>
        </p:spPr>
      </p:pic>
      <p:pic>
        <p:nvPicPr>
          <p:cNvPr id="6147" name="Picture 3" descr="C:\My Files\Submissions\icids 2014\images\horse-graph.png"/>
          <p:cNvPicPr>
            <a:picLocks noChangeAspect="1" noChangeArrowheads="1"/>
          </p:cNvPicPr>
          <p:nvPr/>
        </p:nvPicPr>
        <p:blipFill>
          <a:blip r:embed="rId5" cstate="print"/>
          <a:srcRect/>
          <a:stretch>
            <a:fillRect/>
          </a:stretch>
        </p:blipFill>
        <p:spPr bwMode="auto">
          <a:xfrm>
            <a:off x="1849582" y="1524006"/>
            <a:ext cx="3657600" cy="1969477"/>
          </a:xfrm>
          <a:prstGeom prst="rect">
            <a:avLst/>
          </a:prstGeom>
          <a:noFill/>
        </p:spPr>
      </p:pic>
      <p:pic>
        <p:nvPicPr>
          <p:cNvPr id="6148" name="Picture 4" descr="C:\My Files\Submissions\icids 2014\images\activity-selection.png"/>
          <p:cNvPicPr>
            <a:picLocks noChangeAspect="1" noChangeArrowheads="1"/>
          </p:cNvPicPr>
          <p:nvPr/>
        </p:nvPicPr>
        <p:blipFill>
          <a:blip r:embed="rId6" cstate="print"/>
          <a:srcRect/>
          <a:stretch>
            <a:fillRect/>
          </a:stretch>
        </p:blipFill>
        <p:spPr bwMode="auto">
          <a:xfrm>
            <a:off x="1676403" y="1447800"/>
            <a:ext cx="4175137" cy="4360863"/>
          </a:xfrm>
          <a:prstGeom prst="rect">
            <a:avLst/>
          </a:prstGeom>
          <a:noFill/>
        </p:spPr>
      </p:pic>
      <p:pic>
        <p:nvPicPr>
          <p:cNvPr id="6149" name="Picture 5" descr="C:\My Files\Submissions\icids 2014\images\CAT-ScreenshotActivities.jpg"/>
          <p:cNvPicPr>
            <a:picLocks noChangeAspect="1" noChangeArrowheads="1"/>
          </p:cNvPicPr>
          <p:nvPr/>
        </p:nvPicPr>
        <p:blipFill>
          <a:blip r:embed="rId7" cstate="print"/>
          <a:srcRect l="19037" t="49277"/>
          <a:stretch>
            <a:fillRect/>
          </a:stretch>
        </p:blipFill>
        <p:spPr bwMode="auto">
          <a:xfrm>
            <a:off x="1752600" y="3505206"/>
            <a:ext cx="6477000" cy="2277775"/>
          </a:xfrm>
          <a:prstGeom prst="rect">
            <a:avLst/>
          </a:prstGeom>
          <a:noFill/>
        </p:spPr>
      </p:pic>
      <p:pic>
        <p:nvPicPr>
          <p:cNvPr id="6150" name="Picture 6" descr="C:\My Files\Submissions\icids 2014\images\2013-03-05-AuthoringTool-Trajectories.png"/>
          <p:cNvPicPr>
            <a:picLocks noChangeAspect="1" noChangeArrowheads="1"/>
          </p:cNvPicPr>
          <p:nvPr/>
        </p:nvPicPr>
        <p:blipFill>
          <a:blip r:embed="rId8" cstate="print"/>
          <a:srcRect l="19396" t="39837"/>
          <a:stretch>
            <a:fillRect/>
          </a:stretch>
        </p:blipFill>
        <p:spPr bwMode="auto">
          <a:xfrm>
            <a:off x="1828800" y="3691775"/>
            <a:ext cx="6705600" cy="28094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150"/>
                                        </p:tgtEl>
                                      </p:cBhvr>
                                    </p:animEffect>
                                    <p:set>
                                      <p:cBhvr>
                                        <p:cTn id="15" dur="1" fill="hold">
                                          <p:stCondLst>
                                            <p:cond delay="499"/>
                                          </p:stCondLst>
                                        </p:cTn>
                                        <p:tgtEl>
                                          <p:spTgt spid="6150"/>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6149"/>
                                        </p:tgtEl>
                                      </p:cBhvr>
                                    </p:animEffect>
                                    <p:set>
                                      <p:cBhvr>
                                        <p:cTn id="18" dur="1" fill="hold">
                                          <p:stCondLst>
                                            <p:cond delay="499"/>
                                          </p:stCondLst>
                                        </p:cTn>
                                        <p:tgtEl>
                                          <p:spTgt spid="614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1000"/>
                                        <p:tgtEl>
                                          <p:spTgt spid="6148"/>
                                        </p:tgtEl>
                                      </p:cBhvr>
                                    </p:animEffect>
                                    <p:set>
                                      <p:cBhvr>
                                        <p:cTn id="31" dur="1" fill="hold">
                                          <p:stCondLst>
                                            <p:cond delay="999"/>
                                          </p:stCondLst>
                                        </p:cTn>
                                        <p:tgtEl>
                                          <p:spTgt spid="61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fr-FR" dirty="0" smtClean="0"/>
          </a:p>
        </p:txBody>
      </p:sp>
      <p:sp>
        <p:nvSpPr>
          <p:cNvPr id="4" name="Slide Number Placeholder 3"/>
          <p:cNvSpPr>
            <a:spLocks noGrp="1"/>
          </p:cNvSpPr>
          <p:nvPr>
            <p:ph type="sldNum" sz="quarter" idx="11"/>
          </p:nvPr>
        </p:nvSpPr>
        <p:spPr/>
        <p:txBody>
          <a:bodyPr/>
          <a:lstStyle/>
          <a:p>
            <a:fld id="{36ADEF0D-364A-40C0-BDDA-58B2A0E06FCD}" type="slidenum">
              <a:rPr lang="fr-FR" smtClean="0"/>
              <a:pPr/>
              <a:t>8</a:t>
            </a:fld>
            <a:endParaRPr lang="fr-FR"/>
          </a:p>
        </p:txBody>
      </p:sp>
      <p:sp>
        <p:nvSpPr>
          <p:cNvPr id="5" name="Title 4"/>
          <p:cNvSpPr>
            <a:spLocks noGrp="1"/>
          </p:cNvSpPr>
          <p:nvPr>
            <p:ph type="title"/>
          </p:nvPr>
        </p:nvSpPr>
        <p:spPr/>
        <p:txBody>
          <a:bodyPr/>
          <a:lstStyle/>
          <a:p>
            <a:r>
              <a:rPr lang="en-US" dirty="0" smtClean="0"/>
              <a:t>CHESS System Components</a:t>
            </a:r>
            <a:endParaRPr lang="en-US" dirty="0"/>
          </a:p>
        </p:txBody>
      </p:sp>
      <p:sp>
        <p:nvSpPr>
          <p:cNvPr id="7" name="Content Placeholder 2"/>
          <p:cNvSpPr txBox="1">
            <a:spLocks/>
          </p:cNvSpPr>
          <p:nvPr/>
        </p:nvSpPr>
        <p:spPr bwMode="auto">
          <a:xfrm>
            <a:off x="304800" y="1341439"/>
            <a:ext cx="2819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Arial" pitchFamily="34" charset="0"/>
              </a:rPr>
              <a:t>Storytelling Data Model</a:t>
            </a:r>
          </a:p>
          <a:p>
            <a:pPr marL="357188" marR="0" lvl="1" indent="-28575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Arial" pitchFamily="34" charset="0"/>
              </a:rPr>
              <a:t>Directed graph-based representation</a:t>
            </a:r>
          </a:p>
          <a:p>
            <a:pPr marL="357188" marR="0" lvl="1" indent="-28575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Arial" pitchFamily="34" charset="0"/>
              </a:rPr>
              <a:t>Branching points</a:t>
            </a:r>
          </a:p>
          <a:p>
            <a:pPr marL="357188" marR="0" lvl="1" indent="-28575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Arial" pitchFamily="34" charset="0"/>
              </a:rPr>
              <a:t>Annotations on graph entities</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Arial" pitchFamily="34" charset="0"/>
              </a:rPr>
              <a:t>Adaptive</a:t>
            </a:r>
            <a:r>
              <a:rPr kumimoji="0" lang="en-US" sz="2400" b="0" i="0" u="none" strike="noStrike" kern="1200" cap="none" spc="0" normalizeH="0" noProof="0" dirty="0" smtClean="0">
                <a:ln>
                  <a:noFill/>
                </a:ln>
                <a:solidFill>
                  <a:schemeClr val="tx1"/>
                </a:solidFill>
                <a:effectLst/>
                <a:uLnTx/>
                <a:uFillTx/>
                <a:latin typeface="+mn-lt"/>
                <a:ea typeface="+mn-ea"/>
                <a:cs typeface="Arial" pitchFamily="34" charset="0"/>
              </a:rPr>
              <a:t> Storytelling Engine</a:t>
            </a:r>
            <a:endParaRPr kumimoji="0" lang="en-US" sz="24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357188" marR="0" lvl="1" indent="-285750" algn="l" defTabSz="914400" rtl="0" eaLnBrk="1" fontAlgn="base" latinLnBrk="0" hangingPunct="1">
              <a:lnSpc>
                <a:spcPct val="100000"/>
              </a:lnSpc>
              <a:spcBef>
                <a:spcPct val="20000"/>
              </a:spcBef>
              <a:spcAft>
                <a:spcPct val="0"/>
              </a:spcAft>
              <a:buClrTx/>
              <a:buSzTx/>
              <a:buFont typeface="Wingdings" pitchFamily="2" charset="2"/>
              <a:buChar char="§"/>
              <a:tabLst/>
              <a:defRPr/>
            </a:pPr>
            <a:r>
              <a:rPr lang="en-US" sz="2000" dirty="0" smtClean="0">
                <a:latin typeface="+mn-lt"/>
                <a:cs typeface="Arial" pitchFamily="34" charset="0"/>
              </a:rPr>
              <a:t>Adaptive &amp; personalized traversal of story spaces</a:t>
            </a:r>
          </a:p>
          <a:p>
            <a:pPr marL="357188" lvl="1" indent="-285750">
              <a:spcBef>
                <a:spcPct val="20000"/>
              </a:spcBef>
              <a:buFont typeface="Wingdings" pitchFamily="2" charset="2"/>
              <a:buChar char="§"/>
              <a:defRPr/>
            </a:pPr>
            <a:r>
              <a:rPr lang="en-US" sz="2000" dirty="0" smtClean="0">
                <a:latin typeface="+mn-lt"/>
                <a:cs typeface="Arial" pitchFamily="34" charset="0"/>
              </a:rPr>
              <a:t>Profile Initialization &amp; dynamic update</a:t>
            </a:r>
          </a:p>
          <a:p>
            <a:pPr marL="357188" marR="0" lvl="1" indent="-28575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lang="en-US" sz="2000" dirty="0" smtClean="0">
              <a:latin typeface="+mn-lt"/>
              <a:cs typeface="Arial" pitchFamily="34" charset="0"/>
            </a:endParaRP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l-GR" sz="2000" b="0" i="0" u="none" strike="noStrike" kern="1200" cap="none" spc="0" normalizeH="0" baseline="0" noProof="0" dirty="0">
              <a:ln>
                <a:noFill/>
              </a:ln>
              <a:solidFill>
                <a:schemeClr val="tx1"/>
              </a:solidFill>
              <a:effectLst/>
              <a:uLnTx/>
              <a:uFillTx/>
              <a:latin typeface="+mn-lt"/>
              <a:ea typeface="+mn-ea"/>
              <a:cs typeface="Arial" pitchFamily="34" charset="0"/>
            </a:endParaRPr>
          </a:p>
        </p:txBody>
      </p:sp>
      <p:pic>
        <p:nvPicPr>
          <p:cNvPr id="1026" name="Picture 2" descr="C:\My Files\Submissions\icids 2014\images\CHESS Architecture.png"/>
          <p:cNvPicPr>
            <a:picLocks noChangeAspect="1" noChangeArrowheads="1"/>
          </p:cNvPicPr>
          <p:nvPr/>
        </p:nvPicPr>
        <p:blipFill>
          <a:blip r:embed="rId3" cstate="print"/>
          <a:srcRect/>
          <a:stretch>
            <a:fillRect/>
          </a:stretch>
        </p:blipFill>
        <p:spPr bwMode="auto">
          <a:xfrm>
            <a:off x="2814622" y="1399730"/>
            <a:ext cx="6329378" cy="446767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0"/>
          </p:nvPr>
        </p:nvSpPr>
        <p:spPr/>
        <p:txBody>
          <a:bodyPr/>
          <a:lstStyle/>
          <a:p>
            <a:endParaRPr lang="fr-FR" dirty="0" smtClean="0"/>
          </a:p>
        </p:txBody>
      </p:sp>
      <p:sp>
        <p:nvSpPr>
          <p:cNvPr id="4" name="Slide Number Placeholder 3"/>
          <p:cNvSpPr>
            <a:spLocks noGrp="1"/>
          </p:cNvSpPr>
          <p:nvPr>
            <p:ph type="sldNum" sz="quarter" idx="11"/>
          </p:nvPr>
        </p:nvSpPr>
        <p:spPr/>
        <p:txBody>
          <a:bodyPr/>
          <a:lstStyle/>
          <a:p>
            <a:fld id="{36ADEF0D-364A-40C0-BDDA-58B2A0E06FCD}" type="slidenum">
              <a:rPr lang="fr-FR" smtClean="0"/>
              <a:pPr/>
              <a:t>9</a:t>
            </a:fld>
            <a:endParaRPr lang="fr-FR"/>
          </a:p>
        </p:txBody>
      </p:sp>
      <p:sp>
        <p:nvSpPr>
          <p:cNvPr id="5" name="Title 4"/>
          <p:cNvSpPr>
            <a:spLocks noGrp="1"/>
          </p:cNvSpPr>
          <p:nvPr>
            <p:ph type="title"/>
          </p:nvPr>
        </p:nvSpPr>
        <p:spPr/>
        <p:txBody>
          <a:bodyPr/>
          <a:lstStyle/>
          <a:p>
            <a:r>
              <a:rPr lang="en-US" dirty="0" smtClean="0"/>
              <a:t>CHESS Visitor Survey (CVS)</a:t>
            </a:r>
            <a:endParaRPr lang="en-US" dirty="0"/>
          </a:p>
        </p:txBody>
      </p:sp>
      <p:pic>
        <p:nvPicPr>
          <p:cNvPr id="10" name="Picture 9" descr="C:\Users\maria\Documents\mr\EU\EU_FP7\FP7-CALL6\CHESS\_Project\WP7_Experiencing\Prototyping\Profiling_CVS\120125_CITE_HiFi\GroupB_adults\5_CHESS_CVS_general-interests.jpg"/>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4953000" y="3633470"/>
            <a:ext cx="3322906" cy="2814955"/>
          </a:xfrm>
          <a:prstGeom prst="rect">
            <a:avLst/>
          </a:prstGeom>
          <a:noFill/>
          <a:ln>
            <a:noFill/>
          </a:ln>
        </p:spPr>
      </p:pic>
      <p:pic>
        <p:nvPicPr>
          <p:cNvPr id="11" name="Picture 10" descr="C:\Users\maria\Documents\mr\EU\EU_FP7\FP7-CALL6\CHESS\_Project\WP7_Experiencing\Prototyping\Profiling_CVS\120111_CITE_HiFi\you_like_most_ipad_landscape.jpg"/>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33400" y="3662045"/>
            <a:ext cx="3322906" cy="2814955"/>
          </a:xfrm>
          <a:prstGeom prst="rect">
            <a:avLst/>
          </a:prstGeom>
          <a:noFill/>
          <a:ln>
            <a:noFill/>
          </a:ln>
        </p:spPr>
      </p:pic>
      <p:pic>
        <p:nvPicPr>
          <p:cNvPr id="12" name="Picture 11" descr="C:\Users\maria\Documents\mr\EU\EU_FP7\FP7-CALL6\CHESS\_Project\WP7_Experiencing\Prototyping\Profiling_CVS\120125_CITE_HiFi\GroupB_adults\2_CHESS_CVS_gender_complete.jpg"/>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6347460" y="2231390"/>
            <a:ext cx="2491740" cy="2112010"/>
          </a:xfrm>
          <a:prstGeom prst="rect">
            <a:avLst/>
          </a:prstGeom>
          <a:noFill/>
          <a:ln>
            <a:noFill/>
          </a:ln>
        </p:spPr>
      </p:pic>
      <p:pic>
        <p:nvPicPr>
          <p:cNvPr id="13" name="Picture 12" descr="C:\Users\maria\Documents\mr\EU\EU_FP7\FP7-CALL6\CHESS\_Project\WP7_Experiencing\Prototyping\Profiling_CVS\120111_CITE_HiFi\you_are_boy_girl_ipad_landscape.jpg"/>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185420" y="2231390"/>
            <a:ext cx="2491740" cy="2111375"/>
          </a:xfrm>
          <a:prstGeom prst="rect">
            <a:avLst/>
          </a:prstGeom>
          <a:noFill/>
          <a:ln>
            <a:noFill/>
          </a:ln>
        </p:spPr>
      </p:pic>
      <p:pic>
        <p:nvPicPr>
          <p:cNvPr id="14" name="Picture 13" descr="C:\Users\maria\Documents\mr\EU\EU_FP7\FP7-CALL6\CHESS\_Project\WP7_Experiencing\Prototyping\Profiling_CVS\120125_CITE_HiFi\GroupB_adults\1_CHESS_CVS_age_complete.jpg"/>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2775634" y="1219200"/>
            <a:ext cx="3472766" cy="2930625"/>
          </a:xfrm>
          <a:prstGeom prst="rect">
            <a:avLst/>
          </a:prstGeom>
          <a:noFill/>
          <a:ln>
            <a:noFill/>
          </a:ln>
        </p:spPr>
      </p:pic>
      <p:sp>
        <p:nvSpPr>
          <p:cNvPr id="15" name="Rectangle 14"/>
          <p:cNvSpPr/>
          <p:nvPr/>
        </p:nvSpPr>
        <p:spPr>
          <a:xfrm>
            <a:off x="715784" y="1447800"/>
            <a:ext cx="1271054" cy="461665"/>
          </a:xfrm>
          <a:prstGeom prst="rect">
            <a:avLst/>
          </a:prstGeom>
        </p:spPr>
        <p:txBody>
          <a:bodyPr wrap="none">
            <a:spAutoFit/>
          </a:bodyPr>
          <a:lstStyle/>
          <a:p>
            <a:r>
              <a:rPr lang="en-GB" sz="2400" b="0" dirty="0">
                <a:latin typeface="+mn-lt"/>
              </a:rPr>
              <a:t>&lt; 12 y/o </a:t>
            </a:r>
            <a:endParaRPr lang="en-US" sz="2400" b="0" dirty="0">
              <a:latin typeface="+mn-lt"/>
            </a:endParaRPr>
          </a:p>
        </p:txBody>
      </p:sp>
      <p:sp>
        <p:nvSpPr>
          <p:cNvPr id="16" name="Rectangle 15"/>
          <p:cNvSpPr/>
          <p:nvPr/>
        </p:nvSpPr>
        <p:spPr>
          <a:xfrm>
            <a:off x="6307673" y="1447800"/>
            <a:ext cx="2531527" cy="461665"/>
          </a:xfrm>
          <a:prstGeom prst="rect">
            <a:avLst/>
          </a:prstGeom>
        </p:spPr>
        <p:txBody>
          <a:bodyPr wrap="none">
            <a:spAutoFit/>
          </a:bodyPr>
          <a:lstStyle/>
          <a:p>
            <a:r>
              <a:rPr lang="en-GB" sz="2400" b="0" dirty="0">
                <a:latin typeface="+mn-lt"/>
              </a:rPr>
              <a:t>teenagers </a:t>
            </a:r>
            <a:r>
              <a:rPr lang="en-GB" sz="2400" b="0" dirty="0" smtClean="0">
                <a:latin typeface="+mn-lt"/>
              </a:rPr>
              <a:t>&amp; adults</a:t>
            </a:r>
            <a:endParaRPr lang="en-GB" sz="2400" b="0"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28147</TotalTime>
  <Words>3109</Words>
  <Application>Microsoft Office PowerPoint</Application>
  <PresentationFormat>On-screen Show (4:3)</PresentationFormat>
  <Paragraphs>352</Paragraphs>
  <Slides>26</Slides>
  <Notes>18</Notes>
  <HiddenSlides>9</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Designing engaging digital storytelling experiences in museums </vt:lpstr>
      <vt:lpstr>The CHESS Project</vt:lpstr>
      <vt:lpstr>The Acropolis Museum – Athens, Greece</vt:lpstr>
      <vt:lpstr>Cité de l’Espace – Toulouse, France</vt:lpstr>
      <vt:lpstr>CHESS Visitors Experience</vt:lpstr>
      <vt:lpstr>CHESS Authoring Phases</vt:lpstr>
      <vt:lpstr>CHESS Authoring Tool (CAT)</vt:lpstr>
      <vt:lpstr>CHESS System Components</vt:lpstr>
      <vt:lpstr>CHESS Visitor Survey (CVS)</vt:lpstr>
      <vt:lpstr>Key Findings – Visitors Experience</vt:lpstr>
      <vt:lpstr>Initial Evaluation Results: The story was…</vt:lpstr>
      <vt:lpstr>Trajectories Model Example</vt:lpstr>
      <vt:lpstr>Initial Evaluation Results:  Screen vs. Physical space</vt:lpstr>
      <vt:lpstr>Visitors Experience – Key Findings</vt:lpstr>
      <vt:lpstr>Key Findings – Visitors Experience</vt:lpstr>
      <vt:lpstr>Authors Experience</vt:lpstr>
      <vt:lpstr>Slide 17</vt:lpstr>
      <vt:lpstr>Authors Experience</vt:lpstr>
      <vt:lpstr>Experiments after CHESS project</vt:lpstr>
      <vt:lpstr>Experiments after CHESS project</vt:lpstr>
      <vt:lpstr>ASTE Functionality - Linear story</vt:lpstr>
      <vt:lpstr>ASTE Functionality - Branching story</vt:lpstr>
      <vt:lpstr>Compare Visitor Profile  to Decision Objects</vt:lpstr>
      <vt:lpstr>Results &amp; Conclusions</vt:lpstr>
      <vt:lpstr>Evaluation Results</vt:lpstr>
      <vt:lpstr>Evaluation Results</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dc:creator>
  <cp:lastModifiedBy>maria</cp:lastModifiedBy>
  <cp:revision>348</cp:revision>
  <dcterms:created xsi:type="dcterms:W3CDTF">2011-04-26T11:53:45Z</dcterms:created>
  <dcterms:modified xsi:type="dcterms:W3CDTF">2014-12-10T13:47:25Z</dcterms:modified>
</cp:coreProperties>
</file>