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3" r:id="rId2"/>
  </p:sldMasterIdLst>
  <p:notesMasterIdLst>
    <p:notesMasterId r:id="rId18"/>
  </p:notesMasterIdLst>
  <p:sldIdLst>
    <p:sldId id="256" r:id="rId3"/>
    <p:sldId id="334" r:id="rId4"/>
    <p:sldId id="317" r:id="rId5"/>
    <p:sldId id="328" r:id="rId6"/>
    <p:sldId id="329" r:id="rId7"/>
    <p:sldId id="333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E76"/>
    <a:srgbClr val="87CB3D"/>
    <a:srgbClr val="7EC234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8889" autoAdjust="0"/>
  </p:normalViewPr>
  <p:slideViewPr>
    <p:cSldViewPr>
      <p:cViewPr varScale="1">
        <p:scale>
          <a:sx n="97" d="100"/>
          <a:sy n="97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FBB60-2E78-4988-85A9-F2E79146F7E6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00097-2F57-4DBC-B565-F37D768811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91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0097-2F57-4DBC-B565-F37D7688110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90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0097-2F57-4DBC-B565-F37D7688110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51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0097-2F57-4DBC-B565-F37D7688110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675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0097-2F57-4DBC-B565-F37D7688110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5429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0097-2F57-4DBC-B565-F37D7688110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846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0097-2F57-4DBC-B565-F37D7688110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99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0097-2F57-4DBC-B565-F37D7688110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93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0097-2F57-4DBC-B565-F37D7688110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219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0097-2F57-4DBC-B565-F37D7688110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21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0097-2F57-4DBC-B565-F37D7688110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07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960E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Graphic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547688"/>
            <a:ext cx="40640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914400"/>
          </a:xfrm>
        </p:spPr>
        <p:txBody>
          <a:bodyPr anchor="t">
            <a:normAutofit/>
          </a:bodyPr>
          <a:lstStyle>
            <a:lvl1pPr algn="l">
              <a:defRPr sz="27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7772400" cy="129540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Enventory_subtle_white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4038600" cy="1240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13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5849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12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391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73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614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8E8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Graphic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25" y="123825"/>
            <a:ext cx="53371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4038600"/>
            <a:ext cx="7010400" cy="914400"/>
          </a:xfrm>
        </p:spPr>
        <p:txBody>
          <a:bodyPr anchor="t">
            <a:normAutofit/>
          </a:bodyPr>
          <a:lstStyle>
            <a:lvl1pPr algn="l">
              <a:defRPr sz="27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7010400" cy="129540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Enventory_subtle_white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000" y="304800"/>
            <a:ext cx="2743200" cy="842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0819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981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472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525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803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29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Graphic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533400"/>
            <a:ext cx="40640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914400"/>
          </a:xfrm>
        </p:spPr>
        <p:txBody>
          <a:bodyPr anchor="t">
            <a:normAutofit/>
          </a:bodyPr>
          <a:lstStyle>
            <a:lvl1pPr algn="l">
              <a:defRPr sz="2700" baseline="0">
                <a:solidFill>
                  <a:srgbClr val="960E76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72400" cy="129540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Enventory_fullColor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1349719"/>
            <a:ext cx="4038600" cy="1241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Myriad Pro" pitchFamily="34" charset="0"/>
              </a:defRPr>
            </a:lvl1pPr>
            <a:lvl2pPr>
              <a:defRPr baseline="0">
                <a:latin typeface="Myriad Pro" pitchFamily="34" charset="0"/>
              </a:defRPr>
            </a:lvl2pPr>
            <a:lvl3pPr>
              <a:defRPr baseline="0">
                <a:latin typeface="Myriad Pro" pitchFamily="34" charset="0"/>
              </a:defRPr>
            </a:lvl3pPr>
            <a:lvl4pPr>
              <a:defRPr baseline="0">
                <a:latin typeface="Myriad Pro" pitchFamily="34" charset="0"/>
              </a:defRPr>
            </a:lvl4pPr>
            <a:lvl5pPr>
              <a:defRPr baseline="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>
            <a:lvl1pPr>
              <a:buClr>
                <a:srgbClr val="960E76"/>
              </a:buClr>
              <a:defRPr sz="2000" baseline="0">
                <a:latin typeface="Myriad Pro" pitchFamily="34" charset="0"/>
              </a:defRPr>
            </a:lvl1pPr>
            <a:lvl2pPr>
              <a:buClr>
                <a:srgbClr val="92D050"/>
              </a:buClr>
              <a:defRPr sz="1800" baseline="0">
                <a:latin typeface="Myriad Pro" pitchFamily="34" charset="0"/>
              </a:defRPr>
            </a:lvl2pPr>
            <a:lvl3pPr>
              <a:defRPr sz="1800" baseline="0">
                <a:latin typeface="Myriad Pro" pitchFamily="34" charset="0"/>
              </a:defRPr>
            </a:lvl3pPr>
            <a:lvl4pPr>
              <a:defRPr sz="1600" baseline="0">
                <a:latin typeface="Myriad Pro" pitchFamily="34" charset="0"/>
              </a:defRPr>
            </a:lvl4pPr>
            <a:lvl5pPr>
              <a:defRPr sz="1600" baseline="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3505200" y="276728"/>
            <a:ext cx="5181600" cy="914400"/>
          </a:xfrm>
        </p:spPr>
        <p:txBody>
          <a:bodyPr>
            <a:noAutofit/>
          </a:bodyPr>
          <a:lstStyle>
            <a:lvl1pPr marL="0" indent="0" algn="r">
              <a:buNone/>
              <a:defRPr sz="2800" b="1" baseline="0">
                <a:solidFill>
                  <a:srgbClr val="960E76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Enventory_fullColor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304801"/>
            <a:ext cx="2743200" cy="842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28925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287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Enventory_subtle_whit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2743200" cy="842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0E0DC9-935A-40A8-8DF5-E008178FAE89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583B2F-9611-4B7C-8966-80E56C90D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410200" cy="1143000"/>
          </a:xfrm>
        </p:spPr>
        <p:txBody>
          <a:bodyPr anchor="t">
            <a:norm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Enventory_subtle_white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376858"/>
            <a:ext cx="2743200" cy="842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0" r:id="rId4"/>
    <p:sldLayoutId id="2147483839" r:id="rId5"/>
    <p:sldLayoutId id="2147483840" r:id="rId6"/>
    <p:sldLayoutId id="2147483831" r:id="rId7"/>
    <p:sldLayoutId id="2147483841" r:id="rId8"/>
    <p:sldLayoutId id="2147483842" r:id="rId9"/>
    <p:sldLayoutId id="2147483832" r:id="rId10"/>
    <p:sldLayoutId id="2147483833" r:id="rId11"/>
    <p:sldLayoutId id="2147483834" r:id="rId12"/>
    <p:sldLayoutId id="214748383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15" name="breeze.wav"/>
          </p:stSnd>
        </p:sndAc>
      </p:transition>
    </mc:Choice>
    <mc:Fallback xmlns="">
      <p:transition spd="slow">
        <p:fade/>
        <p:sndAc>
          <p:stSnd>
            <p:snd r:embed="rId17" name="breeze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Myriad Pro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Myriad Pro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A4F85-5F73-4394-B320-011D23304C13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DA5F-5F6F-4683-BD6B-76D494A5DD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43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observatory.eu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info@enventory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observatory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8001000" cy="1143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100" dirty="0" smtClean="0">
                <a:cs typeface="Arial" charset="0"/>
              </a:rPr>
              <a:t>The European </a:t>
            </a:r>
            <a:r>
              <a:rPr lang="en-US" sz="2800" dirty="0" err="1">
                <a:latin typeface="Myriad Pro"/>
              </a:rPr>
              <a:t>e</a:t>
            </a:r>
            <a:r>
              <a:rPr lang="en-US" sz="2800" dirty="0" err="1">
                <a:latin typeface="Myriad Pro"/>
                <a:sym typeface="Wingdings" pitchFamily="2" charset="2"/>
              </a:rPr>
              <a:t></a:t>
            </a:r>
            <a:r>
              <a:rPr lang="en-US" sz="3100" dirty="0" err="1">
                <a:cs typeface="Arial" charset="0"/>
              </a:rPr>
              <a:t>Infrastructures</a:t>
            </a:r>
            <a:r>
              <a:rPr lang="en-US" sz="3100" dirty="0">
                <a:cs typeface="Arial" charset="0"/>
              </a:rPr>
              <a:t> </a:t>
            </a:r>
            <a:r>
              <a:rPr lang="en-US" sz="3100" dirty="0" smtClean="0">
                <a:cs typeface="Arial" charset="0"/>
              </a:rPr>
              <a:t>Observatory</a:t>
            </a:r>
            <a:br>
              <a:rPr lang="en-US" sz="3100" dirty="0" smtClean="0">
                <a:cs typeface="Arial" charset="0"/>
              </a:rPr>
            </a:br>
            <a:r>
              <a:rPr lang="el-GR" sz="1900" dirty="0">
                <a:latin typeface="Myriad Pro"/>
              </a:rPr>
              <a:t>Ημέρες Ευχρηστίας και Προσβασιμότητας </a:t>
            </a:r>
            <a:r>
              <a:rPr lang="el-GR" sz="1900" dirty="0" smtClean="0">
                <a:latin typeface="Myriad Pro"/>
              </a:rPr>
              <a:t>2012</a:t>
            </a:r>
            <a:br>
              <a:rPr lang="el-GR" sz="1900" dirty="0" smtClean="0">
                <a:latin typeface="Myriad Pro"/>
              </a:rPr>
            </a:br>
            <a:r>
              <a:rPr lang="el-GR" sz="1900" dirty="0" err="1">
                <a:latin typeface="Myriad Pro"/>
              </a:rPr>
              <a:t>Δαΐς</a:t>
            </a:r>
            <a:r>
              <a:rPr lang="el-GR" sz="1900" dirty="0">
                <a:latin typeface="Myriad Pro"/>
              </a:rPr>
              <a:t> Πολιτιστικό &amp; Αθλητικό κέντρο</a:t>
            </a:r>
            <a:r>
              <a:rPr lang="en-US" sz="1900" dirty="0" smtClean="0">
                <a:cs typeface="Arial" charset="0"/>
              </a:rPr>
              <a:t>, </a:t>
            </a:r>
            <a:r>
              <a:rPr lang="el-GR" sz="1900" dirty="0" smtClean="0">
                <a:cs typeface="Arial" charset="0"/>
              </a:rPr>
              <a:t>0</a:t>
            </a:r>
            <a:r>
              <a:rPr lang="en-US" sz="1900" dirty="0" smtClean="0">
                <a:cs typeface="Arial" charset="0"/>
              </a:rPr>
              <a:t>6.</a:t>
            </a:r>
            <a:r>
              <a:rPr lang="el-GR" sz="1900" dirty="0" smtClean="0">
                <a:cs typeface="Arial" charset="0"/>
              </a:rPr>
              <a:t>11</a:t>
            </a:r>
            <a:r>
              <a:rPr lang="en-US" sz="1900" dirty="0" smtClean="0">
                <a:cs typeface="Arial" charset="0"/>
              </a:rPr>
              <a:t>.2012</a:t>
            </a:r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1400" dirty="0" smtClean="0">
                <a:cs typeface="Arial" charset="0"/>
              </a:rPr>
              <a:t>Νεκταρία Μπερίκου</a:t>
            </a:r>
            <a:endParaRPr lang="en-US" sz="1400" dirty="0" smtClean="0">
              <a:cs typeface="Arial" charset="0"/>
            </a:endParaRPr>
          </a:p>
          <a:p>
            <a:pPr eaLnBrk="1" hangingPunct="1"/>
            <a:r>
              <a:rPr lang="en-US" sz="1200" dirty="0" smtClean="0">
                <a:cs typeface="Arial" charset="0"/>
              </a:rPr>
              <a:t>n.berikou@enventory.eu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78" y="6188994"/>
            <a:ext cx="1219200" cy="495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78" y="6188994"/>
            <a:ext cx="610422" cy="495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781050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0"/>
          </p:nvPr>
        </p:nvSpPr>
        <p:spPr>
          <a:xfrm>
            <a:off x="2819400" y="304800"/>
            <a:ext cx="5943600" cy="914400"/>
          </a:xfrm>
        </p:spPr>
        <p:txBody>
          <a:bodyPr/>
          <a:lstStyle/>
          <a:p>
            <a:pPr eaLnBrk="1" hangingPunct="1"/>
            <a:endParaRPr lang="en-US" dirty="0" smtClean="0">
              <a:latin typeface="Myriad Pro"/>
            </a:endParaRPr>
          </a:p>
          <a:p>
            <a:pPr eaLnBrk="1" hangingPunct="1"/>
            <a:r>
              <a:rPr lang="en-US" dirty="0" smtClean="0">
                <a:latin typeface="Myriad Pro"/>
              </a:rPr>
              <a:t>The </a:t>
            </a:r>
            <a:r>
              <a:rPr lang="en-US" i="1" dirty="0" smtClean="0">
                <a:latin typeface="Myriad Pro"/>
              </a:rPr>
              <a:t>Chronology</a:t>
            </a:r>
            <a:r>
              <a:rPr lang="en-US" dirty="0" smtClean="0">
                <a:latin typeface="Myriad Pro"/>
              </a:rPr>
              <a:t> service</a:t>
            </a:r>
          </a:p>
        </p:txBody>
      </p:sp>
      <p:pic>
        <p:nvPicPr>
          <p:cNvPr id="5123" name="Picture 3" descr="C:\Users\n.berikou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11313"/>
            <a:ext cx="6340475" cy="41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0"/>
          </p:nvPr>
        </p:nvSpPr>
        <p:spPr>
          <a:xfrm>
            <a:off x="3505200" y="276225"/>
            <a:ext cx="5181600" cy="914400"/>
          </a:xfrm>
        </p:spPr>
        <p:txBody>
          <a:bodyPr/>
          <a:lstStyle/>
          <a:p>
            <a:pPr eaLnBrk="1" hangingPunct="1"/>
            <a:endParaRPr lang="en-US" dirty="0" smtClean="0">
              <a:latin typeface="Myriad Pro"/>
            </a:endParaRPr>
          </a:p>
          <a:p>
            <a:pPr eaLnBrk="1" hangingPunct="1"/>
            <a:r>
              <a:rPr lang="en-US" dirty="0" smtClean="0">
                <a:latin typeface="Myriad Pro"/>
              </a:rPr>
              <a:t>The </a:t>
            </a:r>
            <a:r>
              <a:rPr lang="en-US" i="1" dirty="0" smtClean="0">
                <a:latin typeface="Myriad Pro"/>
              </a:rPr>
              <a:t>Indicators on Maps </a:t>
            </a:r>
            <a:r>
              <a:rPr lang="en-US" dirty="0" smtClean="0">
                <a:latin typeface="Myriad Pro"/>
              </a:rPr>
              <a:t>service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27022" r="4992" b="17197"/>
          <a:stretch/>
        </p:blipFill>
        <p:spPr bwMode="auto">
          <a:xfrm>
            <a:off x="76200" y="1676400"/>
            <a:ext cx="4419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1"/>
            <a:ext cx="44196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0"/>
          </p:nvPr>
        </p:nvSpPr>
        <p:spPr>
          <a:xfrm>
            <a:off x="3505200" y="276225"/>
            <a:ext cx="5181600" cy="914400"/>
          </a:xfrm>
        </p:spPr>
        <p:txBody>
          <a:bodyPr/>
          <a:lstStyle/>
          <a:p>
            <a:pPr eaLnBrk="1" hangingPunct="1"/>
            <a:endParaRPr lang="en-US" dirty="0" smtClean="0">
              <a:latin typeface="Myriad Pro"/>
            </a:endParaRPr>
          </a:p>
          <a:p>
            <a:pPr eaLnBrk="1" hangingPunct="1"/>
            <a:r>
              <a:rPr lang="en-US" dirty="0" smtClean="0">
                <a:latin typeface="Myriad Pro"/>
              </a:rPr>
              <a:t>The </a:t>
            </a:r>
            <a:r>
              <a:rPr lang="en-US" i="1" dirty="0" smtClean="0">
                <a:latin typeface="Myriad Pro"/>
              </a:rPr>
              <a:t>Trends </a:t>
            </a:r>
            <a:r>
              <a:rPr lang="en-US" dirty="0" smtClean="0">
                <a:latin typeface="Myriad Pro"/>
              </a:rPr>
              <a:t>service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t="27098" r="4687" b="17466"/>
          <a:stretch/>
        </p:blipFill>
        <p:spPr bwMode="auto">
          <a:xfrm>
            <a:off x="1143000" y="1524000"/>
            <a:ext cx="7200000" cy="49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2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0"/>
          </p:nvPr>
        </p:nvSpPr>
        <p:spPr>
          <a:xfrm>
            <a:off x="3505200" y="276225"/>
            <a:ext cx="5181600" cy="914400"/>
          </a:xfrm>
        </p:spPr>
        <p:txBody>
          <a:bodyPr/>
          <a:lstStyle/>
          <a:p>
            <a:pPr eaLnBrk="1" hangingPunct="1"/>
            <a:endParaRPr lang="en-US" dirty="0" smtClean="0">
              <a:latin typeface="Myriad Pro"/>
            </a:endParaRPr>
          </a:p>
          <a:p>
            <a:pPr eaLnBrk="1" hangingPunct="1"/>
            <a:r>
              <a:rPr lang="en-US" dirty="0" smtClean="0">
                <a:latin typeface="Myriad Pro"/>
              </a:rPr>
              <a:t>The </a:t>
            </a:r>
            <a:r>
              <a:rPr lang="en-US" i="1" dirty="0" smtClean="0">
                <a:latin typeface="Myriad Pro"/>
              </a:rPr>
              <a:t>Treemaps</a:t>
            </a:r>
            <a:r>
              <a:rPr lang="en-US" dirty="0" smtClean="0">
                <a:latin typeface="Myriad Pro"/>
              </a:rPr>
              <a:t> service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21469" r="3464" b="8971"/>
          <a:stretch/>
        </p:blipFill>
        <p:spPr bwMode="auto">
          <a:xfrm>
            <a:off x="1371600" y="1524000"/>
            <a:ext cx="6480000" cy="496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3200" dirty="0" smtClean="0">
                <a:hlinkClick r:id="rId2"/>
              </a:rPr>
              <a:t>www.e-Observatory.eu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3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7010400" cy="9144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447675" y="3429000"/>
            <a:ext cx="656272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>
                <a:latin typeface="Myriad Pro" pitchFamily="34" charset="0"/>
              </a:rPr>
              <a:t>The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European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n-US" b="1" dirty="0">
                <a:solidFill>
                  <a:srgbClr val="960E76"/>
                </a:solidFill>
                <a:latin typeface="Myriad Pro" pitchFamily="34" charset="0"/>
              </a:rPr>
              <a:t>e</a:t>
            </a:r>
            <a:r>
              <a:rPr lang="en-US" b="1" dirty="0" smtClean="0">
                <a:solidFill>
                  <a:srgbClr val="960E76"/>
                </a:solidFill>
                <a:latin typeface="Myriad Pro" pitchFamily="34" charset="0"/>
                <a:sym typeface="Wingdings" pitchFamily="2" charset="2"/>
              </a:rPr>
              <a:t></a:t>
            </a:r>
            <a:r>
              <a:rPr lang="el-GR" dirty="0" err="1" smtClean="0">
                <a:latin typeface="Myriad Pro" pitchFamily="34" charset="0"/>
              </a:rPr>
              <a:t>Infrastructures</a:t>
            </a:r>
            <a:r>
              <a:rPr lang="el-GR" dirty="0" smtClean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Observatory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has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been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developed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by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the</a:t>
            </a:r>
            <a:r>
              <a:rPr lang="el-GR" b="1" dirty="0">
                <a:latin typeface="Myriad Pro" pitchFamily="34" charset="0"/>
              </a:rPr>
              <a:t> </a:t>
            </a:r>
            <a:r>
              <a:rPr lang="el-GR" b="1" dirty="0" err="1">
                <a:latin typeface="Myriad Pro" pitchFamily="34" charset="0"/>
              </a:rPr>
              <a:t>e·nventory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project</a:t>
            </a:r>
            <a:r>
              <a:rPr lang="el-GR" dirty="0">
                <a:latin typeface="Myriad Pro" pitchFamily="34" charset="0"/>
              </a:rPr>
              <a:t>, </a:t>
            </a:r>
            <a:r>
              <a:rPr lang="el-GR" dirty="0" err="1">
                <a:latin typeface="Myriad Pro" pitchFamily="34" charset="0"/>
              </a:rPr>
              <a:t>co</a:t>
            </a:r>
            <a:r>
              <a:rPr lang="el-GR" dirty="0">
                <a:latin typeface="Myriad Pro" pitchFamily="34" charset="0"/>
              </a:rPr>
              <a:t>-</a:t>
            </a:r>
            <a:r>
              <a:rPr lang="el-GR" dirty="0" err="1">
                <a:latin typeface="Myriad Pro" pitchFamily="34" charset="0"/>
              </a:rPr>
              <a:t>financed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by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EU's</a:t>
            </a:r>
            <a:r>
              <a:rPr lang="el-GR" dirty="0">
                <a:latin typeface="Myriad Pro" pitchFamily="34" charset="0"/>
              </a:rPr>
              <a:t> 7th </a:t>
            </a:r>
            <a:r>
              <a:rPr lang="el-GR" dirty="0" err="1">
                <a:latin typeface="Myriad Pro" pitchFamily="34" charset="0"/>
              </a:rPr>
              <a:t>Framework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programme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for</a:t>
            </a:r>
            <a:r>
              <a:rPr lang="el-GR" dirty="0">
                <a:latin typeface="Myriad Pro" pitchFamily="34" charset="0"/>
              </a:rPr>
              <a:t> R&amp;D </a:t>
            </a:r>
            <a:r>
              <a:rPr lang="el-GR" dirty="0" err="1">
                <a:latin typeface="Myriad Pro" pitchFamily="34" charset="0"/>
              </a:rPr>
              <a:t>under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Grant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Agreement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no</a:t>
            </a:r>
            <a:r>
              <a:rPr lang="el-GR" dirty="0">
                <a:latin typeface="Myriad Pro" pitchFamily="34" charset="0"/>
              </a:rPr>
              <a:t> RI-261554.</a:t>
            </a:r>
          </a:p>
          <a:p>
            <a:r>
              <a:rPr lang="el-GR" dirty="0">
                <a:latin typeface="Myriad Pro" pitchFamily="34" charset="0"/>
              </a:rPr>
              <a:t>     </a:t>
            </a:r>
          </a:p>
          <a:p>
            <a:r>
              <a:rPr lang="el-GR" dirty="0" err="1">
                <a:latin typeface="Myriad Pro" pitchFamily="34" charset="0"/>
              </a:rPr>
              <a:t>The</a:t>
            </a:r>
            <a:r>
              <a:rPr lang="el-GR" b="1" dirty="0">
                <a:latin typeface="Myriad Pro" pitchFamily="34" charset="0"/>
              </a:rPr>
              <a:t> </a:t>
            </a:r>
            <a:r>
              <a:rPr lang="el-GR" b="1" dirty="0" err="1">
                <a:latin typeface="Myriad Pro" pitchFamily="34" charset="0"/>
              </a:rPr>
              <a:t>e·nventory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project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acknowledges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the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invaluable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support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and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contribution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of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 smtClean="0">
                <a:latin typeface="Myriad Pro" pitchFamily="34" charset="0"/>
              </a:rPr>
              <a:t>its</a:t>
            </a:r>
            <a:r>
              <a:rPr lang="en-US" dirty="0" smtClean="0">
                <a:latin typeface="Myriad Pro" pitchFamily="34" charset="0"/>
              </a:rPr>
              <a:t> Advisory Board</a:t>
            </a:r>
            <a:r>
              <a:rPr lang="el-GR" dirty="0" smtClean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and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the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following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European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flagship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n-US" b="1" dirty="0">
                <a:solidFill>
                  <a:srgbClr val="960E76"/>
                </a:solidFill>
                <a:latin typeface="Myriad Pro" pitchFamily="34" charset="0"/>
              </a:rPr>
              <a:t>e</a:t>
            </a:r>
            <a:r>
              <a:rPr lang="en-US" b="1" dirty="0" smtClean="0">
                <a:solidFill>
                  <a:srgbClr val="960E76"/>
                </a:solidFill>
                <a:latin typeface="Myriad Pro" pitchFamily="34" charset="0"/>
                <a:sym typeface="Wingdings" pitchFamily="2" charset="2"/>
              </a:rPr>
              <a:t></a:t>
            </a:r>
            <a:r>
              <a:rPr lang="el-GR" dirty="0" err="1" smtClean="0">
                <a:latin typeface="Myriad Pro" pitchFamily="34" charset="0"/>
              </a:rPr>
              <a:t>Infrastructures</a:t>
            </a:r>
            <a:r>
              <a:rPr lang="el-GR" dirty="0" smtClean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initiatives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and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>
                <a:latin typeface="Myriad Pro" pitchFamily="34" charset="0"/>
              </a:rPr>
              <a:t>coordinating</a:t>
            </a:r>
            <a:r>
              <a:rPr lang="el-GR" dirty="0">
                <a:latin typeface="Myriad Pro" pitchFamily="34" charset="0"/>
              </a:rPr>
              <a:t> </a:t>
            </a:r>
            <a:r>
              <a:rPr lang="el-GR" dirty="0" err="1" smtClean="0">
                <a:latin typeface="Myriad Pro" pitchFamily="34" charset="0"/>
              </a:rPr>
              <a:t>organisations</a:t>
            </a:r>
            <a:r>
              <a:rPr lang="en-US" dirty="0" smtClean="0">
                <a:latin typeface="Myriad Pro" pitchFamily="34" charset="0"/>
              </a:rPr>
              <a:t>: </a:t>
            </a:r>
            <a:r>
              <a:rPr lang="fr-FR" dirty="0" smtClean="0">
                <a:latin typeface="Myriad Pro" pitchFamily="34" charset="0"/>
              </a:rPr>
              <a:t>GEANT, DANTE, TERENA, EGI.eu, PRACE</a:t>
            </a:r>
            <a:endParaRPr lang="en-US" dirty="0" smtClean="0">
              <a:latin typeface="Myriad Pro" pitchFamily="34" charset="0"/>
            </a:endParaRPr>
          </a:p>
          <a:p>
            <a:r>
              <a:rPr lang="el-GR" dirty="0" smtClean="0">
                <a:latin typeface="Myriad Pro" pitchFamily="34" charset="0"/>
              </a:rPr>
              <a:t>        </a:t>
            </a:r>
          </a:p>
          <a:p>
            <a:r>
              <a:rPr lang="en-US" sz="1600" dirty="0" smtClean="0">
                <a:latin typeface="Myriad Pro" pitchFamily="34" charset="0"/>
              </a:rPr>
              <a:t>Dr.-</a:t>
            </a:r>
            <a:r>
              <a:rPr lang="en-US" sz="1600" dirty="0" err="1" smtClean="0">
                <a:latin typeface="Myriad Pro" pitchFamily="34" charset="0"/>
              </a:rPr>
              <a:t>Ing</a:t>
            </a:r>
            <a:r>
              <a:rPr lang="en-US" sz="1600" dirty="0" smtClean="0">
                <a:latin typeface="Myriad Pro" pitchFamily="34" charset="0"/>
              </a:rPr>
              <a:t>. Jorge-A. Sanchez-P.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Myriad Pro" pitchFamily="34" charset="0"/>
              </a:rPr>
              <a:t>E: </a:t>
            </a:r>
            <a:r>
              <a:rPr lang="en-US" sz="1600" dirty="0" smtClean="0">
                <a:solidFill>
                  <a:schemeClr val="bg1"/>
                </a:solidFill>
                <a:latin typeface="Myriad Pro" pitchFamily="34" charset="0"/>
                <a:hlinkClick r:id="rId2"/>
              </a:rPr>
              <a:t>info@enventory.eu</a:t>
            </a:r>
            <a:r>
              <a:rPr lang="en-US" sz="1600" dirty="0" smtClean="0">
                <a:solidFill>
                  <a:schemeClr val="bg1"/>
                </a:solidFill>
                <a:latin typeface="Myriad Pro" pitchFamily="34" charset="0"/>
              </a:rPr>
              <a:t>, </a:t>
            </a:r>
            <a:r>
              <a:rPr lang="en-US" sz="1600" b="1" dirty="0" smtClean="0">
                <a:solidFill>
                  <a:schemeClr val="bg1"/>
                </a:solidFill>
                <a:latin typeface="Myriad Pro" pitchFamily="34" charset="0"/>
              </a:rPr>
              <a:t>T: </a:t>
            </a:r>
            <a:r>
              <a:rPr lang="en-US" sz="1600" dirty="0" smtClean="0">
                <a:solidFill>
                  <a:schemeClr val="bg1"/>
                </a:solidFill>
                <a:latin typeface="Myriad Pro" pitchFamily="34" charset="0"/>
              </a:rPr>
              <a:t>+30.211.850.1843, </a:t>
            </a:r>
            <a:r>
              <a:rPr lang="en-US" sz="1600" b="1" dirty="0" smtClean="0">
                <a:solidFill>
                  <a:schemeClr val="bg1"/>
                </a:solidFill>
                <a:latin typeface="Myriad Pro" pitchFamily="34" charset="0"/>
              </a:rPr>
              <a:t>F: </a:t>
            </a:r>
            <a:r>
              <a:rPr lang="en-US" sz="1600" dirty="0" smtClean="0">
                <a:solidFill>
                  <a:schemeClr val="bg1"/>
                </a:solidFill>
                <a:latin typeface="Myriad Pro" pitchFamily="34" charset="0"/>
              </a:rPr>
              <a:t>+30.211.800.1843</a:t>
            </a:r>
            <a:endParaRPr lang="en-US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78" y="5960394"/>
            <a:ext cx="1219200" cy="495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78" y="5960394"/>
            <a:ext cx="610422" cy="495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781050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1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181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60E76"/>
                </a:solidFill>
              </a:rPr>
              <a:t>e</a:t>
            </a:r>
            <a:r>
              <a:rPr lang="en-US" b="1" dirty="0" smtClean="0">
                <a:solidFill>
                  <a:srgbClr val="960E76"/>
                </a:solidFill>
                <a:sym typeface="Wingdings" pitchFamily="2" charset="2"/>
              </a:rPr>
              <a:t></a:t>
            </a:r>
            <a:r>
              <a:rPr lang="en-GB" dirty="0" smtClean="0"/>
              <a:t>Infrastructure </a:t>
            </a:r>
            <a:r>
              <a:rPr lang="en-GB" dirty="0"/>
              <a:t>stakeholders </a:t>
            </a:r>
            <a:r>
              <a:rPr lang="en-GB" dirty="0" smtClean="0"/>
              <a:t>and providers </a:t>
            </a:r>
            <a:r>
              <a:rPr lang="en-GB" b="1" dirty="0" smtClean="0"/>
              <a:t>need </a:t>
            </a:r>
            <a:r>
              <a:rPr lang="en-GB" dirty="0"/>
              <a:t>a </a:t>
            </a:r>
            <a:r>
              <a:rPr lang="en-US" dirty="0" smtClean="0"/>
              <a:t>tool / service </a:t>
            </a:r>
            <a:r>
              <a:rPr lang="en-US" dirty="0"/>
              <a:t>for </a:t>
            </a:r>
            <a:endParaRPr lang="en-US" dirty="0" smtClean="0"/>
          </a:p>
          <a:p>
            <a:pPr lvl="1" eaLnBrk="1" hangingPunct="1"/>
            <a:r>
              <a:rPr lang="en-US" b="1" dirty="0" smtClean="0"/>
              <a:t>prospective</a:t>
            </a:r>
            <a:r>
              <a:rPr lang="en-US" dirty="0" smtClean="0"/>
              <a:t>,  i.e. ex-ante evaluation/assessment </a:t>
            </a:r>
            <a:r>
              <a:rPr lang="en-US" dirty="0"/>
              <a:t>and </a:t>
            </a:r>
            <a:r>
              <a:rPr lang="en-US" b="1" dirty="0" smtClean="0"/>
              <a:t>retrospective</a:t>
            </a:r>
            <a:r>
              <a:rPr lang="en-US" dirty="0" smtClean="0"/>
              <a:t>, i.e. interim </a:t>
            </a:r>
            <a:r>
              <a:rPr lang="en-US" dirty="0"/>
              <a:t>or ex-post </a:t>
            </a:r>
            <a:r>
              <a:rPr lang="en-US" dirty="0" smtClean="0"/>
              <a:t>evaluation and monitoring </a:t>
            </a:r>
            <a:r>
              <a:rPr lang="en-GB" dirty="0" smtClean="0"/>
              <a:t>of </a:t>
            </a:r>
            <a:r>
              <a:rPr lang="en-GB" dirty="0"/>
              <a:t>related </a:t>
            </a:r>
            <a:r>
              <a:rPr lang="en-US" b="1" dirty="0">
                <a:solidFill>
                  <a:srgbClr val="960E76"/>
                </a:solidFill>
              </a:rPr>
              <a:t>e</a:t>
            </a:r>
            <a:r>
              <a:rPr lang="en-US" b="1" dirty="0" smtClean="0">
                <a:solidFill>
                  <a:srgbClr val="960E76"/>
                </a:solidFill>
                <a:sym typeface="Wingdings" pitchFamily="2" charset="2"/>
              </a:rPr>
              <a:t></a:t>
            </a:r>
            <a:r>
              <a:rPr lang="en-GB" dirty="0" smtClean="0"/>
              <a:t>Infrastructure </a:t>
            </a:r>
            <a:r>
              <a:rPr lang="en-GB" dirty="0"/>
              <a:t>initiatives and </a:t>
            </a:r>
            <a:r>
              <a:rPr lang="en-GB" dirty="0" smtClean="0"/>
              <a:t>programmes</a:t>
            </a:r>
          </a:p>
          <a:p>
            <a:pPr lvl="1" eaLnBrk="1" hangingPunct="1"/>
            <a:r>
              <a:rPr lang="en-US" dirty="0"/>
              <a:t>r</a:t>
            </a:r>
            <a:r>
              <a:rPr lang="en-US" dirty="0" smtClean="0"/>
              <a:t>eporting the diversity and scope of their resources and their usage to funders and decision makers at national and European levels</a:t>
            </a:r>
            <a:endParaRPr lang="en-GB" dirty="0" smtClean="0"/>
          </a:p>
          <a:p>
            <a:pPr eaLnBrk="1" hangingPunct="1"/>
            <a:endParaRPr lang="en-US" dirty="0" smtClean="0"/>
          </a:p>
          <a:p>
            <a:pPr lvl="0" eaLnBrk="1" hangingPunct="1"/>
            <a:r>
              <a:rPr lang="en-US" b="1" dirty="0">
                <a:solidFill>
                  <a:srgbClr val="960E76"/>
                </a:solidFill>
              </a:rPr>
              <a:t>e.</a:t>
            </a:r>
            <a:r>
              <a:rPr lang="en-US" b="1" dirty="0">
                <a:solidFill>
                  <a:prstClr val="black"/>
                </a:solidFill>
              </a:rPr>
              <a:t>nventory</a:t>
            </a:r>
            <a:r>
              <a:rPr lang="en-US" dirty="0">
                <a:solidFill>
                  <a:prstClr val="black"/>
                </a:solidFill>
              </a:rPr>
              <a:t> ‘s </a:t>
            </a:r>
            <a:r>
              <a:rPr lang="en-US" b="1" dirty="0">
                <a:solidFill>
                  <a:prstClr val="black"/>
                </a:solidFill>
              </a:rPr>
              <a:t>vision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was the </a:t>
            </a:r>
            <a:r>
              <a:rPr lang="en-US" dirty="0" smtClean="0">
                <a:solidFill>
                  <a:prstClr val="black"/>
                </a:solidFill>
                <a:latin typeface="Myriad Pro"/>
              </a:rPr>
              <a:t>formation </a:t>
            </a:r>
            <a:r>
              <a:rPr lang="en-US" dirty="0">
                <a:solidFill>
                  <a:prstClr val="black"/>
                </a:solidFill>
                <a:latin typeface="Myriad Pro"/>
              </a:rPr>
              <a:t>of the </a:t>
            </a:r>
            <a:r>
              <a:rPr lang="en-US" b="1" dirty="0">
                <a:solidFill>
                  <a:prstClr val="black"/>
                </a:solidFill>
                <a:latin typeface="Myriad Pro"/>
              </a:rPr>
              <a:t>European </a:t>
            </a:r>
            <a:r>
              <a:rPr lang="en-US" b="1" dirty="0" err="1">
                <a:solidFill>
                  <a:srgbClr val="960E76"/>
                </a:solidFill>
                <a:latin typeface="Myriad Pro"/>
              </a:rPr>
              <a:t>e</a:t>
            </a:r>
            <a:r>
              <a:rPr lang="en-US" b="1" dirty="0" err="1">
                <a:solidFill>
                  <a:srgbClr val="960E76"/>
                </a:solidFill>
                <a:latin typeface="Myriad Pro"/>
                <a:sym typeface="Wingdings" pitchFamily="2" charset="2"/>
              </a:rPr>
              <a:t></a:t>
            </a:r>
            <a:r>
              <a:rPr lang="en-US" b="1" dirty="0" err="1">
                <a:solidFill>
                  <a:prstClr val="black"/>
                </a:solidFill>
                <a:latin typeface="Myriad Pro"/>
              </a:rPr>
              <a:t>Infrastructures</a:t>
            </a:r>
            <a:r>
              <a:rPr lang="en-US" b="1" dirty="0">
                <a:solidFill>
                  <a:prstClr val="black"/>
                </a:solidFill>
                <a:latin typeface="Myriad Pro"/>
              </a:rPr>
              <a:t> Observatory</a:t>
            </a:r>
            <a:r>
              <a:rPr lang="en-US" dirty="0">
                <a:solidFill>
                  <a:prstClr val="black"/>
                </a:solidFill>
                <a:latin typeface="Myriad Pro"/>
              </a:rPr>
              <a:t>:</a:t>
            </a:r>
          </a:p>
          <a:p>
            <a:pPr lvl="1" eaLnBrk="1" hangingPunct="1"/>
            <a:r>
              <a:rPr lang="en-GB" dirty="0"/>
              <a:t>an online, single-entry-point platform</a:t>
            </a:r>
          </a:p>
          <a:p>
            <a:pPr lvl="1" eaLnBrk="1" hangingPunct="1"/>
            <a:r>
              <a:rPr lang="en-US" dirty="0"/>
              <a:t>offering interactive, user-driven visualisation tools, and </a:t>
            </a:r>
          </a:p>
          <a:p>
            <a:pPr lvl="1" eaLnBrk="1" hangingPunct="1"/>
            <a:r>
              <a:rPr lang="en-US" dirty="0"/>
              <a:t>an extensive set of benchmarking indicators  </a:t>
            </a:r>
          </a:p>
          <a:p>
            <a:pPr lvl="1" eaLnBrk="1" hangingPunct="1"/>
            <a:r>
              <a:rPr lang="en-GB" dirty="0"/>
              <a:t>geographically addressing Europe in order to</a:t>
            </a:r>
            <a:r>
              <a:rPr lang="en-US" dirty="0"/>
              <a:t>:</a:t>
            </a:r>
          </a:p>
          <a:p>
            <a:pPr lvl="2">
              <a:spcBef>
                <a:spcPts val="15"/>
              </a:spcBef>
            </a:pPr>
            <a:r>
              <a:rPr lang="en-US" dirty="0"/>
              <a:t>facilitate multidimensional and polymorphic monitoring and analysis</a:t>
            </a:r>
          </a:p>
          <a:p>
            <a:pPr lvl="2">
              <a:spcBef>
                <a:spcPts val="15"/>
              </a:spcBef>
            </a:pPr>
            <a:r>
              <a:rPr lang="en-US" dirty="0"/>
              <a:t>support fact-based policy and learning, and </a:t>
            </a:r>
          </a:p>
          <a:p>
            <a:pPr lvl="2">
              <a:spcBef>
                <a:spcPts val="15"/>
              </a:spcBef>
            </a:pPr>
            <a:r>
              <a:rPr lang="en-US" dirty="0"/>
              <a:t>disseminate achievements of </a:t>
            </a:r>
            <a:r>
              <a:rPr lang="en-US" b="1" dirty="0">
                <a:solidFill>
                  <a:srgbClr val="960E76"/>
                </a:solidFill>
              </a:rPr>
              <a:t>e</a:t>
            </a:r>
            <a:r>
              <a:rPr lang="en-US" b="1" dirty="0">
                <a:solidFill>
                  <a:srgbClr val="960E76"/>
                </a:solidFill>
                <a:sym typeface="Wingdings" pitchFamily="2" charset="2"/>
              </a:rPr>
              <a:t></a:t>
            </a:r>
            <a:r>
              <a:rPr lang="en-GB" dirty="0"/>
              <a:t>Infrastructures</a:t>
            </a:r>
            <a:r>
              <a:rPr lang="en-US" dirty="0"/>
              <a:t> in Europe and beyond</a:t>
            </a:r>
            <a:endParaRPr lang="en-US" b="1" dirty="0"/>
          </a:p>
          <a:p>
            <a:pPr eaLnBrk="1" hangingPunct="1"/>
            <a:endParaRPr lang="en-GB" dirty="0" smtClean="0"/>
          </a:p>
          <a:p>
            <a:pPr marL="0" indent="0" eaLnBrk="1" hangingPunct="1">
              <a:buNone/>
            </a:pPr>
            <a:endParaRPr lang="en-GB" dirty="0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0"/>
          </p:nvPr>
        </p:nvSpPr>
        <p:spPr>
          <a:xfrm>
            <a:off x="3505200" y="276225"/>
            <a:ext cx="5181600" cy="914400"/>
          </a:xfrm>
        </p:spPr>
        <p:txBody>
          <a:bodyPr/>
          <a:lstStyle/>
          <a:p>
            <a:pPr eaLnBrk="1" hangingPunct="1"/>
            <a:endParaRPr lang="en-US" dirty="0" smtClean="0">
              <a:latin typeface="Myriad Pro"/>
            </a:endParaRPr>
          </a:p>
          <a:p>
            <a:pPr eaLnBrk="1" hangingPunct="1"/>
            <a:r>
              <a:rPr lang="en-US" dirty="0" smtClean="0">
                <a:latin typeface="Myriad Pro"/>
              </a:rPr>
              <a:t>Need and Vision</a:t>
            </a:r>
          </a:p>
        </p:txBody>
      </p:sp>
    </p:spTree>
    <p:extLst>
      <p:ext uri="{BB962C8B-B14F-4D97-AF65-F5344CB8AC3E}">
        <p14:creationId xmlns:p14="http://schemas.microsoft.com/office/powerpoint/2010/main" val="5837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>
                <a:latin typeface="Myriad Pro"/>
              </a:rPr>
              <a:t>Offers </a:t>
            </a:r>
            <a:r>
              <a:rPr lang="en-US" sz="3200" b="1" dirty="0">
                <a:latin typeface="Myriad Pro"/>
              </a:rPr>
              <a:t>7</a:t>
            </a:r>
            <a:r>
              <a:rPr lang="en-US" sz="3600" dirty="0">
                <a:latin typeface="Myriad Pro"/>
              </a:rPr>
              <a:t> </a:t>
            </a:r>
            <a:r>
              <a:rPr lang="en-US" b="1" dirty="0">
                <a:solidFill>
                  <a:srgbClr val="960E76"/>
                </a:solidFill>
                <a:latin typeface="Myriad Pro"/>
              </a:rPr>
              <a:t>intuitive, interactive and user-friendly </a:t>
            </a:r>
            <a:r>
              <a:rPr lang="en-US" b="1" dirty="0" err="1">
                <a:solidFill>
                  <a:srgbClr val="960E76"/>
                </a:solidFill>
                <a:latin typeface="Myriad Pro"/>
              </a:rPr>
              <a:t>visualisation</a:t>
            </a:r>
            <a:r>
              <a:rPr lang="en-US" b="1" dirty="0">
                <a:solidFill>
                  <a:srgbClr val="960E76"/>
                </a:solidFill>
                <a:latin typeface="Myriad Pro"/>
              </a:rPr>
              <a:t> tools </a:t>
            </a:r>
            <a:r>
              <a:rPr lang="en-US" dirty="0">
                <a:latin typeface="Myriad Pro"/>
              </a:rPr>
              <a:t>based on best practices in </a:t>
            </a:r>
            <a:r>
              <a:rPr lang="en-US" dirty="0" err="1">
                <a:latin typeface="Myriad Pro"/>
              </a:rPr>
              <a:t>visualisation</a:t>
            </a:r>
            <a:r>
              <a:rPr lang="en-US" dirty="0">
                <a:latin typeface="Myriad Pro"/>
              </a:rPr>
              <a:t> and representation techniques</a:t>
            </a:r>
            <a:endParaRPr lang="en-US" b="1" dirty="0">
              <a:solidFill>
                <a:srgbClr val="960E76"/>
              </a:solidFill>
              <a:latin typeface="Myriad Pro"/>
            </a:endParaRPr>
          </a:p>
          <a:p>
            <a:pPr eaLnBrk="1" hangingPunct="1"/>
            <a:r>
              <a:rPr lang="en-GB" dirty="0" smtClean="0"/>
              <a:t>Features a </a:t>
            </a:r>
            <a:r>
              <a:rPr lang="en-GB" dirty="0"/>
              <a:t>core set of </a:t>
            </a:r>
            <a:r>
              <a:rPr lang="en-GB" dirty="0" smtClean="0"/>
              <a:t>more than </a:t>
            </a:r>
            <a:r>
              <a:rPr lang="en-GB" sz="3200" b="1" dirty="0" smtClean="0"/>
              <a:t>45</a:t>
            </a:r>
            <a:r>
              <a:rPr lang="en-GB" sz="3200" dirty="0" smtClean="0"/>
              <a:t> </a:t>
            </a:r>
            <a:r>
              <a:rPr lang="en-GB" b="1" dirty="0" smtClean="0">
                <a:solidFill>
                  <a:srgbClr val="960E76"/>
                </a:solidFill>
              </a:rPr>
              <a:t>benchmarking </a:t>
            </a:r>
            <a:r>
              <a:rPr lang="en-GB" b="1" dirty="0">
                <a:solidFill>
                  <a:srgbClr val="960E76"/>
                </a:solidFill>
              </a:rPr>
              <a:t>indicators</a:t>
            </a:r>
            <a:r>
              <a:rPr lang="en-GB" dirty="0">
                <a:solidFill>
                  <a:srgbClr val="960E76"/>
                </a:solidFill>
              </a:rPr>
              <a:t> </a:t>
            </a:r>
            <a:r>
              <a:rPr lang="en-GB" dirty="0" smtClean="0"/>
              <a:t>that are the </a:t>
            </a:r>
            <a:r>
              <a:rPr lang="en-GB" dirty="0"/>
              <a:t>baseline for </a:t>
            </a:r>
            <a:r>
              <a:rPr lang="en-GB" b="1" dirty="0">
                <a:solidFill>
                  <a:srgbClr val="960E76"/>
                </a:solidFill>
              </a:rPr>
              <a:t>monitoring</a:t>
            </a:r>
            <a:r>
              <a:rPr lang="en-GB" dirty="0">
                <a:solidFill>
                  <a:srgbClr val="960E76"/>
                </a:solidFill>
              </a:rPr>
              <a:t> </a:t>
            </a:r>
            <a:r>
              <a:rPr lang="en-US" b="1" dirty="0">
                <a:solidFill>
                  <a:srgbClr val="960E76"/>
                </a:solidFill>
                <a:latin typeface="Myriad Pro"/>
              </a:rPr>
              <a:t>e</a:t>
            </a:r>
            <a:r>
              <a:rPr lang="en-US" b="1" dirty="0" smtClean="0">
                <a:solidFill>
                  <a:srgbClr val="960E76"/>
                </a:solidFill>
                <a:latin typeface="Myriad Pro"/>
                <a:sym typeface="Wingdings" pitchFamily="2" charset="2"/>
              </a:rPr>
              <a:t></a:t>
            </a:r>
            <a:r>
              <a:rPr lang="en-GB" dirty="0" smtClean="0"/>
              <a:t>Infrastructures </a:t>
            </a:r>
            <a:r>
              <a:rPr lang="en-GB" dirty="0"/>
              <a:t>development </a:t>
            </a:r>
            <a:r>
              <a:rPr lang="en-GB" dirty="0" smtClean="0"/>
              <a:t>progress, usage, impact and investments</a:t>
            </a:r>
            <a:endParaRPr lang="en-US" dirty="0" smtClean="0">
              <a:latin typeface="Myriad Pro"/>
            </a:endParaRPr>
          </a:p>
          <a:p>
            <a:pPr eaLnBrk="1" hangingPunct="1"/>
            <a:r>
              <a:rPr lang="en-US" dirty="0" smtClean="0"/>
              <a:t>Provides access to </a:t>
            </a:r>
            <a:r>
              <a:rPr lang="en-US" dirty="0"/>
              <a:t>more than </a:t>
            </a:r>
            <a:r>
              <a:rPr lang="en-US" sz="3200" b="1" dirty="0"/>
              <a:t>10.000</a:t>
            </a:r>
            <a:r>
              <a:rPr lang="en-US" sz="3200" dirty="0"/>
              <a:t> </a:t>
            </a:r>
            <a:r>
              <a:rPr lang="en-US" dirty="0"/>
              <a:t>individual figures and other related data and benchmarks</a:t>
            </a:r>
          </a:p>
          <a:p>
            <a:pPr eaLnBrk="1" hangingPunct="1"/>
            <a:r>
              <a:rPr lang="en-GB" dirty="0" smtClean="0"/>
              <a:t>Consolidates more than </a:t>
            </a:r>
            <a:r>
              <a:rPr lang="en-GB" sz="3200" b="1" dirty="0" smtClean="0">
                <a:latin typeface="Myriad Pro"/>
              </a:rPr>
              <a:t>18</a:t>
            </a:r>
            <a:r>
              <a:rPr lang="en-GB" dirty="0" smtClean="0"/>
              <a:t> </a:t>
            </a:r>
            <a:r>
              <a:rPr lang="en-GB" b="1" dirty="0" smtClean="0"/>
              <a:t>months</a:t>
            </a:r>
            <a:r>
              <a:rPr lang="en-GB" dirty="0" smtClean="0"/>
              <a:t> of  </a:t>
            </a:r>
            <a:r>
              <a:rPr lang="en-GB" b="1" dirty="0" smtClean="0">
                <a:solidFill>
                  <a:srgbClr val="960E76"/>
                </a:solidFill>
              </a:rPr>
              <a:t>stakeholders</a:t>
            </a:r>
            <a:r>
              <a:rPr lang="en-GB" b="1" dirty="0">
                <a:solidFill>
                  <a:srgbClr val="960E76"/>
                </a:solidFill>
              </a:rPr>
              <a:t>’ feedback and consensus</a:t>
            </a:r>
            <a:r>
              <a:rPr lang="en-GB" dirty="0">
                <a:solidFill>
                  <a:srgbClr val="960E76"/>
                </a:solidFill>
              </a:rPr>
              <a:t> </a:t>
            </a:r>
            <a:r>
              <a:rPr lang="en-GB" sz="2400" dirty="0" smtClean="0"/>
              <a:t> </a:t>
            </a:r>
            <a:r>
              <a:rPr lang="en-GB" dirty="0" smtClean="0"/>
              <a:t>on the structure </a:t>
            </a:r>
            <a:r>
              <a:rPr lang="en-GB" dirty="0"/>
              <a:t>and functionality of </a:t>
            </a:r>
            <a:r>
              <a:rPr lang="en-GB" dirty="0" smtClean="0"/>
              <a:t>a world-class </a:t>
            </a:r>
            <a:r>
              <a:rPr lang="en-US" b="1" dirty="0" smtClean="0">
                <a:solidFill>
                  <a:srgbClr val="960E76"/>
                </a:solidFill>
                <a:latin typeface="Myriad Pro"/>
              </a:rPr>
              <a:t>e</a:t>
            </a:r>
            <a:r>
              <a:rPr lang="en-US" b="1" dirty="0" smtClean="0">
                <a:solidFill>
                  <a:srgbClr val="960E76"/>
                </a:solidFill>
                <a:latin typeface="Myriad Pro"/>
                <a:sym typeface="Wingdings" pitchFamily="2" charset="2"/>
              </a:rPr>
              <a:t></a:t>
            </a:r>
            <a:r>
              <a:rPr lang="en-GB" b="1" dirty="0" smtClean="0"/>
              <a:t>Infrastructures Observatory</a:t>
            </a:r>
            <a:endParaRPr lang="en-GB" dirty="0" smtClean="0"/>
          </a:p>
          <a:p>
            <a:pPr eaLnBrk="1" hangingPunct="1"/>
            <a:endParaRPr lang="en-GB" dirty="0" smtClean="0">
              <a:latin typeface="Myriad Pro"/>
            </a:endParaRPr>
          </a:p>
        </p:txBody>
      </p:sp>
      <p:sp>
        <p:nvSpPr>
          <p:cNvPr id="12291" name="Text Placeholder 6"/>
          <p:cNvSpPr>
            <a:spLocks noGrp="1"/>
          </p:cNvSpPr>
          <p:nvPr>
            <p:ph type="body" idx="10"/>
          </p:nvPr>
        </p:nvSpPr>
        <p:spPr>
          <a:xfrm>
            <a:off x="3505200" y="276225"/>
            <a:ext cx="5181600" cy="914400"/>
          </a:xfrm>
        </p:spPr>
        <p:txBody>
          <a:bodyPr/>
          <a:lstStyle/>
          <a:p>
            <a:pPr eaLnBrk="1" hangingPunct="1"/>
            <a:endParaRPr lang="en-US" dirty="0" smtClean="0">
              <a:latin typeface="Myriad Pro"/>
            </a:endParaRPr>
          </a:p>
          <a:p>
            <a:pPr eaLnBrk="1" hangingPunct="1"/>
            <a:r>
              <a:rPr lang="en-US" dirty="0" smtClean="0">
                <a:latin typeface="Myriad Pro"/>
              </a:rPr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20806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b="1" dirty="0" smtClean="0">
                <a:cs typeface="Arial" charset="0"/>
              </a:rPr>
              <a:t>First Period </a:t>
            </a:r>
          </a:p>
          <a:p>
            <a:pPr lvl="1"/>
            <a:r>
              <a:rPr lang="en-US" dirty="0" smtClean="0">
                <a:cs typeface="Arial" charset="0"/>
              </a:rPr>
              <a:t>In-depth </a:t>
            </a:r>
            <a:r>
              <a:rPr lang="en-US" dirty="0">
                <a:cs typeface="Arial" charset="0"/>
              </a:rPr>
              <a:t>survey of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information visualisation (</a:t>
            </a:r>
            <a:r>
              <a:rPr lang="en-GB" dirty="0" err="1">
                <a:solidFill>
                  <a:srgbClr val="000000"/>
                </a:solidFill>
                <a:cs typeface="Times New Roman" pitchFamily="18" charset="0"/>
              </a:rPr>
              <a:t>InfoViz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) representation and interaction techniques for data indicators</a:t>
            </a:r>
            <a:endParaRPr lang="en-US" dirty="0">
              <a:cs typeface="Arial" charset="0"/>
            </a:endParaRPr>
          </a:p>
          <a:p>
            <a:pPr lvl="1">
              <a:spcBef>
                <a:spcPts val="1000"/>
              </a:spcBef>
            </a:pPr>
            <a:r>
              <a:rPr lang="en-US" dirty="0" smtClean="0">
                <a:cs typeface="Arial" charset="0"/>
              </a:rPr>
              <a:t>Examination </a:t>
            </a:r>
            <a:r>
              <a:rPr lang="en-US" dirty="0">
                <a:cs typeface="Arial" charset="0"/>
              </a:rPr>
              <a:t>of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reference/good examples implemented internationally</a:t>
            </a:r>
            <a:r>
              <a:rPr lang="en-US" dirty="0">
                <a:cs typeface="Arial" charset="0"/>
              </a:rPr>
              <a:t> on three axes: representation, interaction and usability issues</a:t>
            </a:r>
          </a:p>
          <a:p>
            <a:r>
              <a:rPr lang="en-GB" b="1" dirty="0" smtClean="0">
                <a:cs typeface="Arial" charset="0"/>
              </a:rPr>
              <a:t>Second Period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Profiling of targeted users and description of related use cases 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Policymakers</a:t>
            </a:r>
          </a:p>
          <a:p>
            <a:pPr lvl="3"/>
            <a:r>
              <a:rPr lang="en-US" dirty="0" smtClean="0">
                <a:solidFill>
                  <a:prstClr val="black"/>
                </a:solidFill>
              </a:rPr>
              <a:t>European </a:t>
            </a:r>
            <a:r>
              <a:rPr lang="en-US" dirty="0">
                <a:solidFill>
                  <a:prstClr val="black"/>
                </a:solidFill>
              </a:rPr>
              <a:t>Policymakers</a:t>
            </a:r>
          </a:p>
          <a:p>
            <a:pPr lvl="3"/>
            <a:r>
              <a:rPr lang="en-US" dirty="0">
                <a:solidFill>
                  <a:prstClr val="black"/>
                </a:solidFill>
              </a:rPr>
              <a:t>National Policymakers</a:t>
            </a:r>
          </a:p>
          <a:p>
            <a:pPr lvl="2"/>
            <a:r>
              <a:rPr lang="en-US" dirty="0">
                <a:solidFill>
                  <a:prstClr val="black"/>
                </a:solidFill>
              </a:rPr>
              <a:t>Researchers</a:t>
            </a:r>
          </a:p>
          <a:p>
            <a:pPr lvl="1"/>
            <a:r>
              <a:rPr lang="en-US" b="1" dirty="0">
                <a:solidFill>
                  <a:prstClr val="black"/>
                </a:solidFill>
                <a:latin typeface="Myriad Pro"/>
              </a:rPr>
              <a:t>European </a:t>
            </a:r>
            <a:r>
              <a:rPr lang="en-US" b="1" dirty="0" err="1">
                <a:solidFill>
                  <a:srgbClr val="960E76"/>
                </a:solidFill>
                <a:latin typeface="Myriad Pro"/>
              </a:rPr>
              <a:t>e</a:t>
            </a:r>
            <a:r>
              <a:rPr lang="en-US" b="1" dirty="0" err="1">
                <a:solidFill>
                  <a:srgbClr val="960E76"/>
                </a:solidFill>
                <a:latin typeface="Myriad Pro"/>
                <a:sym typeface="Wingdings" pitchFamily="2" charset="2"/>
              </a:rPr>
              <a:t></a:t>
            </a:r>
            <a:r>
              <a:rPr lang="en-US" b="1" dirty="0" err="1">
                <a:solidFill>
                  <a:prstClr val="black"/>
                </a:solidFill>
                <a:latin typeface="Myriad Pro"/>
              </a:rPr>
              <a:t>Infrastructures</a:t>
            </a:r>
            <a:r>
              <a:rPr lang="en-US" b="1" dirty="0">
                <a:solidFill>
                  <a:prstClr val="black"/>
                </a:solidFill>
                <a:latin typeface="Myriad Pro"/>
              </a:rPr>
              <a:t> Observatory </a:t>
            </a:r>
            <a:r>
              <a:rPr lang="en-GB" dirty="0" smtClean="0">
                <a:solidFill>
                  <a:prstClr val="black"/>
                </a:solidFill>
              </a:rPr>
              <a:t>prototype </a:t>
            </a:r>
            <a:r>
              <a:rPr lang="en-GB" dirty="0">
                <a:solidFill>
                  <a:prstClr val="black"/>
                </a:solidFill>
              </a:rPr>
              <a:t>web platform requirements and functional specs defined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lvl="1"/>
            <a:endParaRPr lang="en-US" b="1" dirty="0" smtClean="0">
              <a:solidFill>
                <a:srgbClr val="960E76"/>
              </a:solidFill>
              <a:latin typeface="Myriad Pro"/>
            </a:endParaRPr>
          </a:p>
        </p:txBody>
      </p:sp>
      <p:sp>
        <p:nvSpPr>
          <p:cNvPr id="18434" name="Text Placeholder 2"/>
          <p:cNvSpPr>
            <a:spLocks noGrp="1"/>
          </p:cNvSpPr>
          <p:nvPr>
            <p:ph type="body" idx="10"/>
          </p:nvPr>
        </p:nvSpPr>
        <p:spPr>
          <a:xfrm>
            <a:off x="3505200" y="276225"/>
            <a:ext cx="5181600" cy="914400"/>
          </a:xfrm>
        </p:spPr>
        <p:txBody>
          <a:bodyPr/>
          <a:lstStyle/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Steps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360987"/>
            <a:ext cx="79740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85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cs typeface="Arial" charset="0"/>
              </a:rPr>
              <a:t>Third Period </a:t>
            </a:r>
          </a:p>
          <a:p>
            <a:r>
              <a:rPr lang="en-US" b="1" dirty="0">
                <a:solidFill>
                  <a:prstClr val="black"/>
                </a:solidFill>
                <a:latin typeface="Myriad Pro"/>
              </a:rPr>
              <a:t>European </a:t>
            </a:r>
            <a:r>
              <a:rPr lang="en-US" b="1" dirty="0" err="1">
                <a:solidFill>
                  <a:srgbClr val="960E76"/>
                </a:solidFill>
                <a:latin typeface="Myriad Pro"/>
              </a:rPr>
              <a:t>e</a:t>
            </a:r>
            <a:r>
              <a:rPr lang="en-US" b="1" dirty="0" err="1">
                <a:solidFill>
                  <a:srgbClr val="960E76"/>
                </a:solidFill>
                <a:latin typeface="Myriad Pro"/>
                <a:sym typeface="Wingdings" pitchFamily="2" charset="2"/>
              </a:rPr>
              <a:t></a:t>
            </a:r>
            <a:r>
              <a:rPr lang="en-US" b="1" dirty="0" err="1">
                <a:solidFill>
                  <a:prstClr val="black"/>
                </a:solidFill>
                <a:latin typeface="Myriad Pro"/>
              </a:rPr>
              <a:t>Infrastructures</a:t>
            </a:r>
            <a:r>
              <a:rPr lang="en-US" b="1" dirty="0">
                <a:solidFill>
                  <a:prstClr val="black"/>
                </a:solidFill>
                <a:latin typeface="Myriad Pro"/>
              </a:rPr>
              <a:t> Observatory </a:t>
            </a:r>
            <a:r>
              <a:rPr lang="en-US" dirty="0" smtClean="0"/>
              <a:t>platform and services were designed </a:t>
            </a:r>
          </a:p>
          <a:p>
            <a:r>
              <a:rPr lang="en-US" dirty="0" smtClean="0"/>
              <a:t>Formative </a:t>
            </a:r>
            <a:r>
              <a:rPr lang="en-US" dirty="0"/>
              <a:t>usability </a:t>
            </a:r>
            <a:r>
              <a:rPr lang="en-US" b="1" dirty="0" smtClean="0">
                <a:solidFill>
                  <a:srgbClr val="960E76"/>
                </a:solidFill>
                <a:latin typeface="Myriad Pro"/>
              </a:rPr>
              <a:t>evaluation</a:t>
            </a:r>
            <a:r>
              <a:rPr lang="en-US" dirty="0" smtClean="0"/>
              <a:t> study was conducted                                 with one of the targeted use case groups (Researchers)            and </a:t>
            </a:r>
            <a:r>
              <a:rPr lang="en-US" dirty="0" err="1" smtClean="0"/>
              <a:t>analysed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>
                <a:latin typeface="Myriad Pro"/>
              </a:rPr>
              <a:t>Final</a:t>
            </a:r>
            <a:r>
              <a:rPr lang="en-US" b="1" dirty="0" smtClean="0">
                <a:latin typeface="Myriad Pro"/>
              </a:rPr>
              <a:t> </a:t>
            </a:r>
            <a:r>
              <a:rPr lang="en-GB" dirty="0" smtClean="0"/>
              <a:t>set </a:t>
            </a:r>
            <a:r>
              <a:rPr lang="en-GB" dirty="0"/>
              <a:t>of </a:t>
            </a:r>
            <a:r>
              <a:rPr lang="en-US" b="1" dirty="0" smtClean="0">
                <a:solidFill>
                  <a:srgbClr val="960E76"/>
                </a:solidFill>
                <a:latin typeface="Myriad Pro"/>
              </a:rPr>
              <a:t>requirements</a:t>
            </a:r>
            <a:r>
              <a:rPr lang="en-GB" dirty="0" smtClean="0"/>
              <a:t> and functional </a:t>
            </a:r>
            <a:r>
              <a:rPr lang="en-US" b="1" dirty="0" smtClean="0">
                <a:solidFill>
                  <a:srgbClr val="960E76"/>
                </a:solidFill>
                <a:latin typeface="Myriad Pro"/>
              </a:rPr>
              <a:t>specifications</a:t>
            </a:r>
            <a:r>
              <a:rPr lang="en-GB" dirty="0" smtClean="0"/>
              <a:t> defined, as a direct result of the usability study’s findings</a:t>
            </a:r>
          </a:p>
          <a:p>
            <a:r>
              <a:rPr lang="en-US" dirty="0" smtClean="0"/>
              <a:t>Step-by-step </a:t>
            </a:r>
            <a:r>
              <a:rPr lang="en-US" b="1" dirty="0" smtClean="0">
                <a:solidFill>
                  <a:srgbClr val="960E76"/>
                </a:solidFill>
                <a:latin typeface="Myriad Pro"/>
              </a:rPr>
              <a:t>user’s guide</a:t>
            </a:r>
            <a:r>
              <a:rPr lang="en-US" dirty="0" smtClean="0"/>
              <a:t> developed </a:t>
            </a:r>
            <a:r>
              <a:rPr lang="en-US" dirty="0"/>
              <a:t>and made available </a:t>
            </a:r>
            <a:r>
              <a:rPr lang="en-US" dirty="0" smtClean="0"/>
              <a:t>on-line</a:t>
            </a:r>
          </a:p>
          <a:p>
            <a:endParaRPr lang="en-US" dirty="0"/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0"/>
          </p:nvPr>
        </p:nvSpPr>
        <p:spPr>
          <a:xfrm>
            <a:off x="3505200" y="276225"/>
            <a:ext cx="5181600" cy="914400"/>
          </a:xfrm>
        </p:spPr>
        <p:txBody>
          <a:bodyPr/>
          <a:lstStyle/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Steps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2286000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6745"/>
            <a:ext cx="4941887" cy="180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0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81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cs typeface="Arial" charset="0"/>
              </a:rPr>
              <a:t>Fourth Period </a:t>
            </a:r>
          </a:p>
          <a:p>
            <a:r>
              <a:rPr lang="en-US" b="1" dirty="0">
                <a:solidFill>
                  <a:prstClr val="black"/>
                </a:solidFill>
                <a:latin typeface="Myriad Pro"/>
              </a:rPr>
              <a:t>European </a:t>
            </a:r>
            <a:r>
              <a:rPr lang="en-US" b="1" dirty="0" err="1">
                <a:solidFill>
                  <a:srgbClr val="960E76"/>
                </a:solidFill>
                <a:latin typeface="Myriad Pro"/>
              </a:rPr>
              <a:t>e</a:t>
            </a:r>
            <a:r>
              <a:rPr lang="en-US" b="1" dirty="0" err="1">
                <a:solidFill>
                  <a:srgbClr val="960E76"/>
                </a:solidFill>
                <a:latin typeface="Myriad Pro"/>
                <a:sym typeface="Wingdings" pitchFamily="2" charset="2"/>
              </a:rPr>
              <a:t></a:t>
            </a:r>
            <a:r>
              <a:rPr lang="en-US" b="1" dirty="0" err="1">
                <a:solidFill>
                  <a:prstClr val="black"/>
                </a:solidFill>
                <a:latin typeface="Myriad Pro"/>
              </a:rPr>
              <a:t>Infrastructures</a:t>
            </a:r>
            <a:r>
              <a:rPr lang="en-US" b="1" dirty="0">
                <a:solidFill>
                  <a:prstClr val="black"/>
                </a:solidFill>
                <a:latin typeface="Myriad Pro"/>
              </a:rPr>
              <a:t> Observatory </a:t>
            </a:r>
            <a:r>
              <a:rPr lang="en-US" dirty="0" smtClean="0"/>
              <a:t>platform and services </a:t>
            </a:r>
            <a:r>
              <a:rPr lang="en-US" dirty="0">
                <a:solidFill>
                  <a:prstClr val="black"/>
                </a:solidFill>
              </a:rPr>
              <a:t>were modified and improved following the recommendations </a:t>
            </a:r>
            <a:endParaRPr lang="en-US" dirty="0"/>
          </a:p>
          <a:p>
            <a:pPr lvl="0"/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b="1" dirty="0">
                <a:solidFill>
                  <a:srgbClr val="960E76"/>
                </a:solidFill>
                <a:latin typeface="Myriad Pro"/>
              </a:rPr>
              <a:t>follow-up </a:t>
            </a:r>
            <a:r>
              <a:rPr lang="en-US" dirty="0">
                <a:solidFill>
                  <a:prstClr val="black"/>
                </a:solidFill>
              </a:rPr>
              <a:t>in-depth usability </a:t>
            </a:r>
            <a:r>
              <a:rPr lang="en-US" b="1" dirty="0">
                <a:solidFill>
                  <a:srgbClr val="960E76"/>
                </a:solidFill>
                <a:latin typeface="Myriad Pro"/>
              </a:rPr>
              <a:t>evaluation </a:t>
            </a:r>
            <a:r>
              <a:rPr lang="en-US" dirty="0">
                <a:solidFill>
                  <a:prstClr val="black"/>
                </a:solidFill>
              </a:rPr>
              <a:t>was conducted confirming that the improvements to platform reflected the participants’ comments and needs</a:t>
            </a:r>
          </a:p>
          <a:p>
            <a:pPr lvl="0"/>
            <a:r>
              <a:rPr lang="en-US" dirty="0">
                <a:latin typeface="Myriad Pro"/>
              </a:rPr>
              <a:t>The</a:t>
            </a:r>
            <a:r>
              <a:rPr lang="en-US" b="1" dirty="0">
                <a:solidFill>
                  <a:srgbClr val="960E76"/>
                </a:solidFill>
                <a:latin typeface="Myriad Pro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Myriad Pro"/>
              </a:rPr>
              <a:t>European </a:t>
            </a:r>
            <a:r>
              <a:rPr lang="en-US" b="1" dirty="0" err="1">
                <a:solidFill>
                  <a:srgbClr val="960E76"/>
                </a:solidFill>
                <a:latin typeface="Myriad Pro"/>
              </a:rPr>
              <a:t>e</a:t>
            </a:r>
            <a:r>
              <a:rPr lang="en-US" b="1" dirty="0" err="1">
                <a:solidFill>
                  <a:srgbClr val="960E76"/>
                </a:solidFill>
                <a:latin typeface="Myriad Pro"/>
                <a:sym typeface="Wingdings" pitchFamily="2" charset="2"/>
              </a:rPr>
              <a:t></a:t>
            </a:r>
            <a:r>
              <a:rPr lang="en-US" b="1" dirty="0" err="1">
                <a:solidFill>
                  <a:prstClr val="black"/>
                </a:solidFill>
                <a:latin typeface="Myriad Pro"/>
              </a:rPr>
              <a:t>Infrastructures</a:t>
            </a:r>
            <a:r>
              <a:rPr lang="en-US" b="1" dirty="0">
                <a:solidFill>
                  <a:prstClr val="black"/>
                </a:solidFill>
                <a:latin typeface="Myriad Pro"/>
              </a:rPr>
              <a:t> Observatory </a:t>
            </a:r>
            <a:r>
              <a:rPr lang="en-US" dirty="0" smtClean="0">
                <a:solidFill>
                  <a:prstClr val="black"/>
                </a:solidFill>
              </a:rPr>
              <a:t>platform </a:t>
            </a:r>
            <a:r>
              <a:rPr lang="en-US" dirty="0">
                <a:solidFill>
                  <a:prstClr val="black"/>
                </a:solidFill>
              </a:rPr>
              <a:t>was publicly released in June 2012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0"/>
          </p:nvPr>
        </p:nvSpPr>
        <p:spPr>
          <a:xfrm>
            <a:off x="3505200" y="276225"/>
            <a:ext cx="5181600" cy="914400"/>
          </a:xfrm>
        </p:spPr>
        <p:txBody>
          <a:bodyPr/>
          <a:lstStyle/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246640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0"/>
          </p:nvPr>
        </p:nvSpPr>
        <p:spPr>
          <a:xfrm>
            <a:off x="2743200" y="276225"/>
            <a:ext cx="5867400" cy="914400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dirty="0" smtClean="0">
                <a:latin typeface="Myriad Pro"/>
              </a:rPr>
              <a:t>The observatory is public           </a:t>
            </a:r>
            <a:r>
              <a:rPr lang="en-US" sz="2400" dirty="0" smtClean="0">
                <a:latin typeface="Myriad Pro"/>
                <a:hlinkClick r:id="rId3"/>
              </a:rPr>
              <a:t>www.e-observatory.eu</a:t>
            </a:r>
            <a:r>
              <a:rPr lang="en-US" dirty="0" smtClean="0">
                <a:latin typeface="Myriad Pro"/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87603"/>
            <a:ext cx="5562600" cy="419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7" y="5557248"/>
            <a:ext cx="5097463" cy="118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4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0"/>
          </p:nvPr>
        </p:nvSpPr>
        <p:spPr>
          <a:xfrm>
            <a:off x="2819400" y="304800"/>
            <a:ext cx="5943600" cy="914400"/>
          </a:xfrm>
        </p:spPr>
        <p:txBody>
          <a:bodyPr/>
          <a:lstStyle/>
          <a:p>
            <a:pPr eaLnBrk="1" hangingPunct="1"/>
            <a:endParaRPr lang="en-US" dirty="0" smtClean="0">
              <a:latin typeface="Myriad Pro"/>
            </a:endParaRPr>
          </a:p>
          <a:p>
            <a:pPr eaLnBrk="1" hangingPunct="1"/>
            <a:r>
              <a:rPr lang="en-US" dirty="0" smtClean="0">
                <a:latin typeface="Myriad Pro"/>
              </a:rPr>
              <a:t>The </a:t>
            </a:r>
            <a:r>
              <a:rPr lang="en-US" i="1" dirty="0" smtClean="0">
                <a:latin typeface="Myriad Pro"/>
              </a:rPr>
              <a:t>Stakeholders Mapping </a:t>
            </a:r>
            <a:r>
              <a:rPr lang="en-US" dirty="0" smtClean="0">
                <a:latin typeface="Myriad Pro"/>
              </a:rPr>
              <a:t>service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21720" r="5623" b="10020"/>
          <a:stretch/>
        </p:blipFill>
        <p:spPr bwMode="auto">
          <a:xfrm>
            <a:off x="1523360" y="1447800"/>
            <a:ext cx="6120000" cy="52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0"/>
          </p:nvPr>
        </p:nvSpPr>
        <p:spPr>
          <a:xfrm>
            <a:off x="2819400" y="304800"/>
            <a:ext cx="5943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Myriad Pro"/>
              </a:rPr>
              <a:t>The </a:t>
            </a:r>
            <a:r>
              <a:rPr lang="en-US" i="1" dirty="0" smtClean="0">
                <a:latin typeface="Myriad Pro"/>
              </a:rPr>
              <a:t>Pan-European Networks Mapping </a:t>
            </a:r>
            <a:r>
              <a:rPr lang="en-US" dirty="0" smtClean="0">
                <a:latin typeface="Myriad Pro"/>
              </a:rPr>
              <a:t>service</a:t>
            </a:r>
          </a:p>
        </p:txBody>
      </p:sp>
      <p:pic>
        <p:nvPicPr>
          <p:cNvPr id="1026" name="Picture 2" descr="C:\Users\n.berikou\Desktop\p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1907"/>
            <a:ext cx="5900645" cy="53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466</Words>
  <Application>Microsoft Office PowerPoint</Application>
  <PresentationFormat>On-screen Show (4:3)</PresentationFormat>
  <Paragraphs>92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The European eInfrastructures Observatory Ημέρες Ευχρηστίας και Προσβασιμότητας 2012 Δαΐς Πολιτιστικό &amp; Αθλητικό κέντρο, 06.11.2012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e.nventory overview presentation</dc:title>
  <dc:creator>Jorge-A. Sanchez-P.</dc:creator>
  <cp:lastModifiedBy>Nektaria Berikou</cp:lastModifiedBy>
  <cp:revision>210</cp:revision>
  <cp:lastPrinted>2012-11-05T13:56:21Z</cp:lastPrinted>
  <dcterms:created xsi:type="dcterms:W3CDTF">2010-10-25T23:43:55Z</dcterms:created>
  <dcterms:modified xsi:type="dcterms:W3CDTF">2012-11-06T15:13:19Z</dcterms:modified>
</cp:coreProperties>
</file>