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0" r:id="rId1"/>
    <p:sldMasterId id="2147483694" r:id="rId2"/>
  </p:sldMasterIdLst>
  <p:notesMasterIdLst>
    <p:notesMasterId r:id="rId36"/>
  </p:notesMasterIdLst>
  <p:handoutMasterIdLst>
    <p:handoutMasterId r:id="rId37"/>
  </p:handoutMasterIdLst>
  <p:sldIdLst>
    <p:sldId id="316" r:id="rId3"/>
    <p:sldId id="548" r:id="rId4"/>
    <p:sldId id="530" r:id="rId5"/>
    <p:sldId id="534" r:id="rId6"/>
    <p:sldId id="481" r:id="rId7"/>
    <p:sldId id="535" r:id="rId8"/>
    <p:sldId id="529" r:id="rId9"/>
    <p:sldId id="533" r:id="rId10"/>
    <p:sldId id="540" r:id="rId11"/>
    <p:sldId id="553" r:id="rId12"/>
    <p:sldId id="532" r:id="rId13"/>
    <p:sldId id="516" r:id="rId14"/>
    <p:sldId id="517" r:id="rId15"/>
    <p:sldId id="518" r:id="rId16"/>
    <p:sldId id="519" r:id="rId17"/>
    <p:sldId id="520" r:id="rId18"/>
    <p:sldId id="521" r:id="rId19"/>
    <p:sldId id="539" r:id="rId20"/>
    <p:sldId id="356" r:id="rId21"/>
    <p:sldId id="526" r:id="rId22"/>
    <p:sldId id="541" r:id="rId23"/>
    <p:sldId id="542" r:id="rId24"/>
    <p:sldId id="544" r:id="rId25"/>
    <p:sldId id="545" r:id="rId26"/>
    <p:sldId id="546" r:id="rId27"/>
    <p:sldId id="552" r:id="rId28"/>
    <p:sldId id="549" r:id="rId29"/>
    <p:sldId id="550" r:id="rId30"/>
    <p:sldId id="551" r:id="rId31"/>
    <p:sldId id="543" r:id="rId32"/>
    <p:sldId id="538" r:id="rId33"/>
    <p:sldId id="536" r:id="rId34"/>
    <p:sldId id="393" r:id="rId35"/>
  </p:sldIdLst>
  <p:sldSz cx="9906000" cy="6858000" type="A4"/>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060" userDrawn="1">
          <p15:clr>
            <a:srgbClr val="A4A3A4"/>
          </p15:clr>
        </p15:guide>
        <p15:guide id="2" pos="2074" userDrawn="1">
          <p15:clr>
            <a:srgbClr val="A4A3A4"/>
          </p15:clr>
        </p15:guide>
        <p15:guide id="3" orient="horz" pos="3108" userDrawn="1">
          <p15:clr>
            <a:srgbClr val="A4A3A4"/>
          </p15:clr>
        </p15:guide>
        <p15:guide id="4"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DDDDD"/>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62373" autoAdjust="0"/>
  </p:normalViewPr>
  <p:slideViewPr>
    <p:cSldViewPr>
      <p:cViewPr varScale="1">
        <p:scale>
          <a:sx n="55" d="100"/>
          <a:sy n="55" d="100"/>
        </p:scale>
        <p:origin x="-1860"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286" y="-96"/>
      </p:cViewPr>
      <p:guideLst>
        <p:guide orient="horz" pos="3060"/>
        <p:guide orient="horz" pos="3108"/>
        <p:guide pos="2074"/>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1" y="0"/>
            <a:ext cx="2919233" cy="492780"/>
          </a:xfrm>
          <a:prstGeom prst="rect">
            <a:avLst/>
          </a:prstGeom>
          <a:noFill/>
          <a:ln w="9525">
            <a:noFill/>
            <a:miter lim="800000"/>
            <a:headEnd/>
            <a:tailEnd/>
          </a:ln>
          <a:effectLst/>
        </p:spPr>
        <p:txBody>
          <a:bodyPr vert="horz" wrap="square" lIns="90261" tIns="45130" rIns="90261" bIns="45130" numCol="1" anchor="t" anchorCtr="0" compatLnSpc="1">
            <a:prstTxWarp prst="textNoShape">
              <a:avLst/>
            </a:prstTxWarp>
          </a:bodyPr>
          <a:lstStyle>
            <a:lvl1pPr eaLnBrk="0" hangingPunct="0">
              <a:defRPr sz="1200"/>
            </a:lvl1pPr>
          </a:lstStyle>
          <a:p>
            <a:pPr>
              <a:defRPr/>
            </a:pPr>
            <a:r>
              <a:rPr lang="el-GR" smtClean="0"/>
              <a:t>Ευχρηστία και ο Ανθρώπινος Νους</a:t>
            </a:r>
            <a:endParaRPr lang="el-GR"/>
          </a:p>
        </p:txBody>
      </p:sp>
      <p:sp>
        <p:nvSpPr>
          <p:cNvPr id="183299" name="Rectangle 3"/>
          <p:cNvSpPr>
            <a:spLocks noGrp="1" noChangeArrowheads="1"/>
          </p:cNvSpPr>
          <p:nvPr>
            <p:ph type="dt" sz="quarter" idx="1"/>
          </p:nvPr>
        </p:nvSpPr>
        <p:spPr bwMode="auto">
          <a:xfrm>
            <a:off x="3816532" y="0"/>
            <a:ext cx="2917727" cy="492780"/>
          </a:xfrm>
          <a:prstGeom prst="rect">
            <a:avLst/>
          </a:prstGeom>
          <a:noFill/>
          <a:ln w="9525">
            <a:noFill/>
            <a:miter lim="800000"/>
            <a:headEnd/>
            <a:tailEnd/>
          </a:ln>
          <a:effectLst/>
        </p:spPr>
        <p:txBody>
          <a:bodyPr vert="horz" wrap="square" lIns="90261" tIns="45130" rIns="90261" bIns="45130" numCol="1" anchor="t" anchorCtr="0" compatLnSpc="1">
            <a:prstTxWarp prst="textNoShape">
              <a:avLst/>
            </a:prstTxWarp>
          </a:bodyPr>
          <a:lstStyle>
            <a:lvl1pPr algn="r" eaLnBrk="0" hangingPunct="0">
              <a:defRPr sz="1200"/>
            </a:lvl1pPr>
          </a:lstStyle>
          <a:p>
            <a:pPr>
              <a:defRPr/>
            </a:pPr>
            <a:r>
              <a:rPr lang="el-GR" smtClean="0"/>
              <a:t>10/12/2014</a:t>
            </a:r>
            <a:endParaRPr lang="el-GR"/>
          </a:p>
        </p:txBody>
      </p:sp>
      <p:sp>
        <p:nvSpPr>
          <p:cNvPr id="183300" name="Rectangle 4"/>
          <p:cNvSpPr>
            <a:spLocks noGrp="1" noChangeArrowheads="1"/>
          </p:cNvSpPr>
          <p:nvPr>
            <p:ph type="ftr" sz="quarter" idx="2"/>
          </p:nvPr>
        </p:nvSpPr>
        <p:spPr bwMode="auto">
          <a:xfrm>
            <a:off x="1" y="9372003"/>
            <a:ext cx="2919233" cy="492780"/>
          </a:xfrm>
          <a:prstGeom prst="rect">
            <a:avLst/>
          </a:prstGeom>
          <a:noFill/>
          <a:ln w="9525">
            <a:noFill/>
            <a:miter lim="800000"/>
            <a:headEnd/>
            <a:tailEnd/>
          </a:ln>
          <a:effectLst/>
        </p:spPr>
        <p:txBody>
          <a:bodyPr vert="horz" wrap="square" lIns="90261" tIns="45130" rIns="90261" bIns="45130" numCol="1" anchor="b" anchorCtr="0" compatLnSpc="1">
            <a:prstTxWarp prst="textNoShape">
              <a:avLst/>
            </a:prstTxWarp>
          </a:bodyPr>
          <a:lstStyle>
            <a:lvl1pPr eaLnBrk="0" hangingPunct="0">
              <a:defRPr sz="1200"/>
            </a:lvl1pPr>
          </a:lstStyle>
          <a:p>
            <a:pPr>
              <a:defRPr/>
            </a:pPr>
            <a:r>
              <a:rPr lang="el-GR" smtClean="0"/>
              <a:t>Τάσος Μακρής, ΔΕΚ. 2014</a:t>
            </a:r>
            <a:endParaRPr lang="el-GR"/>
          </a:p>
        </p:txBody>
      </p:sp>
      <p:sp>
        <p:nvSpPr>
          <p:cNvPr id="183301" name="Rectangle 5"/>
          <p:cNvSpPr>
            <a:spLocks noGrp="1" noChangeArrowheads="1"/>
          </p:cNvSpPr>
          <p:nvPr>
            <p:ph type="sldNum" sz="quarter" idx="3"/>
          </p:nvPr>
        </p:nvSpPr>
        <p:spPr bwMode="auto">
          <a:xfrm>
            <a:off x="3816532" y="9372003"/>
            <a:ext cx="2917727" cy="492780"/>
          </a:xfrm>
          <a:prstGeom prst="rect">
            <a:avLst/>
          </a:prstGeom>
          <a:noFill/>
          <a:ln w="9525">
            <a:noFill/>
            <a:miter lim="800000"/>
            <a:headEnd/>
            <a:tailEnd/>
          </a:ln>
          <a:effectLst/>
        </p:spPr>
        <p:txBody>
          <a:bodyPr vert="horz" wrap="square" lIns="90261" tIns="45130" rIns="90261" bIns="45130" numCol="1" anchor="b" anchorCtr="0" compatLnSpc="1">
            <a:prstTxWarp prst="textNoShape">
              <a:avLst/>
            </a:prstTxWarp>
          </a:bodyPr>
          <a:lstStyle>
            <a:lvl1pPr algn="r" eaLnBrk="0" hangingPunct="0">
              <a:defRPr sz="1200"/>
            </a:lvl1pPr>
          </a:lstStyle>
          <a:p>
            <a:pPr>
              <a:defRPr/>
            </a:pPr>
            <a:fld id="{D735BEBC-45A5-415F-B0AD-243CE81465F3}" type="slidenum">
              <a:rPr lang="el-GR"/>
              <a:pPr>
                <a:defRPr/>
              </a:pPr>
              <a:t>‹#›</a:t>
            </a:fld>
            <a:endParaRPr lang="el-GR"/>
          </a:p>
        </p:txBody>
      </p:sp>
    </p:spTree>
    <p:extLst>
      <p:ext uri="{BB962C8B-B14F-4D97-AF65-F5344CB8AC3E}">
        <p14:creationId xmlns:p14="http://schemas.microsoft.com/office/powerpoint/2010/main" val="1468579490"/>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17727" cy="492780"/>
          </a:xfrm>
          <a:prstGeom prst="rect">
            <a:avLst/>
          </a:prstGeom>
          <a:noFill/>
          <a:ln w="9525">
            <a:noFill/>
            <a:miter lim="800000"/>
            <a:headEnd/>
            <a:tailEnd/>
          </a:ln>
        </p:spPr>
        <p:txBody>
          <a:bodyPr vert="horz" wrap="square" lIns="85963" tIns="42982" rIns="85963" bIns="42982" numCol="1" anchor="t" anchorCtr="0" compatLnSpc="1">
            <a:prstTxWarp prst="textNoShape">
              <a:avLst/>
            </a:prstTxWarp>
          </a:bodyPr>
          <a:lstStyle>
            <a:lvl1pPr defTabSz="860290">
              <a:defRPr sz="1100"/>
            </a:lvl1pPr>
          </a:lstStyle>
          <a:p>
            <a:pPr>
              <a:defRPr/>
            </a:pPr>
            <a:r>
              <a:rPr lang="el-GR" altLang="en-US" smtClean="0"/>
              <a:t>Ευχρηστία και ο Ανθρώπινος Νους</a:t>
            </a:r>
            <a:endParaRPr lang="el-GR" altLang="en-US"/>
          </a:p>
        </p:txBody>
      </p:sp>
      <p:sp>
        <p:nvSpPr>
          <p:cNvPr id="3075" name="Rectangle 3"/>
          <p:cNvSpPr>
            <a:spLocks noGrp="1" noChangeArrowheads="1"/>
          </p:cNvSpPr>
          <p:nvPr>
            <p:ph type="dt" idx="1"/>
          </p:nvPr>
        </p:nvSpPr>
        <p:spPr bwMode="auto">
          <a:xfrm>
            <a:off x="3816532" y="0"/>
            <a:ext cx="2917727" cy="492780"/>
          </a:xfrm>
          <a:prstGeom prst="rect">
            <a:avLst/>
          </a:prstGeom>
          <a:noFill/>
          <a:ln w="9525">
            <a:noFill/>
            <a:miter lim="800000"/>
            <a:headEnd/>
            <a:tailEnd/>
          </a:ln>
        </p:spPr>
        <p:txBody>
          <a:bodyPr vert="horz" wrap="square" lIns="85963" tIns="42982" rIns="85963" bIns="42982" numCol="1" anchor="t" anchorCtr="0" compatLnSpc="1">
            <a:prstTxWarp prst="textNoShape">
              <a:avLst/>
            </a:prstTxWarp>
          </a:bodyPr>
          <a:lstStyle>
            <a:lvl1pPr algn="r" defTabSz="860290">
              <a:defRPr sz="1100"/>
            </a:lvl1pPr>
          </a:lstStyle>
          <a:p>
            <a:pPr>
              <a:defRPr/>
            </a:pPr>
            <a:r>
              <a:rPr lang="el-GR" altLang="en-US" smtClean="0"/>
              <a:t>10/12/2014</a:t>
            </a:r>
            <a:endParaRPr lang="el-GR" altLang="en-US"/>
          </a:p>
        </p:txBody>
      </p:sp>
      <p:sp>
        <p:nvSpPr>
          <p:cNvPr id="118788" name="Rectangle 4"/>
          <p:cNvSpPr>
            <a:spLocks noGrp="1" noRot="1" noChangeAspect="1" noChangeArrowheads="1"/>
          </p:cNvSpPr>
          <p:nvPr>
            <p:ph type="sldImg" idx="2"/>
          </p:nvPr>
        </p:nvSpPr>
        <p:spPr bwMode="auto">
          <a:xfrm>
            <a:off x="698500" y="741363"/>
            <a:ext cx="5340350" cy="3697287"/>
          </a:xfrm>
          <a:prstGeom prst="rect">
            <a:avLst/>
          </a:prstGeom>
          <a:noFill/>
          <a:ln w="9525">
            <a:noFill/>
            <a:miter lim="800000"/>
            <a:headEnd/>
            <a:tailEnd/>
          </a:ln>
        </p:spPr>
      </p:sp>
      <p:sp>
        <p:nvSpPr>
          <p:cNvPr id="3077" name="Rectangle 5"/>
          <p:cNvSpPr>
            <a:spLocks noGrp="1" noChangeArrowheads="1"/>
          </p:cNvSpPr>
          <p:nvPr>
            <p:ph type="body" sz="quarter" idx="3"/>
          </p:nvPr>
        </p:nvSpPr>
        <p:spPr bwMode="auto">
          <a:xfrm>
            <a:off x="674481" y="4684472"/>
            <a:ext cx="5386804" cy="4441142"/>
          </a:xfrm>
          <a:prstGeom prst="rect">
            <a:avLst/>
          </a:prstGeom>
          <a:noFill/>
          <a:ln w="9525">
            <a:noFill/>
            <a:miter lim="800000"/>
            <a:headEnd/>
            <a:tailEnd/>
          </a:ln>
        </p:spPr>
        <p:txBody>
          <a:bodyPr vert="horz" wrap="square" lIns="85963" tIns="42982" rIns="85963" bIns="42982" numCol="1" anchor="ctr" anchorCtr="0" compatLnSpc="1">
            <a:prstTxWarp prst="textNoShape">
              <a:avLst/>
            </a:prstTxWarp>
          </a:bodyPr>
          <a:lstStyle/>
          <a:p>
            <a:pPr lvl="0"/>
            <a:r>
              <a:rPr lang="el-GR" altLang="en-US" noProof="0" smtClean="0"/>
              <a:t>Click to edit Master text styles</a:t>
            </a:r>
          </a:p>
          <a:p>
            <a:pPr lvl="1"/>
            <a:r>
              <a:rPr lang="el-GR" altLang="en-US" noProof="0" smtClean="0"/>
              <a:t>Second level</a:t>
            </a:r>
          </a:p>
          <a:p>
            <a:pPr lvl="2"/>
            <a:r>
              <a:rPr lang="el-GR" altLang="en-US" noProof="0" smtClean="0"/>
              <a:t>Third level</a:t>
            </a:r>
          </a:p>
          <a:p>
            <a:pPr lvl="3"/>
            <a:r>
              <a:rPr lang="el-GR" altLang="en-US" noProof="0" smtClean="0"/>
              <a:t>Fourth level</a:t>
            </a:r>
          </a:p>
          <a:p>
            <a:pPr lvl="4"/>
            <a:r>
              <a:rPr lang="el-GR" altLang="en-US" noProof="0" smtClean="0"/>
              <a:t>Fifth level</a:t>
            </a:r>
          </a:p>
        </p:txBody>
      </p:sp>
      <p:sp>
        <p:nvSpPr>
          <p:cNvPr id="3078" name="Rectangle 6"/>
          <p:cNvSpPr>
            <a:spLocks noGrp="1" noChangeArrowheads="1"/>
          </p:cNvSpPr>
          <p:nvPr>
            <p:ph type="ftr" sz="quarter" idx="4"/>
          </p:nvPr>
        </p:nvSpPr>
        <p:spPr bwMode="auto">
          <a:xfrm>
            <a:off x="1" y="9372003"/>
            <a:ext cx="2917727" cy="492780"/>
          </a:xfrm>
          <a:prstGeom prst="rect">
            <a:avLst/>
          </a:prstGeom>
          <a:noFill/>
          <a:ln w="9525">
            <a:noFill/>
            <a:miter lim="800000"/>
            <a:headEnd/>
            <a:tailEnd/>
          </a:ln>
        </p:spPr>
        <p:txBody>
          <a:bodyPr vert="horz" wrap="square" lIns="85963" tIns="42982" rIns="85963" bIns="42982" numCol="1" anchor="b" anchorCtr="0" compatLnSpc="1">
            <a:prstTxWarp prst="textNoShape">
              <a:avLst/>
            </a:prstTxWarp>
          </a:bodyPr>
          <a:lstStyle>
            <a:lvl1pPr defTabSz="860290">
              <a:defRPr sz="1100"/>
            </a:lvl1pPr>
          </a:lstStyle>
          <a:p>
            <a:pPr>
              <a:defRPr/>
            </a:pPr>
            <a:r>
              <a:rPr lang="el-GR" altLang="en-US" smtClean="0"/>
              <a:t>Τάσος Μακρής, ΔΕΚ. 2014</a:t>
            </a:r>
            <a:endParaRPr lang="el-GR" altLang="en-US"/>
          </a:p>
        </p:txBody>
      </p:sp>
      <p:sp>
        <p:nvSpPr>
          <p:cNvPr id="3079" name="Rectangle 7"/>
          <p:cNvSpPr>
            <a:spLocks noGrp="1" noChangeArrowheads="1"/>
          </p:cNvSpPr>
          <p:nvPr>
            <p:ph type="sldNum" sz="quarter" idx="5"/>
          </p:nvPr>
        </p:nvSpPr>
        <p:spPr bwMode="auto">
          <a:xfrm>
            <a:off x="3816532" y="9372003"/>
            <a:ext cx="2917727" cy="492780"/>
          </a:xfrm>
          <a:prstGeom prst="rect">
            <a:avLst/>
          </a:prstGeom>
          <a:noFill/>
          <a:ln w="9525">
            <a:noFill/>
            <a:miter lim="800000"/>
            <a:headEnd/>
            <a:tailEnd/>
          </a:ln>
        </p:spPr>
        <p:txBody>
          <a:bodyPr vert="horz" wrap="square" lIns="85963" tIns="42982" rIns="85963" bIns="42982" numCol="1" anchor="b" anchorCtr="0" compatLnSpc="1">
            <a:prstTxWarp prst="textNoShape">
              <a:avLst/>
            </a:prstTxWarp>
          </a:bodyPr>
          <a:lstStyle>
            <a:lvl1pPr algn="r" defTabSz="860290">
              <a:defRPr sz="1100"/>
            </a:lvl1pPr>
          </a:lstStyle>
          <a:p>
            <a:pPr>
              <a:defRPr/>
            </a:pPr>
            <a:fld id="{AA26747D-1A17-493F-9637-19CD79612674}" type="slidenum">
              <a:rPr lang="el-GR" altLang="en-US"/>
              <a:pPr>
                <a:defRPr/>
              </a:pPr>
              <a:t>‹#›</a:t>
            </a:fld>
            <a:endParaRPr lang="el-GR" altLang="en-US"/>
          </a:p>
        </p:txBody>
      </p:sp>
    </p:spTree>
    <p:extLst>
      <p:ext uri="{BB962C8B-B14F-4D97-AF65-F5344CB8AC3E}">
        <p14:creationId xmlns:p14="http://schemas.microsoft.com/office/powerpoint/2010/main" val="3049273600"/>
      </p:ext>
    </p:extLst>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 Id="rId4" Type="http://schemas.openxmlformats.org/officeDocument/2006/relationships/hyperlink" Target="http://www.ammitec.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ChangeArrowheads="1"/>
          </p:cNvSpPr>
          <p:nvPr/>
        </p:nvSpPr>
        <p:spPr bwMode="auto">
          <a:xfrm>
            <a:off x="1" y="0"/>
            <a:ext cx="2917727" cy="492780"/>
          </a:xfrm>
          <a:prstGeom prst="rect">
            <a:avLst/>
          </a:prstGeom>
          <a:noFill/>
          <a:ln w="9525">
            <a:noFill/>
            <a:miter lim="800000"/>
            <a:headEnd/>
            <a:tailEnd/>
          </a:ln>
        </p:spPr>
        <p:txBody>
          <a:bodyPr lIns="85963" tIns="42982" rIns="85963" bIns="42982"/>
          <a:lstStyle/>
          <a:p>
            <a:pPr defTabSz="860178"/>
            <a:r>
              <a:rPr lang="el-GR" altLang="en-US" sz="1100"/>
              <a:t>Επικοινωνία Ανθρώπου-Μηχανής</a:t>
            </a:r>
          </a:p>
        </p:txBody>
      </p:sp>
      <p:sp>
        <p:nvSpPr>
          <p:cNvPr id="119811" name="Rectangle 3"/>
          <p:cNvSpPr txBox="1">
            <a:spLocks noGrp="1" noChangeArrowheads="1"/>
          </p:cNvSpPr>
          <p:nvPr/>
        </p:nvSpPr>
        <p:spPr bwMode="auto">
          <a:xfrm>
            <a:off x="3816532" y="0"/>
            <a:ext cx="2917727" cy="492780"/>
          </a:xfrm>
          <a:prstGeom prst="rect">
            <a:avLst/>
          </a:prstGeom>
          <a:noFill/>
          <a:ln w="9525">
            <a:noFill/>
            <a:miter lim="800000"/>
            <a:headEnd/>
            <a:tailEnd/>
          </a:ln>
        </p:spPr>
        <p:txBody>
          <a:bodyPr lIns="85963" tIns="42982" rIns="85963" bIns="42982"/>
          <a:lstStyle/>
          <a:p>
            <a:pPr algn="r" defTabSz="860178"/>
            <a:r>
              <a:rPr lang="el-GR" altLang="en-US" sz="1100"/>
              <a:t>Ζητήματα Ευχρηστίας</a:t>
            </a:r>
          </a:p>
        </p:txBody>
      </p:sp>
      <p:sp>
        <p:nvSpPr>
          <p:cNvPr id="119812" name="Rectangle 6"/>
          <p:cNvSpPr txBox="1">
            <a:spLocks noGrp="1" noChangeArrowheads="1"/>
          </p:cNvSpPr>
          <p:nvPr/>
        </p:nvSpPr>
        <p:spPr bwMode="auto">
          <a:xfrm>
            <a:off x="1" y="9372003"/>
            <a:ext cx="2917727" cy="492780"/>
          </a:xfrm>
          <a:prstGeom prst="rect">
            <a:avLst/>
          </a:prstGeom>
          <a:noFill/>
          <a:ln w="9525">
            <a:noFill/>
            <a:miter lim="800000"/>
            <a:headEnd/>
            <a:tailEnd/>
          </a:ln>
        </p:spPr>
        <p:txBody>
          <a:bodyPr lIns="85963" tIns="42982" rIns="85963" bIns="42982" anchor="b"/>
          <a:lstStyle/>
          <a:p>
            <a:pPr defTabSz="860178"/>
            <a:r>
              <a:rPr lang="el-GR" altLang="en-US" sz="1100"/>
              <a:t>Τάσος Μακρής, Απρίλιος 2012</a:t>
            </a:r>
          </a:p>
        </p:txBody>
      </p:sp>
      <p:sp>
        <p:nvSpPr>
          <p:cNvPr id="119813" name="Rectangle 7"/>
          <p:cNvSpPr txBox="1">
            <a:spLocks noGrp="1" noChangeArrowheads="1"/>
          </p:cNvSpPr>
          <p:nvPr/>
        </p:nvSpPr>
        <p:spPr bwMode="auto">
          <a:xfrm>
            <a:off x="3816532" y="9372003"/>
            <a:ext cx="2917727" cy="492780"/>
          </a:xfrm>
          <a:prstGeom prst="rect">
            <a:avLst/>
          </a:prstGeom>
          <a:noFill/>
          <a:ln w="9525">
            <a:noFill/>
            <a:miter lim="800000"/>
            <a:headEnd/>
            <a:tailEnd/>
          </a:ln>
        </p:spPr>
        <p:txBody>
          <a:bodyPr lIns="85963" tIns="42982" rIns="85963" bIns="42982" anchor="b"/>
          <a:lstStyle/>
          <a:p>
            <a:pPr algn="r" defTabSz="860178"/>
            <a:fld id="{C1185D14-3A38-4418-AC70-01307F866F62}" type="slidenum">
              <a:rPr lang="el-GR" altLang="en-US" sz="1100"/>
              <a:pPr algn="r" defTabSz="860178"/>
              <a:t>1</a:t>
            </a:fld>
            <a:endParaRPr lang="el-GR" altLang="en-US" sz="1100"/>
          </a:p>
        </p:txBody>
      </p:sp>
      <p:sp>
        <p:nvSpPr>
          <p:cNvPr id="119814" name="Rectangle 2"/>
          <p:cNvSpPr>
            <a:spLocks noGrp="1" noRot="1" noChangeAspect="1" noChangeArrowheads="1" noTextEdit="1"/>
          </p:cNvSpPr>
          <p:nvPr>
            <p:ph type="sldImg"/>
          </p:nvPr>
        </p:nvSpPr>
        <p:spPr/>
      </p:sp>
      <p:sp>
        <p:nvSpPr>
          <p:cNvPr id="119815" name="Rectangle 3"/>
          <p:cNvSpPr>
            <a:spLocks noGrp="1" noChangeArrowheads="1"/>
          </p:cNvSpPr>
          <p:nvPr>
            <p:ph type="body" idx="1"/>
          </p:nvPr>
        </p:nvSpPr>
        <p:spPr>
          <a:noFill/>
          <a:ln/>
        </p:spPr>
        <p:txBody>
          <a:bodyPr anchor="t"/>
          <a:lstStyle/>
          <a:p>
            <a:pPr eaLnBrk="1" hangingPunct="1"/>
            <a:r>
              <a:rPr lang="el-GR" altLang="en-US" sz="1000" b="1" dirty="0"/>
              <a:t>Τάσος Μακρής</a:t>
            </a:r>
          </a:p>
          <a:p>
            <a:pPr eaLnBrk="1" hangingPunct="1"/>
            <a:r>
              <a:rPr lang="en-US" sz="1000" dirty="0"/>
              <a:t>tasosmakris@hol.gr</a:t>
            </a:r>
            <a:endParaRPr lang="el-GR" sz="1000" dirty="0"/>
          </a:p>
          <a:p>
            <a:pPr eaLnBrk="1" hangingPunct="1"/>
            <a:endParaRPr lang="en-US" sz="1000" dirty="0"/>
          </a:p>
          <a:p>
            <a:pPr eaLnBrk="1" hangingPunct="1"/>
            <a:r>
              <a:rPr lang="el-GR" altLang="en-US" sz="1000" dirty="0"/>
              <a:t>Ο Τάσος Μακρής είναι Δ/</a:t>
            </a:r>
            <a:r>
              <a:rPr lang="el-GR" altLang="en-US" sz="1000" dirty="0" err="1"/>
              <a:t>ντής</a:t>
            </a:r>
            <a:r>
              <a:rPr lang="el-GR" altLang="en-US" sz="1000" dirty="0"/>
              <a:t> Συστημάτων Πληροφορικής στην εταιρία "ΓΟΥΡΔΟΜΙΧΑΛΗΣ ΝΑΥΤΙΛΙΑΚΗ" από το 1993. Ασχολείται από το 1980 με το θέμα της Ευχρηστίας του Λογισμικού, μέσα από τις ιδέες που καλλιέργησε μέσα από την μέθοδο </a:t>
            </a:r>
            <a:r>
              <a:rPr lang="el-GR" altLang="en-US" sz="1000" dirty="0" err="1"/>
              <a:t>Structured</a:t>
            </a:r>
            <a:r>
              <a:rPr lang="el-GR" altLang="en-US" sz="1000" dirty="0"/>
              <a:t> </a:t>
            </a:r>
            <a:r>
              <a:rPr lang="el-GR" altLang="en-US" sz="1000" dirty="0" err="1"/>
              <a:t>Software</a:t>
            </a:r>
            <a:r>
              <a:rPr lang="el-GR" altLang="en-US" sz="1000" dirty="0"/>
              <a:t> </a:t>
            </a:r>
            <a:r>
              <a:rPr lang="el-GR" altLang="en-US" sz="1000" dirty="0" err="1"/>
              <a:t>Engineering</a:t>
            </a:r>
            <a:r>
              <a:rPr lang="el-GR" altLang="en-US" sz="1000" dirty="0"/>
              <a:t> και πιο πρόσφατα με τις αρχές του HCI (</a:t>
            </a:r>
            <a:r>
              <a:rPr lang="el-GR" altLang="en-US" sz="1000" dirty="0" err="1"/>
              <a:t>Human</a:t>
            </a:r>
            <a:r>
              <a:rPr lang="el-GR" altLang="en-US" sz="1000" dirty="0"/>
              <a:t> </a:t>
            </a:r>
            <a:r>
              <a:rPr lang="el-GR" altLang="en-US" sz="1000" dirty="0" err="1"/>
              <a:t>Computer</a:t>
            </a:r>
            <a:r>
              <a:rPr lang="el-GR" altLang="en-US" sz="1000" dirty="0"/>
              <a:t> </a:t>
            </a:r>
            <a:r>
              <a:rPr lang="el-GR" altLang="en-US" sz="1000" dirty="0" err="1"/>
              <a:t>Interface</a:t>
            </a:r>
            <a:r>
              <a:rPr lang="el-GR" altLang="en-US" sz="1000" dirty="0"/>
              <a:t>) &amp; </a:t>
            </a:r>
            <a:r>
              <a:rPr lang="el-GR" altLang="en-US" sz="1000" dirty="0" err="1"/>
              <a:t>Usability</a:t>
            </a:r>
            <a:r>
              <a:rPr lang="el-GR" altLang="en-US" sz="1000" dirty="0"/>
              <a:t> </a:t>
            </a:r>
            <a:r>
              <a:rPr lang="el-GR" altLang="en-US" sz="1000" dirty="0" err="1"/>
              <a:t>Design</a:t>
            </a:r>
            <a:r>
              <a:rPr lang="el-GR" altLang="en-US" sz="1000" dirty="0"/>
              <a:t>, τις οποίες και εφάρμοσε στην κατασκευή λογισμικού και την κριτική ανασκόπηση λογισμικού με στόχο την βελτίωση της ευχρηστίας του. Είναι Ιδρυτικό Μέλος και μέλος του ΔΣ του Σωματείου AMMITEC (</a:t>
            </a:r>
            <a:r>
              <a:rPr lang="el-GR" altLang="en-US" sz="1000" dirty="0" err="1">
                <a:hlinkClick r:id="rId4" tooltip="http://www.ammitec.org/"/>
              </a:rPr>
              <a:t>www.ammitec.org</a:t>
            </a:r>
            <a:r>
              <a:rPr lang="el-GR" altLang="en-US" sz="1000" dirty="0"/>
              <a:t>), που συγκεντρώνει τα στελέχη Πληροφορικής των Ναυτιλιακών εταιριών</a:t>
            </a:r>
            <a:r>
              <a:rPr lang="en-US" sz="1000" dirty="0"/>
              <a:t> </a:t>
            </a:r>
            <a:r>
              <a:rPr lang="el-GR" altLang="en-US" sz="1000" dirty="0"/>
              <a:t>και μέλος του </a:t>
            </a:r>
            <a:r>
              <a:rPr lang="en-US" sz="1000" dirty="0"/>
              <a:t>Usability Professionals Association</a:t>
            </a:r>
            <a:r>
              <a:rPr lang="el-GR" altLang="en-US" sz="1000" dirty="0"/>
              <a:t>. Κατέχει </a:t>
            </a:r>
            <a:r>
              <a:rPr lang="el-GR" altLang="en-US" sz="1000" dirty="0" err="1"/>
              <a:t>Master</a:t>
            </a:r>
            <a:r>
              <a:rPr lang="el-GR" altLang="en-US" sz="1000" dirty="0"/>
              <a:t> </a:t>
            </a:r>
            <a:r>
              <a:rPr lang="el-GR" altLang="en-US" sz="1000" dirty="0" err="1"/>
              <a:t>of</a:t>
            </a:r>
            <a:r>
              <a:rPr lang="el-GR" altLang="en-US" sz="1000" dirty="0"/>
              <a:t> </a:t>
            </a:r>
            <a:r>
              <a:rPr lang="el-GR" altLang="en-US" sz="1000" dirty="0" err="1"/>
              <a:t>Computer</a:t>
            </a:r>
            <a:r>
              <a:rPr lang="el-GR" altLang="en-US" sz="1000" dirty="0"/>
              <a:t> </a:t>
            </a:r>
            <a:r>
              <a:rPr lang="el-GR" altLang="en-US" sz="1000" dirty="0" err="1"/>
              <a:t>Science</a:t>
            </a:r>
            <a:r>
              <a:rPr lang="el-GR" altLang="en-US" sz="1000" dirty="0"/>
              <a:t> από το </a:t>
            </a:r>
            <a:r>
              <a:rPr lang="el-GR" altLang="en-US" sz="1000" dirty="0" err="1"/>
              <a:t>Flo</a:t>
            </a:r>
            <a:r>
              <a:rPr lang="en-US" sz="1000" dirty="0"/>
              <a:t>r</a:t>
            </a:r>
            <a:r>
              <a:rPr lang="el-GR" altLang="en-US" sz="1000" dirty="0" err="1"/>
              <a:t>ida</a:t>
            </a:r>
            <a:r>
              <a:rPr lang="el-GR" altLang="en-US" sz="1000" dirty="0"/>
              <a:t> </a:t>
            </a:r>
            <a:r>
              <a:rPr lang="el-GR" altLang="en-US" sz="1000" dirty="0" err="1"/>
              <a:t>Insti</a:t>
            </a:r>
            <a:r>
              <a:rPr lang="en-US" sz="1000" dirty="0"/>
              <a:t>t</a:t>
            </a:r>
            <a:r>
              <a:rPr lang="el-GR" altLang="en-US" sz="1000" dirty="0" err="1"/>
              <a:t>ute</a:t>
            </a:r>
            <a:r>
              <a:rPr lang="el-GR" altLang="en-US" sz="1000" dirty="0"/>
              <a:t> </a:t>
            </a:r>
            <a:r>
              <a:rPr lang="el-GR" altLang="en-US" sz="1000" dirty="0" err="1"/>
              <a:t>of</a:t>
            </a:r>
            <a:r>
              <a:rPr lang="el-GR" altLang="en-US" sz="1000" dirty="0"/>
              <a:t> </a:t>
            </a:r>
            <a:r>
              <a:rPr lang="el-GR" altLang="en-US" sz="1000" dirty="0" err="1"/>
              <a:t>Technology</a:t>
            </a:r>
            <a:r>
              <a:rPr lang="el-GR" altLang="en-US" sz="1000" dirty="0"/>
              <a:t> και έχει εργαστεί σε μεγάλες εταιρίες στη Μεγάλη Βρετανία και στην Ελλάδα.  </a:t>
            </a:r>
            <a:endParaRPr lang="en-US" sz="1000" dirty="0"/>
          </a:p>
          <a:p>
            <a:pPr eaLnBrk="1" hangingPunct="1"/>
            <a:endParaRPr lang="el-GR" altLang="en-US" sz="1000" dirty="0"/>
          </a:p>
          <a:p>
            <a:pPr eaLnBrk="1" hangingPunct="1"/>
            <a:r>
              <a:rPr lang="el-GR" altLang="en-US" sz="1000" b="1" i="1" dirty="0">
                <a:latin typeface="Comic Sans MS" panose="030F0702030302020204" pitchFamily="66" charset="0"/>
              </a:rPr>
              <a:t>Στόχος της παρουσίασης είναι να γίνει γνωστή η έννοια της Ευχρηστίας και οι συνέπειες της έλλειψης της, και να αποκτήσουν οι ενδιαφερόμενοι τα κριτήρια διάκρισης του Εύχρηστου από το Δύσχρηστο, είτε πρόκειται για εργαλείο, για κείμενο, για ιστοσελίδα είτε για διαδικασία. Εστιάζει στην  αναγνώριση της Ευχρηστίας στην </a:t>
            </a:r>
            <a:r>
              <a:rPr lang="en-US" altLang="en-US" sz="1000" b="1" i="1" dirty="0">
                <a:latin typeface="Comic Sans MS" panose="030F0702030302020204" pitchFamily="66" charset="0"/>
              </a:rPr>
              <a:t>e</a:t>
            </a:r>
            <a:r>
              <a:rPr lang="el-GR" altLang="en-US" sz="1000" b="1" i="1" dirty="0">
                <a:latin typeface="Comic Sans MS" panose="030F0702030302020204" pitchFamily="66" charset="0"/>
              </a:rPr>
              <a:t>-καθημερινότητα και  ιδιαίτερα στην </a:t>
            </a:r>
            <a:r>
              <a:rPr lang="en-US" altLang="en-US" sz="1000" b="1" i="1" dirty="0">
                <a:latin typeface="Comic Sans MS" panose="030F0702030302020204" pitchFamily="66" charset="0"/>
              </a:rPr>
              <a:t>e-</a:t>
            </a:r>
            <a:r>
              <a:rPr lang="el-GR" altLang="en-US" sz="1000" b="1" i="1" dirty="0">
                <a:latin typeface="Comic Sans MS" panose="030F0702030302020204" pitchFamily="66" charset="0"/>
              </a:rPr>
              <a:t>διακυβέρνηση.</a:t>
            </a:r>
          </a:p>
        </p:txBody>
      </p:sp>
      <p:sp>
        <p:nvSpPr>
          <p:cNvPr id="2" name="Θέση ημερομηνίας 1"/>
          <p:cNvSpPr>
            <a:spLocks noGrp="1"/>
          </p:cNvSpPr>
          <p:nvPr>
            <p:ph type="dt" idx="10"/>
          </p:nvPr>
        </p:nvSpPr>
        <p:spPr/>
        <p:txBody>
          <a:bodyPr/>
          <a:lstStyle/>
          <a:p>
            <a:pPr>
              <a:defRPr/>
            </a:pPr>
            <a:r>
              <a:rPr lang="el-GR" altLang="en-US" smtClean="0"/>
              <a:t>10/12/2014</a:t>
            </a:r>
            <a:endParaRPr lang="el-GR" altLang="en-US"/>
          </a:p>
        </p:txBody>
      </p:sp>
      <p:sp>
        <p:nvSpPr>
          <p:cNvPr id="3" name="Θέση κεφαλίδας 2"/>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4" name="Θέση υποσέλιδου 3"/>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2608044797"/>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baseline="0" smtClean="0"/>
              <a:t>Ενώ στο παράδειγμα αυτό, ΒΛΕΠΟΥΜΕ  ΚΑΤΙ ΠΟΥ </a:t>
            </a:r>
            <a:r>
              <a:rPr lang="el-GR" b="1" u="sng" baseline="0" smtClean="0"/>
              <a:t>ΔΕΝ</a:t>
            </a:r>
            <a:r>
              <a:rPr lang="el-GR" baseline="0" smtClean="0"/>
              <a:t> ΥΠΑΡΧΕΙ.</a:t>
            </a:r>
            <a:endParaRPr lang="el-GR" smtClean="0"/>
          </a:p>
          <a:p>
            <a:endParaRPr lang="el-GR"/>
          </a:p>
        </p:txBody>
      </p:sp>
      <p:sp>
        <p:nvSpPr>
          <p:cNvPr id="4" name="Header Placeholder 3"/>
          <p:cNvSpPr>
            <a:spLocks noGrp="1"/>
          </p:cNvSpPr>
          <p:nvPr>
            <p:ph type="hdr" sz="quarter" idx="10"/>
          </p:nvPr>
        </p:nvSpPr>
        <p:spPr/>
        <p:txBody>
          <a:bodyPr/>
          <a:lstStyle/>
          <a:p>
            <a:pPr>
              <a:defRPr/>
            </a:pPr>
            <a:r>
              <a:rPr lang="el-GR" altLang="en-US" smtClean="0"/>
              <a:t>Ευχρηστία και ο Ανθρώπινος Νους</a:t>
            </a:r>
            <a:endParaRPr lang="el-GR" altLang="en-US"/>
          </a:p>
        </p:txBody>
      </p:sp>
      <p:sp>
        <p:nvSpPr>
          <p:cNvPr id="5" name="Date Placeholder 4"/>
          <p:cNvSpPr>
            <a:spLocks noGrp="1"/>
          </p:cNvSpPr>
          <p:nvPr>
            <p:ph type="dt" idx="11"/>
          </p:nvPr>
        </p:nvSpPr>
        <p:spPr/>
        <p:txBody>
          <a:bodyPr/>
          <a:lstStyle/>
          <a:p>
            <a:pPr>
              <a:defRPr/>
            </a:pPr>
            <a:r>
              <a:rPr lang="el-GR" altLang="en-US" smtClean="0"/>
              <a:t>10/12/2014</a:t>
            </a:r>
            <a:endParaRPr lang="el-GR" altLang="en-US"/>
          </a:p>
        </p:txBody>
      </p:sp>
      <p:sp>
        <p:nvSpPr>
          <p:cNvPr id="6" name="Footer Placeholder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1551364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265083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1916871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396147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2006779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1355957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Παράδειγμα από το </a:t>
            </a:r>
            <a:r>
              <a:rPr lang="en-US" dirty="0" err="1" smtClean="0"/>
              <a:t>TaxisNet</a:t>
            </a:r>
            <a:endParaRPr lang="el-GR" dirty="0" smtClean="0"/>
          </a:p>
          <a:p>
            <a:endParaRPr lang="el-GR" dirty="0" smtClean="0"/>
          </a:p>
          <a:p>
            <a:r>
              <a:rPr lang="el-GR" dirty="0" smtClean="0"/>
              <a:t>Παρατηρήσεις</a:t>
            </a:r>
            <a:r>
              <a:rPr lang="el-GR" dirty="0"/>
              <a:t>:</a:t>
            </a:r>
          </a:p>
          <a:p>
            <a:pPr lvl="0"/>
            <a:r>
              <a:rPr lang="el-GR" dirty="0"/>
              <a:t>Δεν υπάρχει συνέπεια (στη χρήση του συμβόλου », της Υπογράμμισης, της έμφασης)</a:t>
            </a:r>
          </a:p>
          <a:p>
            <a:pPr lvl="0"/>
            <a:r>
              <a:rPr lang="el-GR" dirty="0"/>
              <a:t>Δεν υπάρχει αλφαβητική σειρά</a:t>
            </a:r>
          </a:p>
          <a:p>
            <a:pPr lvl="0"/>
            <a:r>
              <a:rPr lang="el-GR" dirty="0"/>
              <a:t>Δεν υπάρχει ΔΟΜΗ &amp; ΙΕΡΑΡΧΙΑ</a:t>
            </a:r>
          </a:p>
          <a:p>
            <a:pPr lvl="0"/>
            <a:r>
              <a:rPr lang="el-GR" dirty="0"/>
              <a:t>Υπάρχει ΑΣΑΦΕΙΑ (πχ «Προθεσμίες Υποβολής Δηλώσεων», ποιές Δηλώσεις εννοεί</a:t>
            </a:r>
            <a:r>
              <a:rPr lang="el-GR" dirty="0" smtClean="0"/>
              <a:t>?)</a:t>
            </a:r>
          </a:p>
          <a:p>
            <a:pPr lvl="0"/>
            <a:endParaRPr lang="el-GR" dirty="0" smtClean="0"/>
          </a:p>
          <a:p>
            <a:pPr lvl="0"/>
            <a:r>
              <a:rPr lang="el-GR" u="sng" smtClean="0"/>
              <a:t>Στην</a:t>
            </a:r>
            <a:r>
              <a:rPr lang="el-GR" u="sng" baseline="0" smtClean="0"/>
              <a:t> </a:t>
            </a:r>
            <a:r>
              <a:rPr lang="el-GR" u="sng" baseline="0" dirty="0" smtClean="0"/>
              <a:t>επόμενη διαφάνεια, η ίδια πληροφορία παρουσιάζεται με δομή</a:t>
            </a:r>
            <a:endParaRPr lang="el-GR" u="sng" dirty="0"/>
          </a:p>
          <a:p>
            <a:endParaRPr lang="el-GR" dirty="0"/>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3977703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637">
              <a:defRPr/>
            </a:pPr>
            <a:r>
              <a:rPr lang="el-GR" dirty="0" smtClean="0"/>
              <a:t>Το προηγούμενο Παράδειγμα αλλά η πληροφορία έχει φτιαχτεί τώρα με Ιεραρχική </a:t>
            </a:r>
            <a:r>
              <a:rPr lang="el-GR" dirty="0"/>
              <a:t>Δομή και Ταξινόμηση:</a:t>
            </a:r>
          </a:p>
          <a:p>
            <a:endParaRPr lang="el-GR" dirty="0"/>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1238694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4183568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1858" name="Rectangle 2"/>
          <p:cNvSpPr txBox="1">
            <a:spLocks noGrp="1" noChangeArrowheads="1"/>
          </p:cNvSpPr>
          <p:nvPr/>
        </p:nvSpPr>
        <p:spPr bwMode="auto">
          <a:xfrm>
            <a:off x="1" y="0"/>
            <a:ext cx="2917727" cy="492780"/>
          </a:xfrm>
          <a:prstGeom prst="rect">
            <a:avLst/>
          </a:prstGeom>
          <a:noFill/>
          <a:ln w="9525">
            <a:noFill/>
            <a:miter lim="800000"/>
            <a:headEnd/>
            <a:tailEnd/>
          </a:ln>
        </p:spPr>
        <p:txBody>
          <a:bodyPr lIns="85963" tIns="42982" rIns="85963" bIns="42982"/>
          <a:lstStyle/>
          <a:p>
            <a:pPr defTabSz="860178"/>
            <a:r>
              <a:rPr lang="el-GR" altLang="en-US" sz="1100"/>
              <a:t>Επικοινωνία Ανθρώπου-Μηχανής</a:t>
            </a:r>
          </a:p>
        </p:txBody>
      </p:sp>
      <p:sp>
        <p:nvSpPr>
          <p:cNvPr id="121859" name="Rectangle 3"/>
          <p:cNvSpPr txBox="1">
            <a:spLocks noGrp="1" noChangeArrowheads="1"/>
          </p:cNvSpPr>
          <p:nvPr/>
        </p:nvSpPr>
        <p:spPr bwMode="auto">
          <a:xfrm>
            <a:off x="3816532" y="0"/>
            <a:ext cx="2917727" cy="492780"/>
          </a:xfrm>
          <a:prstGeom prst="rect">
            <a:avLst/>
          </a:prstGeom>
          <a:noFill/>
          <a:ln w="9525">
            <a:noFill/>
            <a:miter lim="800000"/>
            <a:headEnd/>
            <a:tailEnd/>
          </a:ln>
        </p:spPr>
        <p:txBody>
          <a:bodyPr lIns="85963" tIns="42982" rIns="85963" bIns="42982"/>
          <a:lstStyle/>
          <a:p>
            <a:pPr algn="r" defTabSz="860178"/>
            <a:r>
              <a:rPr lang="el-GR" altLang="en-US" sz="1100"/>
              <a:t>Ζητήματα Ευχρηστίας</a:t>
            </a:r>
          </a:p>
        </p:txBody>
      </p:sp>
      <p:sp>
        <p:nvSpPr>
          <p:cNvPr id="121860" name="Rectangle 6"/>
          <p:cNvSpPr txBox="1">
            <a:spLocks noGrp="1" noChangeArrowheads="1"/>
          </p:cNvSpPr>
          <p:nvPr/>
        </p:nvSpPr>
        <p:spPr bwMode="auto">
          <a:xfrm>
            <a:off x="1" y="9372003"/>
            <a:ext cx="2917727" cy="492780"/>
          </a:xfrm>
          <a:prstGeom prst="rect">
            <a:avLst/>
          </a:prstGeom>
          <a:noFill/>
          <a:ln w="9525">
            <a:noFill/>
            <a:miter lim="800000"/>
            <a:headEnd/>
            <a:tailEnd/>
          </a:ln>
        </p:spPr>
        <p:txBody>
          <a:bodyPr lIns="85963" tIns="42982" rIns="85963" bIns="42982" anchor="b"/>
          <a:lstStyle/>
          <a:p>
            <a:pPr defTabSz="860178"/>
            <a:r>
              <a:rPr lang="el-GR" altLang="en-US" sz="1100"/>
              <a:t>Τάσος Μακρής, Απρίλιος 2012</a:t>
            </a:r>
          </a:p>
        </p:txBody>
      </p:sp>
      <p:sp>
        <p:nvSpPr>
          <p:cNvPr id="121861" name="Rectangle 7"/>
          <p:cNvSpPr txBox="1">
            <a:spLocks noGrp="1" noChangeArrowheads="1"/>
          </p:cNvSpPr>
          <p:nvPr/>
        </p:nvSpPr>
        <p:spPr bwMode="auto">
          <a:xfrm>
            <a:off x="3816532" y="9372003"/>
            <a:ext cx="2917727" cy="492780"/>
          </a:xfrm>
          <a:prstGeom prst="rect">
            <a:avLst/>
          </a:prstGeom>
          <a:noFill/>
          <a:ln w="9525">
            <a:noFill/>
            <a:miter lim="800000"/>
            <a:headEnd/>
            <a:tailEnd/>
          </a:ln>
        </p:spPr>
        <p:txBody>
          <a:bodyPr lIns="85963" tIns="42982" rIns="85963" bIns="42982" anchor="b"/>
          <a:lstStyle/>
          <a:p>
            <a:pPr algn="r" defTabSz="860178"/>
            <a:fld id="{C12124D8-B410-4150-9E5C-FA54E8B5663A}" type="slidenum">
              <a:rPr lang="el-GR" altLang="en-US" sz="1100"/>
              <a:pPr algn="r" defTabSz="860178"/>
              <a:t>19</a:t>
            </a:fld>
            <a:endParaRPr lang="el-GR" altLang="en-US" sz="1100"/>
          </a:p>
        </p:txBody>
      </p:sp>
      <p:sp>
        <p:nvSpPr>
          <p:cNvPr id="121862" name="Rectangle 2"/>
          <p:cNvSpPr>
            <a:spLocks noGrp="1" noRot="1" noChangeAspect="1" noChangeArrowheads="1" noTextEdit="1"/>
          </p:cNvSpPr>
          <p:nvPr>
            <p:ph type="sldImg"/>
          </p:nvPr>
        </p:nvSpPr>
        <p:spPr/>
      </p:sp>
      <p:sp>
        <p:nvSpPr>
          <p:cNvPr id="121863" name="Rectangle 3"/>
          <p:cNvSpPr>
            <a:spLocks noGrp="1" noChangeArrowheads="1"/>
          </p:cNvSpPr>
          <p:nvPr>
            <p:ph type="body" idx="1"/>
          </p:nvPr>
        </p:nvSpPr>
        <p:spPr>
          <a:noFill/>
          <a:ln/>
        </p:spPr>
        <p:txBody>
          <a:bodyPr anchor="t"/>
          <a:lstStyle/>
          <a:p>
            <a:pPr eaLnBrk="1" hangingPunct="1"/>
            <a:r>
              <a:rPr lang="el-GR" altLang="en-US" dirty="0" smtClean="0"/>
              <a:t> </a:t>
            </a:r>
          </a:p>
        </p:txBody>
      </p:sp>
      <p:sp>
        <p:nvSpPr>
          <p:cNvPr id="2" name="Θέση ημερομηνίας 1"/>
          <p:cNvSpPr>
            <a:spLocks noGrp="1"/>
          </p:cNvSpPr>
          <p:nvPr>
            <p:ph type="dt" idx="10"/>
          </p:nvPr>
        </p:nvSpPr>
        <p:spPr/>
        <p:txBody>
          <a:bodyPr/>
          <a:lstStyle/>
          <a:p>
            <a:pPr>
              <a:defRPr/>
            </a:pPr>
            <a:r>
              <a:rPr lang="el-GR" altLang="en-US" smtClean="0"/>
              <a:t>10/12/2014</a:t>
            </a:r>
            <a:endParaRPr lang="el-GR" altLang="en-US"/>
          </a:p>
        </p:txBody>
      </p:sp>
      <p:sp>
        <p:nvSpPr>
          <p:cNvPr id="3" name="Θέση κεφαλίδας 2"/>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4" name="Θέση υποσέλιδου 3"/>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945975944"/>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p:sp>
      <p:sp>
        <p:nvSpPr>
          <p:cNvPr id="197635" name="Rectangle 3"/>
          <p:cNvSpPr>
            <a:spLocks noGrp="1" noChangeArrowheads="1"/>
          </p:cNvSpPr>
          <p:nvPr>
            <p:ph type="body" idx="1"/>
          </p:nvPr>
        </p:nvSpPr>
        <p:spPr>
          <a:noFill/>
          <a:ln/>
        </p:spPr>
        <p:txBody>
          <a:bodyPr/>
          <a:lstStyle/>
          <a:p>
            <a:r>
              <a:rPr lang="el-GR" dirty="0" smtClean="0"/>
              <a:t>Ανέλαβα να κάνω μια Εισαγωγή </a:t>
            </a:r>
            <a:r>
              <a:rPr lang="el-GR" baseline="0" dirty="0" smtClean="0"/>
              <a:t>στο θέμα της Ευχρηστίας και ΕΧ (</a:t>
            </a:r>
            <a:r>
              <a:rPr lang="en-US" baseline="0" dirty="0" smtClean="0"/>
              <a:t>UX</a:t>
            </a:r>
            <a:r>
              <a:rPr lang="el-GR" baseline="0" dirty="0" smtClean="0"/>
              <a:t>) και ευχαριστώ πολύ το ΕΚΠΑ και ιδιαίτερα τον καθ. Μ. </a:t>
            </a:r>
            <a:r>
              <a:rPr lang="el-GR" baseline="0" dirty="0" err="1" smtClean="0"/>
              <a:t>Μεϊμάρη</a:t>
            </a:r>
            <a:r>
              <a:rPr lang="el-GR" baseline="0" dirty="0" smtClean="0"/>
              <a:t> για την τιμή που μου έκανε. Τον ευχαριστώ και για την πρωτοβουλία του να οργανώνει κάθε χρόνο μια γιορτή για την Παγκόσμια Ημέρα Ευχρηστίας ανελλιπώς από το 2008 μέχρι σήμερα.</a:t>
            </a:r>
          </a:p>
          <a:p>
            <a:r>
              <a:rPr lang="el-GR" baseline="0" dirty="0" smtClean="0"/>
              <a:t>Χωρίς αυτήν την πρωτοβουλία φοβάμαι ότι έννοιες όπως η Ευχρηστία, η ΕΧ, ο Χρηστοκεντρικός Σχεδιασμός θα ήταν ακόμα στα όρια της αφάνειας.</a:t>
            </a:r>
            <a:endParaRPr lang="el-GR" dirty="0" smtClean="0"/>
          </a:p>
          <a:p>
            <a:endParaRPr lang="el-GR" dirty="0" smtClean="0"/>
          </a:p>
          <a:p>
            <a:r>
              <a:rPr lang="el-GR" dirty="0" smtClean="0"/>
              <a:t>Για να δείτε ένα καλό παράδειγμα ιστοσελίδας που υπακούει σε όλους του κανόνες Ευχρηστίας και Προσβασιμότητας, δείτε:</a:t>
            </a:r>
          </a:p>
          <a:p>
            <a:r>
              <a:rPr lang="en-US" b="1" dirty="0" smtClean="0">
                <a:solidFill>
                  <a:schemeClr val="accent1">
                    <a:lumMod val="75000"/>
                  </a:schemeClr>
                </a:solidFill>
              </a:rPr>
              <a:t>http://usability.ntlab.gr/2014/</a:t>
            </a:r>
            <a:r>
              <a:rPr lang="el-GR" b="1" dirty="0" smtClean="0">
                <a:solidFill>
                  <a:schemeClr val="accent1">
                    <a:lumMod val="75000"/>
                  </a:schemeClr>
                </a:solidFill>
              </a:rPr>
              <a:t> </a:t>
            </a:r>
            <a:endParaRPr lang="en-US" b="1" dirty="0" smtClean="0">
              <a:solidFill>
                <a:schemeClr val="accent1">
                  <a:lumMod val="75000"/>
                </a:schemeClr>
              </a:solidFill>
            </a:endParaRPr>
          </a:p>
          <a:p>
            <a:endParaRPr lang="en-US" b="1" dirty="0" smtClean="0">
              <a:solidFill>
                <a:schemeClr val="accent1">
                  <a:lumMod val="75000"/>
                </a:schemeClr>
              </a:solidFill>
            </a:endParaRPr>
          </a:p>
          <a:p>
            <a:r>
              <a:rPr lang="el-GR" b="1" dirty="0" smtClean="0"/>
              <a:t>Θεματολογία:</a:t>
            </a:r>
            <a:endParaRPr lang="en-US" b="1" dirty="0" smtClean="0"/>
          </a:p>
          <a:p>
            <a:r>
              <a:rPr lang="en-US" b="1" dirty="0" smtClean="0"/>
              <a:t>2008: </a:t>
            </a:r>
            <a:r>
              <a:rPr lang="el-GR" b="1" dirty="0" smtClean="0"/>
              <a:t>Ευχρηστία στις Μεταφορές</a:t>
            </a:r>
            <a:endParaRPr lang="en-US" b="1" dirty="0" smtClean="0"/>
          </a:p>
          <a:p>
            <a:r>
              <a:rPr lang="el-GR" b="1" dirty="0" smtClean="0"/>
              <a:t>2009: Σχεδιάζοντας για ένα Βιώσιμο Κόσμο</a:t>
            </a:r>
            <a:endParaRPr lang="en-US" b="1" dirty="0" smtClean="0"/>
          </a:p>
          <a:p>
            <a:r>
              <a:rPr lang="el-GR" b="1" dirty="0" smtClean="0"/>
              <a:t>2010:Επικοινωνόντας στη Ψηφιακή Εποχή</a:t>
            </a:r>
            <a:endParaRPr lang="en-US" b="1" dirty="0" smtClean="0"/>
          </a:p>
          <a:p>
            <a:r>
              <a:rPr lang="en-US" b="1" dirty="0" smtClean="0"/>
              <a:t>2011</a:t>
            </a:r>
            <a:r>
              <a:rPr lang="el-GR" b="1" dirty="0" smtClean="0"/>
              <a:t>: Σχεδιάζοντας για Κοινωνική Αλλαγή</a:t>
            </a:r>
            <a:endParaRPr lang="en-US" b="1" dirty="0" smtClean="0"/>
          </a:p>
          <a:p>
            <a:r>
              <a:rPr lang="en-US" b="1" dirty="0" smtClean="0"/>
              <a:t>2012: </a:t>
            </a:r>
            <a:r>
              <a:rPr lang="el-GR" b="1" dirty="0" smtClean="0"/>
              <a:t>Ευχρηστία στα Οικονομικά Συστήματα</a:t>
            </a:r>
          </a:p>
          <a:p>
            <a:r>
              <a:rPr lang="el-GR" b="1" dirty="0" smtClean="0"/>
              <a:t>2013: Συστήματα Υγείας</a:t>
            </a:r>
          </a:p>
          <a:p>
            <a:endParaRPr lang="el-GR" b="1" dirty="0" smtClean="0"/>
          </a:p>
        </p:txBody>
      </p:sp>
      <p:sp>
        <p:nvSpPr>
          <p:cNvPr id="2" name="Θέση ημερομηνίας 1"/>
          <p:cNvSpPr>
            <a:spLocks noGrp="1"/>
          </p:cNvSpPr>
          <p:nvPr>
            <p:ph type="dt" idx="10"/>
          </p:nvPr>
        </p:nvSpPr>
        <p:spPr/>
        <p:txBody>
          <a:bodyPr/>
          <a:lstStyle/>
          <a:p>
            <a:pPr>
              <a:defRPr/>
            </a:pPr>
            <a:r>
              <a:rPr lang="el-GR" altLang="en-US" smtClean="0"/>
              <a:t>10/12/2014</a:t>
            </a:r>
            <a:endParaRPr lang="el-GR" altLang="en-US"/>
          </a:p>
        </p:txBody>
      </p:sp>
      <p:sp>
        <p:nvSpPr>
          <p:cNvPr id="3" name="Θέση κεφαλίδας 2"/>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4" name="Θέση υποσέλιδου 3"/>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1039439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2937252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7">
              <a:defRPr/>
            </a:pPr>
            <a:r>
              <a:rPr lang="en-US" dirty="0"/>
              <a:t>H </a:t>
            </a:r>
            <a:r>
              <a:rPr lang="el-GR" dirty="0"/>
              <a:t>γνώση αυτή υποχρεώνει τους σχεδιαστές να τοποθετούν τα σημαντικά θέματα στο «κέντρο» (του οπτικού πεδίου ή της προσοχής). Αν δεν υπάρχει άλλη λύση από την τοποθέτησή τους στην περιφέρεια, τότε πρέπει να χρησιμοποιούν διάφορα τρικ (κίνηση / ήχος) για να τραβήξουν την προσοχή .</a:t>
            </a:r>
          </a:p>
          <a:p>
            <a:pPr defTabSz="914277">
              <a:defRPr/>
            </a:pPr>
            <a:endParaRPr lang="el-GR" dirty="0"/>
          </a:p>
          <a:p>
            <a:pPr defTabSz="914277">
              <a:defRPr/>
            </a:pPr>
            <a:r>
              <a:rPr lang="el-GR" dirty="0"/>
              <a:t>Στο ανωτέρω παράδειγμα, το σφάλμα εμφανίζεται στην περιοχή της περιφερειακής </a:t>
            </a:r>
            <a:r>
              <a:rPr lang="el-GR" dirty="0" smtClean="0"/>
              <a:t>όρασης</a:t>
            </a:r>
            <a:r>
              <a:rPr lang="el-GR" dirty="0"/>
              <a:t>, όπου πιθανόν να περάσει απαρατήρητο.</a:t>
            </a:r>
          </a:p>
          <a:p>
            <a:pPr defTabSz="914277">
              <a:defRPr/>
            </a:pPr>
            <a:r>
              <a:rPr lang="el-GR" dirty="0"/>
              <a:t>Αν η οθόνη αυτή ήταν μέρος του συστήματος ελέγχου ενός Πυρηνικού εργοστασίου, τα αποτελέσματα μπορεί να ήταν πολύ δυσάρεστα.</a:t>
            </a:r>
          </a:p>
          <a:p>
            <a:endParaRPr lang="el-GR" dirty="0"/>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3965382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3108375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2287221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3401515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407015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κεφαλίδας 3"/>
          <p:cNvSpPr>
            <a:spLocks noGrp="1"/>
          </p:cNvSpPr>
          <p:nvPr>
            <p:ph type="hdr" sz="quarter" idx="10"/>
          </p:nvPr>
        </p:nvSpPr>
        <p:spPr/>
        <p:txBody>
          <a:bodyPr/>
          <a:lstStyle/>
          <a:p>
            <a:pPr>
              <a:defRPr/>
            </a:pPr>
            <a:r>
              <a:rPr lang="el-GR" altLang="en-US" smtClean="0"/>
              <a:t>Ευχρηστία και ο Ανθρώπινος Νους</a:t>
            </a:r>
            <a:endParaRPr lang="el-GR" altLang="en-US"/>
          </a:p>
        </p:txBody>
      </p:sp>
      <p:sp>
        <p:nvSpPr>
          <p:cNvPr id="5" name="Θέση ημερομηνίας 4"/>
          <p:cNvSpPr>
            <a:spLocks noGrp="1"/>
          </p:cNvSpPr>
          <p:nvPr>
            <p:ph type="dt" idx="11"/>
          </p:nvPr>
        </p:nvSpPr>
        <p:spPr/>
        <p:txBody>
          <a:bodyPr/>
          <a:lstStyle/>
          <a:p>
            <a:pPr>
              <a:defRPr/>
            </a:pPr>
            <a:r>
              <a:rPr lang="el-GR" altLang="en-US" smtClean="0"/>
              <a:t>10/12/2014</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3674037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κεφαλίδας 3"/>
          <p:cNvSpPr>
            <a:spLocks noGrp="1"/>
          </p:cNvSpPr>
          <p:nvPr>
            <p:ph type="hdr" sz="quarter" idx="10"/>
          </p:nvPr>
        </p:nvSpPr>
        <p:spPr/>
        <p:txBody>
          <a:bodyPr/>
          <a:lstStyle/>
          <a:p>
            <a:pPr>
              <a:defRPr/>
            </a:pPr>
            <a:r>
              <a:rPr lang="el-GR" altLang="en-US" smtClean="0"/>
              <a:t>Ευχρηστία και ο Ανθρώπινος Νους</a:t>
            </a:r>
            <a:endParaRPr lang="el-GR" altLang="en-US"/>
          </a:p>
        </p:txBody>
      </p:sp>
      <p:sp>
        <p:nvSpPr>
          <p:cNvPr id="5" name="Θέση ημερομηνίας 4"/>
          <p:cNvSpPr>
            <a:spLocks noGrp="1"/>
          </p:cNvSpPr>
          <p:nvPr>
            <p:ph type="dt" idx="11"/>
          </p:nvPr>
        </p:nvSpPr>
        <p:spPr/>
        <p:txBody>
          <a:bodyPr/>
          <a:lstStyle/>
          <a:p>
            <a:pPr>
              <a:defRPr/>
            </a:pPr>
            <a:r>
              <a:rPr lang="el-GR" altLang="en-US" smtClean="0"/>
              <a:t>10/12/2014</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1152922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κεφαλίδας 3"/>
          <p:cNvSpPr>
            <a:spLocks noGrp="1"/>
          </p:cNvSpPr>
          <p:nvPr>
            <p:ph type="hdr" sz="quarter" idx="10"/>
          </p:nvPr>
        </p:nvSpPr>
        <p:spPr/>
        <p:txBody>
          <a:bodyPr/>
          <a:lstStyle/>
          <a:p>
            <a:pPr>
              <a:defRPr/>
            </a:pPr>
            <a:r>
              <a:rPr lang="el-GR" altLang="en-US" smtClean="0"/>
              <a:t>Ευχρηστία και ο Ανθρώπινος Νους</a:t>
            </a:r>
            <a:endParaRPr lang="el-GR" altLang="en-US"/>
          </a:p>
        </p:txBody>
      </p:sp>
      <p:sp>
        <p:nvSpPr>
          <p:cNvPr id="5" name="Θέση ημερομηνίας 4"/>
          <p:cNvSpPr>
            <a:spLocks noGrp="1"/>
          </p:cNvSpPr>
          <p:nvPr>
            <p:ph type="dt" idx="11"/>
          </p:nvPr>
        </p:nvSpPr>
        <p:spPr/>
        <p:txBody>
          <a:bodyPr/>
          <a:lstStyle/>
          <a:p>
            <a:pPr>
              <a:defRPr/>
            </a:pPr>
            <a:r>
              <a:rPr lang="el-GR" altLang="en-US" smtClean="0"/>
              <a:t>10/12/2014</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2256610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154892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r>
              <a:rPr lang="el-GR" dirty="0" smtClean="0"/>
              <a:t>Ψάχνοντας για υπότιτλο στην παρουσίαση αυτή, πήγε</a:t>
            </a:r>
            <a:r>
              <a:rPr lang="el-GR" baseline="0" dirty="0" smtClean="0"/>
              <a:t> ο νους μου στο ομώνυμο βιβλίο του καθηγητή και φιλόσοφου Θεοδόση Τάσιου, που ξεκινάει την θεώρησή του στο θέμα «Κοινωνία και Φιλοσοφία»  αναλύοντας το βιολογικό υπόβαθρο του ανθρώπου.</a:t>
            </a:r>
          </a:p>
          <a:p>
            <a:r>
              <a:rPr lang="el-GR" baseline="0" dirty="0" smtClean="0"/>
              <a:t>Σαν αυτοδίδακτος  που είμαι</a:t>
            </a:r>
            <a:r>
              <a:rPr lang="en-US" baseline="0" dirty="0" smtClean="0"/>
              <a:t>, </a:t>
            </a:r>
            <a:r>
              <a:rPr lang="el-GR" baseline="0" dirty="0" smtClean="0"/>
              <a:t>θεώρησα ότι είναι ουσιαστικό να σας κάνω μια εισαγωγή στο θέμα αυτό από άλλη οπτική: ποιό είναι το βιολογικό υπόβαθρο του ανθρώπου</a:t>
            </a:r>
            <a:r>
              <a:rPr lang="en-US" baseline="0" dirty="0" smtClean="0"/>
              <a:t>, </a:t>
            </a:r>
            <a:r>
              <a:rPr lang="el-GR" baseline="0" dirty="0" smtClean="0"/>
              <a:t>κυρίως ο Νους του.</a:t>
            </a:r>
          </a:p>
          <a:p>
            <a:endParaRPr lang="el-GR" dirty="0"/>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1698093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484530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Αφήνω για το</a:t>
            </a:r>
            <a:r>
              <a:rPr lang="el-GR" baseline="0" dirty="0" smtClean="0"/>
              <a:t> τέλος μια όχι πολύ γνωστή αλλά πολύ χρήσιμη έννοια, που αφορά την επικοινωνία: </a:t>
            </a:r>
          </a:p>
          <a:p>
            <a:endParaRPr lang="el-GR" b="1" dirty="0">
              <a:latin typeface="Comic Sans MS" panose="030F0702030302020204" pitchFamily="66" charset="0"/>
            </a:endParaRPr>
          </a:p>
          <a:p>
            <a:r>
              <a:rPr lang="en-US" b="1" dirty="0">
                <a:latin typeface="Comic Sans MS" panose="030F0702030302020204" pitchFamily="66" charset="0"/>
              </a:rPr>
              <a:t>Exformation </a:t>
            </a:r>
            <a:r>
              <a:rPr lang="el-GR" dirty="0">
                <a:latin typeface="Comic Sans MS" panose="030F0702030302020204" pitchFamily="66" charset="0"/>
              </a:rPr>
              <a:t>είναι η άρρητη πληροφορία, η πληροφορία που δεν μεταφέρουμε στον συνομιλητή μας με λόγια ή κινήσεις αλλά προϋπάρχει στο μυαλό των συνομιλητών ως κοινή γνώση. Χωρίς «</a:t>
            </a:r>
            <a:r>
              <a:rPr lang="el-GR" i="1" dirty="0">
                <a:latin typeface="Comic Sans MS" panose="030F0702030302020204" pitchFamily="66" charset="0"/>
              </a:rPr>
              <a:t>τα εννοούμενα που παραλείπονται»</a:t>
            </a:r>
            <a:r>
              <a:rPr lang="el-GR" dirty="0">
                <a:latin typeface="Comic Sans MS" panose="030F0702030302020204" pitchFamily="66" charset="0"/>
              </a:rPr>
              <a:t>, η επικοινωνία θα ήταν αδύνατη.</a:t>
            </a:r>
            <a:endParaRPr lang="el-GR" b="1" dirty="0"/>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2038073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1744962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171680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smtClean="0"/>
              <a:t>Και αυτό για να απαντήσουμε στο ερώτημα: γιατί ασχολούμαστε σήμερα με την Ευχρηστία και την ΕΧ;</a:t>
            </a:r>
          </a:p>
          <a:p>
            <a:endParaRPr lang="el-GR" baseline="0" dirty="0" smtClean="0"/>
          </a:p>
          <a:p>
            <a:r>
              <a:rPr lang="el-GR" baseline="0" dirty="0" smtClean="0"/>
              <a:t>Οι απαντήσεις μέχρι τώρα ήταν: </a:t>
            </a:r>
          </a:p>
          <a:p>
            <a:r>
              <a:rPr lang="el-GR" baseline="0" dirty="0" smtClean="0"/>
              <a:t>	1) Για τους χρήστες:              γιατί κάνουμε τη ζωή μας εύκολη</a:t>
            </a:r>
          </a:p>
          <a:p>
            <a:r>
              <a:rPr lang="el-GR" baseline="0" dirty="0" smtClean="0"/>
              <a:t>	2) Για τους κατασκευαστές:    γιατί αυτό κάνει τα προϊόντα ευπώλητα</a:t>
            </a:r>
          </a:p>
          <a:p>
            <a:endParaRPr lang="el-GR" baseline="0" dirty="0" smtClean="0"/>
          </a:p>
          <a:p>
            <a:r>
              <a:rPr lang="el-GR" baseline="0" dirty="0" smtClean="0"/>
              <a:t>Η σημερινή απάντηση παρακινείται από την εξής ιδέα: η καθημερινότητα της ανθρώπινης κοινωνίας , που ήταν σταθερή επί αιώνες, ξανασχεδιάζεται καθημερινά από εκατομμύρια σχεδιαστές ανά την υφήλιο.</a:t>
            </a:r>
            <a:r>
              <a:rPr lang="en-US" baseline="0" dirty="0" smtClean="0"/>
              <a:t> </a:t>
            </a:r>
            <a:r>
              <a:rPr lang="el-GR" baseline="0" dirty="0" smtClean="0"/>
              <a:t> </a:t>
            </a:r>
          </a:p>
          <a:p>
            <a:r>
              <a:rPr lang="el-GR" baseline="0" dirty="0" smtClean="0"/>
              <a:t>Εκτός αυτού, τον τελευταίο χρόνο στην Ελλάδα ψηφίστηκαν διάφοροι νόμοι που επιβάλλουν σε μεγάλες ομάδες χρηστών την χρήση διαφόρων </a:t>
            </a:r>
            <a:r>
              <a:rPr lang="en-US" baseline="0" dirty="0" smtClean="0"/>
              <a:t>web </a:t>
            </a:r>
            <a:r>
              <a:rPr lang="el-GR" baseline="0" dirty="0" smtClean="0"/>
              <a:t>εφαρμογών. </a:t>
            </a:r>
          </a:p>
          <a:p>
            <a:endParaRPr lang="el-GR" baseline="0" dirty="0" smtClean="0"/>
          </a:p>
          <a:p>
            <a:r>
              <a:rPr lang="el-GR" baseline="0" dirty="0" smtClean="0"/>
              <a:t>Έχει γίνει ο σχεδιασμός σύμφωνα με τις οδηγίες Ευχρηστίας?</a:t>
            </a:r>
          </a:p>
          <a:p>
            <a:endParaRPr lang="el-GR" dirty="0" smtClean="0"/>
          </a:p>
          <a:p>
            <a:r>
              <a:rPr lang="el-GR" dirty="0" smtClean="0"/>
              <a:t>Δύο</a:t>
            </a:r>
            <a:r>
              <a:rPr lang="el-GR" baseline="0" dirty="0" smtClean="0"/>
              <a:t> βιβλία που κυκλοφόρησαν τελευταία, τα θεωρώ σημαντικά και σας μεταφέρω κάποιες από τις ιδέες τους.</a:t>
            </a:r>
            <a:endParaRPr lang="el-GR" dirty="0"/>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139216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defTabSz="914277">
              <a:defRPr/>
            </a:pPr>
            <a:r>
              <a:rPr lang="el-GR" dirty="0"/>
              <a:t>Από τους πιο γνωστούς μαιτρ της θεωρίας και της έρευνας </a:t>
            </a:r>
            <a:r>
              <a:rPr lang="en-US" dirty="0"/>
              <a:t>HCI </a:t>
            </a:r>
            <a:r>
              <a:rPr lang="el-GR" dirty="0"/>
              <a:t>είναι ο καθ. </a:t>
            </a:r>
            <a:r>
              <a:rPr lang="en-US" dirty="0" smtClean="0"/>
              <a:t>Donald Norman</a:t>
            </a:r>
            <a:r>
              <a:rPr lang="el-GR" dirty="0" smtClean="0"/>
              <a:t> </a:t>
            </a:r>
            <a:r>
              <a:rPr lang="el-GR" dirty="0"/>
              <a:t>που μελέτησε, έγραψε και γράφει ακόμη για τα σφάλματα αντίληψης  που κάνουν οι άνθρωποι και για τους τρόπους που πρέπει να σχεδιάζονται οι διεπαφές Ανθρώπου-Μηχανής ώστε να μειωθούν οι συνέπειες από αυτά τα σφάλματα.</a:t>
            </a:r>
          </a:p>
          <a:p>
            <a:pPr defTabSz="914277">
              <a:defRPr/>
            </a:pPr>
            <a:endParaRPr lang="el-GR" b="1" i="1" dirty="0"/>
          </a:p>
          <a:p>
            <a:pPr defTabSz="914277">
              <a:defRPr/>
            </a:pPr>
            <a:r>
              <a:rPr lang="el-GR" b="1" i="1" dirty="0"/>
              <a:t>Η εμπλοκή μου με το θέμα της Ευχρηστία, ξεκινάει με την επαφή μου μεταξύ άλλων και με αυτό το βιβλίο </a:t>
            </a:r>
            <a:r>
              <a:rPr lang="el-GR" b="1" i="1" dirty="0" smtClean="0"/>
              <a:t>«</a:t>
            </a:r>
            <a:r>
              <a:rPr lang="en-US" b="1" i="1" dirty="0" smtClean="0"/>
              <a:t>O</a:t>
            </a:r>
            <a:r>
              <a:rPr lang="el-GR" b="1" i="1" dirty="0" smtClean="0"/>
              <a:t> </a:t>
            </a:r>
            <a:r>
              <a:rPr lang="el-GR" b="1" i="1" dirty="0"/>
              <a:t>σχεδιασμός αντικειμένων καθημερινής χρήσης»</a:t>
            </a:r>
            <a:endParaRPr lang="en-US" b="1" i="1" dirty="0"/>
          </a:p>
          <a:p>
            <a:endParaRPr lang="el-GR" b="1" i="1" dirty="0"/>
          </a:p>
          <a:p>
            <a:r>
              <a:rPr lang="el-GR" b="1" i="1" dirty="0" smtClean="0"/>
              <a:t>«</a:t>
            </a:r>
            <a:r>
              <a:rPr lang="en-US" b="1" i="1" dirty="0"/>
              <a:t>The Design of Everyday Things</a:t>
            </a:r>
            <a:r>
              <a:rPr lang="el-GR" b="1" i="1" dirty="0"/>
              <a:t>»  </a:t>
            </a:r>
            <a:r>
              <a:rPr lang="el-GR" dirty="0" smtClean="0"/>
              <a:t>είναι ένα </a:t>
            </a:r>
            <a:r>
              <a:rPr lang="el-GR" dirty="0" err="1" smtClean="0"/>
              <a:t>best</a:t>
            </a:r>
            <a:r>
              <a:rPr lang="el-GR" dirty="0" smtClean="0"/>
              <a:t>-</a:t>
            </a:r>
            <a:r>
              <a:rPr lang="el-GR" dirty="0" err="1" smtClean="0"/>
              <a:t>seller</a:t>
            </a:r>
            <a:r>
              <a:rPr lang="el-GR" dirty="0" smtClean="0"/>
              <a:t> βιβλίο από τον</a:t>
            </a:r>
            <a:r>
              <a:rPr lang="en-US" dirty="0" smtClean="0"/>
              <a:t> </a:t>
            </a:r>
            <a:r>
              <a:rPr lang="el-GR" dirty="0" smtClean="0"/>
              <a:t>γνωστικό ψυχολόγο και μηχανικό</a:t>
            </a:r>
            <a:r>
              <a:rPr lang="el-GR" baseline="0" dirty="0" smtClean="0"/>
              <a:t> της ευχρηστίας</a:t>
            </a:r>
            <a:r>
              <a:rPr lang="el-GR" dirty="0" smtClean="0"/>
              <a:t> </a:t>
            </a:r>
            <a:r>
              <a:rPr lang="el-GR" b="1" dirty="0" err="1" smtClean="0"/>
              <a:t>Donald</a:t>
            </a:r>
            <a:r>
              <a:rPr lang="el-GR" b="1" dirty="0" smtClean="0"/>
              <a:t> </a:t>
            </a:r>
            <a:r>
              <a:rPr lang="el-GR" b="1" dirty="0" err="1" smtClean="0"/>
              <a:t>Norman</a:t>
            </a:r>
            <a:r>
              <a:rPr lang="el-GR" b="1" dirty="0" smtClean="0"/>
              <a:t> </a:t>
            </a:r>
            <a:r>
              <a:rPr lang="el-GR" dirty="0" smtClean="0"/>
              <a:t>σχετικά με τον τρόπο που ο σχεδιασμός αποτελεί την επικοινωνία μεταξύ αντικειμένων και χρηστών, και πώς να βελτιστοποιηθεί</a:t>
            </a:r>
            <a:r>
              <a:rPr lang="el-GR" baseline="0" dirty="0" smtClean="0"/>
              <a:t> </a:t>
            </a:r>
            <a:r>
              <a:rPr lang="el-GR" dirty="0" smtClean="0"/>
              <a:t> ο αγωγός επικοινωνίας, προκειμένου να κάνουν την εμπειρία από τη χρήση του αντικείμενου ευχάριστη. Μία από τις κύριες προτάσεις</a:t>
            </a:r>
            <a:r>
              <a:rPr lang="el-GR" baseline="0" dirty="0" smtClean="0"/>
              <a:t> </a:t>
            </a:r>
            <a:r>
              <a:rPr lang="el-GR" dirty="0" smtClean="0"/>
              <a:t> του βιβλίου είναι ότι «αν οι άνθρωποι έχουν συχνά την</a:t>
            </a:r>
            <a:r>
              <a:rPr lang="el-GR" baseline="0" dirty="0" smtClean="0"/>
              <a:t> τάση </a:t>
            </a:r>
            <a:r>
              <a:rPr lang="el-GR" dirty="0" smtClean="0"/>
              <a:t>να κατηγορούν τον εαυτό τους όταν τα αντικείμενα φαίνονται να δυσλειτουργούν, το γεγονός αυτό δεν οφείλεται</a:t>
            </a:r>
            <a:r>
              <a:rPr lang="el-GR" baseline="0" dirty="0" smtClean="0"/>
              <a:t> σε </a:t>
            </a:r>
            <a:r>
              <a:rPr lang="el-GR" dirty="0" smtClean="0"/>
              <a:t>υπαιτιότητα του χρήστη, αλλά μάλλον σε έλλειψη </a:t>
            </a:r>
            <a:r>
              <a:rPr lang="el-GR" b="1" dirty="0" smtClean="0"/>
              <a:t>διαισθητικής καθοδήγησης </a:t>
            </a:r>
            <a:r>
              <a:rPr lang="el-GR" dirty="0" smtClean="0"/>
              <a:t>που πρέπει να υπάρχει στο σχεδιασμό.</a:t>
            </a:r>
          </a:p>
          <a:p>
            <a:endParaRPr lang="el-GR" dirty="0" smtClean="0"/>
          </a:p>
          <a:p>
            <a:r>
              <a:rPr lang="el-GR" dirty="0" smtClean="0"/>
              <a:t>Εξώφυλλο: του Γάλλου</a:t>
            </a:r>
            <a:r>
              <a:rPr lang="el-GR" baseline="0" dirty="0" smtClean="0"/>
              <a:t> καλλιτέχνη </a:t>
            </a:r>
            <a:r>
              <a:rPr lang="en-US" baseline="0" dirty="0" err="1" smtClean="0"/>
              <a:t>Carelman</a:t>
            </a:r>
            <a:r>
              <a:rPr lang="en-US" baseline="0" dirty="0" smtClean="0"/>
              <a:t> (</a:t>
            </a:r>
            <a:r>
              <a:rPr lang="el-GR" baseline="0" dirty="0" smtClean="0"/>
              <a:t>«κατάλογος ανύπαρκτων αντικειμένων»)</a:t>
            </a:r>
            <a:endParaRPr lang="el-GR" dirty="0" smtClean="0"/>
          </a:p>
          <a:p>
            <a:endParaRPr lang="en-US" dirty="0"/>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161395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κανόνες αυτοί </a:t>
            </a:r>
            <a:r>
              <a:rPr lang="el-GR" dirty="0" smtClean="0"/>
              <a:t> που εμφανίστηκαν γύρω στα 1990, δεν </a:t>
            </a:r>
            <a:r>
              <a:rPr lang="el-GR" dirty="0"/>
              <a:t>είναι αυθαίρετοι. Οι συγγραφείς τους δεν προσπάθησαν να επιβάλουν τα δικά τους γούστα και ιδέες, όπως κάνουν οι σχεδιαστές μόδας. </a:t>
            </a:r>
            <a:endParaRPr lang="el-GR" dirty="0" smtClean="0"/>
          </a:p>
          <a:p>
            <a:r>
              <a:rPr lang="el-GR" dirty="0" smtClean="0"/>
              <a:t>Οι </a:t>
            </a:r>
            <a:r>
              <a:rPr lang="el-GR" dirty="0"/>
              <a:t>κανόνες αυτοί πηγάζουν από την μελέτη της ανθρώπινης ψυχολογίας: </a:t>
            </a:r>
            <a:r>
              <a:rPr lang="el-GR" dirty="0" smtClean="0"/>
              <a:t>το πώς </a:t>
            </a:r>
            <a:r>
              <a:rPr lang="el-GR" dirty="0"/>
              <a:t>οι άνθρωποι </a:t>
            </a:r>
            <a:r>
              <a:rPr lang="el-GR" b="1" dirty="0"/>
              <a:t>αντιλαμβάνονται, μαθαίνουν, συμπεραίνουν, θυμούνται</a:t>
            </a:r>
            <a:r>
              <a:rPr lang="el-GR" dirty="0"/>
              <a:t> και </a:t>
            </a:r>
            <a:r>
              <a:rPr lang="el-GR" dirty="0" smtClean="0"/>
              <a:t>πώς </a:t>
            </a:r>
            <a:r>
              <a:rPr lang="el-GR" dirty="0"/>
              <a:t>μετατρέπουν τις </a:t>
            </a:r>
            <a:r>
              <a:rPr lang="el-GR" b="1" dirty="0"/>
              <a:t>προθέσεις τους σε δράση</a:t>
            </a:r>
            <a:r>
              <a:rPr lang="el-GR" dirty="0"/>
              <a:t>.</a:t>
            </a:r>
          </a:p>
          <a:p>
            <a:endParaRPr lang="el-GR" dirty="0"/>
          </a:p>
          <a:p>
            <a:r>
              <a:rPr lang="el-GR" dirty="0"/>
              <a:t>Στη συνέχεια οι κανόνες αυτοί αναπτύχθηκαν με ταχύτητα όσο πλήθαιναν οι χρήστες και οι διαθέσιμες εφαρμογές στο διαδίκτυο.</a:t>
            </a:r>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4053424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Οι βασικές</a:t>
            </a:r>
            <a:r>
              <a:rPr lang="el-GR" baseline="0" dirty="0" smtClean="0"/>
              <a:t> ιδέες πάνω στις οποίες στηρίχθηκαν οι κανόνες Σχεδιασμού Διεπαφής, αποτελούν το κορμό της παρουσίασής μου:</a:t>
            </a:r>
          </a:p>
          <a:p>
            <a:endParaRPr lang="el-GR" baseline="0" dirty="0" smtClean="0"/>
          </a:p>
          <a:p>
            <a:r>
              <a:rPr lang="el-GR" baseline="0" dirty="0" smtClean="0"/>
              <a:t>1</a:t>
            </a:r>
            <a:r>
              <a:rPr lang="el-GR" baseline="30000" dirty="0" smtClean="0"/>
              <a:t>α</a:t>
            </a:r>
            <a:r>
              <a:rPr lang="el-GR" baseline="0" dirty="0" smtClean="0"/>
              <a:t>) </a:t>
            </a:r>
            <a:r>
              <a:rPr lang="el-GR" b="1" dirty="0">
                <a:latin typeface="Comic Sans MS" panose="030F0702030302020204" pitchFamily="66" charset="0"/>
              </a:rPr>
              <a:t>Η Αντίληψη μας είναι Περιορισμένη – η ιδέα είναι γνωστή από την σπηλιά </a:t>
            </a:r>
            <a:r>
              <a:rPr lang="el-GR" b="1">
                <a:latin typeface="Comic Sans MS" panose="030F0702030302020204" pitchFamily="66" charset="0"/>
              </a:rPr>
              <a:t>του Πλάτωνα</a:t>
            </a:r>
            <a:endParaRPr lang="el-GR" dirty="0" smtClean="0"/>
          </a:p>
          <a:p>
            <a:endParaRPr lang="en-US" dirty="0" smtClean="0"/>
          </a:p>
          <a:p>
            <a:pPr>
              <a:buAutoNum type="arabicPeriod"/>
            </a:pPr>
            <a:r>
              <a:rPr lang="en-US" dirty="0"/>
              <a:t>Sensory Bandwidth  ̴  	     </a:t>
            </a:r>
            <a:r>
              <a:rPr lang="el-GR" dirty="0"/>
              <a:t>είναι η πληροφορία που εισέρχεται σε ολόκληρο τον οργανισμό μέσω των αισθητηρίων οργάνων:  ~14 εκατομμύρια </a:t>
            </a:r>
            <a:r>
              <a:rPr lang="en-US" dirty="0"/>
              <a:t>bits</a:t>
            </a:r>
            <a:r>
              <a:rPr lang="el-GR" dirty="0"/>
              <a:t>/</a:t>
            </a:r>
            <a:r>
              <a:rPr lang="en-US" dirty="0"/>
              <a:t>sec </a:t>
            </a:r>
          </a:p>
          <a:p>
            <a:pPr>
              <a:buAutoNum type="arabicPeriod"/>
            </a:pPr>
            <a:r>
              <a:rPr lang="en-US" dirty="0"/>
              <a:t>Consciousness Bandwidth  ̴  </a:t>
            </a:r>
            <a:r>
              <a:rPr lang="el-GR" dirty="0"/>
              <a:t>αφορά την πληροφορία που εισέρχεται στην συνείδηση: ~</a:t>
            </a:r>
            <a:r>
              <a:rPr lang="en-US" dirty="0"/>
              <a:t>14 bits</a:t>
            </a:r>
            <a:r>
              <a:rPr lang="el-GR" dirty="0"/>
              <a:t>/</a:t>
            </a:r>
            <a:r>
              <a:rPr lang="en-US" dirty="0"/>
              <a:t>sec</a:t>
            </a:r>
            <a:endParaRPr lang="el-GR" dirty="0"/>
          </a:p>
          <a:p>
            <a:endParaRPr lang="el-GR" dirty="0" smtClean="0"/>
          </a:p>
          <a:p>
            <a:r>
              <a:rPr lang="el-GR" dirty="0" smtClean="0"/>
              <a:t>Οι αριθμοί αυτοί για το </a:t>
            </a:r>
            <a:r>
              <a:rPr lang="en-US" dirty="0" smtClean="0"/>
              <a:t>Bandwidth </a:t>
            </a:r>
            <a:r>
              <a:rPr lang="el-GR" dirty="0" smtClean="0"/>
              <a:t>προκύπτουν από έρευνες της προηγούμενης δεκαετίας. Μπορεί να έχουν αλλάξει προς τα πάνω ή προς τα κάτω.</a:t>
            </a:r>
          </a:p>
          <a:p>
            <a:endParaRPr lang="el-GR" dirty="0" smtClean="0"/>
          </a:p>
          <a:p>
            <a:r>
              <a:rPr lang="el-GR" dirty="0" smtClean="0"/>
              <a:t>Όμως</a:t>
            </a:r>
            <a:r>
              <a:rPr lang="el-GR" baseline="0" dirty="0" smtClean="0"/>
              <a:t>  το ενδιαφέρον παραμένει στο γεγονός ότι </a:t>
            </a:r>
            <a:r>
              <a:rPr lang="el-GR" b="1" baseline="0" dirty="0" smtClean="0"/>
              <a:t>ΜΟΝΟ περίπου ένα εκατομμυριοστό της εισερχόμενης πληροφορίας  </a:t>
            </a:r>
            <a:r>
              <a:rPr lang="el-GR" b="1" dirty="0"/>
              <a:t>περνάει στη συνείδηση μας </a:t>
            </a:r>
            <a:r>
              <a:rPr lang="el-GR" dirty="0"/>
              <a:t>!!</a:t>
            </a:r>
            <a:endParaRPr lang="el-GR" dirty="0" smtClean="0"/>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94052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C00000"/>
                </a:solidFill>
                <a:latin typeface="Comic Sans MS" panose="030F0702030302020204" pitchFamily="66" charset="0"/>
              </a:rPr>
              <a:t>What you see in NOT what you Get</a:t>
            </a:r>
            <a:r>
              <a:rPr lang="el-GR" b="1" baseline="0" dirty="0" smtClean="0">
                <a:solidFill>
                  <a:srgbClr val="C00000"/>
                </a:solidFill>
                <a:latin typeface="Arial" charset="0"/>
              </a:rPr>
              <a:t> (</a:t>
            </a:r>
            <a:r>
              <a:rPr lang="en-US" b="1" baseline="0" dirty="0" smtClean="0">
                <a:solidFill>
                  <a:srgbClr val="C00000"/>
                </a:solidFill>
                <a:latin typeface="Arial" charset="0"/>
              </a:rPr>
              <a:t>in the Brain)</a:t>
            </a:r>
          </a:p>
          <a:p>
            <a:endParaRPr lang="en-US" b="1" baseline="0" dirty="0" smtClean="0">
              <a:solidFill>
                <a:srgbClr val="C00000"/>
              </a:solidFill>
              <a:latin typeface="Arial" charset="0"/>
            </a:endParaRPr>
          </a:p>
          <a:p>
            <a:pPr defTabSz="914277">
              <a:defRPr/>
            </a:pPr>
            <a:r>
              <a:rPr lang="el-GR" dirty="0"/>
              <a:t>Από αυτήν τη γνώση, πηγάζουν κανόνες σχεδιασμού που επιβάλουν την χρήση ΑΠΛΟΤΗΤΑΣ και ΣΥΝΕΠΕΙΑΣ και αποφυγή αμφιβολίας. Ο Σχεδιαστής πρέπει να γνωρίζει και να λαμβάνει υπόψη του  τους στόχους του χρήστη. </a:t>
            </a:r>
          </a:p>
          <a:p>
            <a:endParaRPr lang="el-GR" b="1" dirty="0" smtClean="0">
              <a:solidFill>
                <a:srgbClr val="C00000"/>
              </a:solidFill>
              <a:latin typeface="Comic Sans MS" panose="030F0702030302020204" pitchFamily="66" charset="0"/>
            </a:endParaRPr>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156031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Αυτό δεν είναι Βούτυρο από την ΚΕΡΚΥΡΑ, είναι τύπου «Κέρκυρα».</a:t>
            </a:r>
            <a:r>
              <a:rPr lang="el-GR" baseline="0" dirty="0" smtClean="0"/>
              <a:t> Η λέξη «τύπου» είναι αριστοτεχνικά κρυμμένη. </a:t>
            </a:r>
            <a:endParaRPr lang="en-US" baseline="0" dirty="0" smtClean="0"/>
          </a:p>
          <a:p>
            <a:endParaRPr lang="en-US" baseline="0" dirty="0" smtClean="0"/>
          </a:p>
          <a:p>
            <a:r>
              <a:rPr lang="el-GR" baseline="0" dirty="0" smtClean="0"/>
              <a:t>Στο παράδειγμα αυτό, </a:t>
            </a:r>
            <a:r>
              <a:rPr lang="el-GR" b="1" u="sng" baseline="0" dirty="0" smtClean="0"/>
              <a:t>ΔΕΝ</a:t>
            </a:r>
            <a:r>
              <a:rPr lang="el-GR" baseline="0" dirty="0" smtClean="0"/>
              <a:t> ΒΛΕΠΟΥΜΕ (ΕΥΚΟΛΑ) ΚΑΤΙ ΠΟΥ ΥΠΑΡΧΕΙ.</a:t>
            </a:r>
            <a:endParaRPr lang="el-GR" dirty="0"/>
          </a:p>
        </p:txBody>
      </p:sp>
      <p:sp>
        <p:nvSpPr>
          <p:cNvPr id="4" name="Θέση ημερομηνίας 3"/>
          <p:cNvSpPr>
            <a:spLocks noGrp="1"/>
          </p:cNvSpPr>
          <p:nvPr>
            <p:ph type="dt" idx="10"/>
          </p:nvPr>
        </p:nvSpPr>
        <p:spPr/>
        <p:txBody>
          <a:bodyPr/>
          <a:lstStyle/>
          <a:p>
            <a:pPr>
              <a:defRPr/>
            </a:pPr>
            <a:r>
              <a:rPr lang="el-GR" altLang="en-US" smtClean="0"/>
              <a:t>10/12/2014</a:t>
            </a:r>
            <a:endParaRPr lang="el-GR" altLang="en-US"/>
          </a:p>
        </p:txBody>
      </p:sp>
      <p:sp>
        <p:nvSpPr>
          <p:cNvPr id="5" name="Θέση κεφαλίδας 4"/>
          <p:cNvSpPr>
            <a:spLocks noGrp="1"/>
          </p:cNvSpPr>
          <p:nvPr>
            <p:ph type="hdr" sz="quarter" idx="11"/>
          </p:nvPr>
        </p:nvSpPr>
        <p:spPr/>
        <p:txBody>
          <a:bodyPr/>
          <a:lstStyle/>
          <a:p>
            <a:pPr>
              <a:defRPr/>
            </a:pPr>
            <a:r>
              <a:rPr lang="el-GR" altLang="en-US" smtClean="0"/>
              <a:t>Ευχρηστία και ο Ανθρώπινος Νους</a:t>
            </a:r>
            <a:endParaRPr lang="el-GR" altLang="en-US"/>
          </a:p>
        </p:txBody>
      </p:sp>
      <p:sp>
        <p:nvSpPr>
          <p:cNvPr id="6" name="Θέση υποσέλιδου 5"/>
          <p:cNvSpPr>
            <a:spLocks noGrp="1"/>
          </p:cNvSpPr>
          <p:nvPr>
            <p:ph type="ftr" sz="quarter" idx="12"/>
          </p:nvPr>
        </p:nvSpPr>
        <p:spPr/>
        <p:txBody>
          <a:bodyPr/>
          <a:lstStyle/>
          <a:p>
            <a:pPr>
              <a:defRPr/>
            </a:pPr>
            <a:r>
              <a:rPr lang="el-GR" altLang="en-US" smtClean="0"/>
              <a:t>Τάσος Μακρής, ΔΕΚ. 2014</a:t>
            </a:r>
            <a:endParaRPr lang="el-GR" altLang="en-US"/>
          </a:p>
        </p:txBody>
      </p:sp>
    </p:spTree>
    <p:extLst>
      <p:ext uri="{BB962C8B-B14F-4D97-AF65-F5344CB8AC3E}">
        <p14:creationId xmlns:p14="http://schemas.microsoft.com/office/powerpoint/2010/main" val="284149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5" name="Rectangle 3"/>
          <p:cNvSpPr>
            <a:spLocks noGrp="1" noChangeArrowheads="1"/>
          </p:cNvSpPr>
          <p:nvPr>
            <p:ph type="sldNum" sz="quarter" idx="11"/>
          </p:nvPr>
        </p:nvSpPr>
        <p:spPr>
          <a:ln/>
        </p:spPr>
        <p:txBody>
          <a:bodyPr/>
          <a:lstStyle>
            <a:lvl1pPr>
              <a:defRPr/>
            </a:lvl1pPr>
          </a:lstStyle>
          <a:p>
            <a:pPr>
              <a:defRPr/>
            </a:pPr>
            <a:fld id="{E9868B63-8F42-411B-9E21-6969CF842BD7}" type="slidenum">
              <a:rPr lang="el-GR" altLang="en-US"/>
              <a:pPr>
                <a:defRPr/>
              </a:pPr>
              <a:t>‹#›</a:t>
            </a:fld>
            <a:endParaRPr lang="el-GR" altLang="en-US"/>
          </a:p>
        </p:txBody>
      </p:sp>
      <p:sp>
        <p:nvSpPr>
          <p:cNvPr id="6" name="Rectangle 16"/>
          <p:cNvSpPr>
            <a:spLocks noGrp="1" noChangeArrowheads="1"/>
          </p:cNvSpPr>
          <p:nvPr>
            <p:ph type="dt" sz="half" idx="12"/>
          </p:nvPr>
        </p:nvSpPr>
        <p:spPr>
          <a:ln/>
        </p:spPr>
        <p:txBody>
          <a:bodyPr/>
          <a:lstStyle>
            <a:lvl1pPr>
              <a:defRPr/>
            </a:lvl1pPr>
          </a:lstStyle>
          <a:p>
            <a:pPr>
              <a:defRPr/>
            </a:pPr>
            <a:r>
              <a:rPr lang="el-GR" smtClean="0"/>
              <a:t>10/12/2014</a:t>
            </a:r>
            <a:endParaRPr lang="el-G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5" name="Rectangle 3"/>
          <p:cNvSpPr>
            <a:spLocks noGrp="1" noChangeArrowheads="1"/>
          </p:cNvSpPr>
          <p:nvPr>
            <p:ph type="sldNum" sz="quarter" idx="11"/>
          </p:nvPr>
        </p:nvSpPr>
        <p:spPr>
          <a:ln/>
        </p:spPr>
        <p:txBody>
          <a:bodyPr/>
          <a:lstStyle>
            <a:lvl1pPr>
              <a:defRPr/>
            </a:lvl1pPr>
          </a:lstStyle>
          <a:p>
            <a:pPr>
              <a:defRPr/>
            </a:pPr>
            <a:fld id="{1CF082DA-66B4-4906-8D7B-553D3B155078}" type="slidenum">
              <a:rPr lang="el-GR" altLang="en-US"/>
              <a:pPr>
                <a:defRPr/>
              </a:pPr>
              <a:t>‹#›</a:t>
            </a:fld>
            <a:endParaRPr lang="el-GR" altLang="en-US"/>
          </a:p>
        </p:txBody>
      </p:sp>
      <p:sp>
        <p:nvSpPr>
          <p:cNvPr id="6" name="Rectangle 16"/>
          <p:cNvSpPr>
            <a:spLocks noGrp="1" noChangeArrowheads="1"/>
          </p:cNvSpPr>
          <p:nvPr>
            <p:ph type="dt" sz="half" idx="12"/>
          </p:nvPr>
        </p:nvSpPr>
        <p:spPr>
          <a:ln/>
        </p:spPr>
        <p:txBody>
          <a:bodyPr/>
          <a:lstStyle>
            <a:lvl1pPr>
              <a:defRPr/>
            </a:lvl1pPr>
          </a:lstStyle>
          <a:p>
            <a:pPr>
              <a:defRPr/>
            </a:pPr>
            <a:r>
              <a:rPr lang="el-GR" smtClean="0"/>
              <a:t>10/12/2014</a:t>
            </a:r>
            <a:endParaRPr lang="el-G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457200"/>
            <a:ext cx="22288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457200"/>
            <a:ext cx="65341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5" name="Rectangle 3"/>
          <p:cNvSpPr>
            <a:spLocks noGrp="1" noChangeArrowheads="1"/>
          </p:cNvSpPr>
          <p:nvPr>
            <p:ph type="sldNum" sz="quarter" idx="11"/>
          </p:nvPr>
        </p:nvSpPr>
        <p:spPr>
          <a:ln/>
        </p:spPr>
        <p:txBody>
          <a:bodyPr/>
          <a:lstStyle>
            <a:lvl1pPr>
              <a:defRPr/>
            </a:lvl1pPr>
          </a:lstStyle>
          <a:p>
            <a:pPr>
              <a:defRPr/>
            </a:pPr>
            <a:fld id="{BF6B0F16-A12B-482E-A1FF-668B99648D1E}" type="slidenum">
              <a:rPr lang="el-GR" altLang="en-US"/>
              <a:pPr>
                <a:defRPr/>
              </a:pPr>
              <a:t>‹#›</a:t>
            </a:fld>
            <a:endParaRPr lang="el-GR" altLang="en-US"/>
          </a:p>
        </p:txBody>
      </p:sp>
      <p:sp>
        <p:nvSpPr>
          <p:cNvPr id="6" name="Rectangle 16"/>
          <p:cNvSpPr>
            <a:spLocks noGrp="1" noChangeArrowheads="1"/>
          </p:cNvSpPr>
          <p:nvPr>
            <p:ph type="dt" sz="half" idx="12"/>
          </p:nvPr>
        </p:nvSpPr>
        <p:spPr>
          <a:ln/>
        </p:spPr>
        <p:txBody>
          <a:bodyPr/>
          <a:lstStyle>
            <a:lvl1pPr>
              <a:defRPr/>
            </a:lvl1pPr>
          </a:lstStyle>
          <a:p>
            <a:pPr>
              <a:defRPr/>
            </a:pPr>
            <a:r>
              <a:rPr lang="el-GR" smtClean="0"/>
              <a:t>10/12/2014</a:t>
            </a:r>
            <a:endParaRPr lang="el-G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dt" sz="half" idx="10"/>
          </p:nvPr>
        </p:nvSpPr>
        <p:spPr>
          <a:ln/>
        </p:spPr>
        <p:txBody>
          <a:bodyPr/>
          <a:lstStyle>
            <a:lvl1pPr>
              <a:defRPr/>
            </a:lvl1pPr>
          </a:lstStyle>
          <a:p>
            <a:pPr>
              <a:defRPr/>
            </a:pPr>
            <a:r>
              <a:rPr lang="el-GR" smtClean="0"/>
              <a:t>10/12/2014</a:t>
            </a:r>
            <a:endParaRPr lang="el-GR" altLang="en-US"/>
          </a:p>
        </p:txBody>
      </p:sp>
      <p:sp>
        <p:nvSpPr>
          <p:cNvPr id="5" name="Rectangle 17"/>
          <p:cNvSpPr>
            <a:spLocks noGrp="1" noChangeArrowheads="1"/>
          </p:cNvSpPr>
          <p:nvPr>
            <p:ph type="ftr" sz="quarter" idx="11"/>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6" name="Rectangle 18"/>
          <p:cNvSpPr>
            <a:spLocks noGrp="1" noChangeArrowheads="1"/>
          </p:cNvSpPr>
          <p:nvPr>
            <p:ph type="sldNum" sz="quarter" idx="12"/>
          </p:nvPr>
        </p:nvSpPr>
        <p:spPr>
          <a:ln/>
        </p:spPr>
        <p:txBody>
          <a:bodyPr/>
          <a:lstStyle>
            <a:lvl1pPr>
              <a:defRPr/>
            </a:lvl1pPr>
          </a:lstStyle>
          <a:p>
            <a:pPr>
              <a:defRPr/>
            </a:pPr>
            <a:fld id="{A3311A4C-80CD-457A-92DA-E8BBE1607BD5}" type="slidenum">
              <a:rPr lang="el-GR" altLang="en-US"/>
              <a:pPr>
                <a:defRPr/>
              </a:pPr>
              <a:t>‹#›</a:t>
            </a:fld>
            <a:endParaRPr lang="el-G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ln/>
        </p:spPr>
        <p:txBody>
          <a:bodyPr/>
          <a:lstStyle>
            <a:lvl1pPr>
              <a:defRPr/>
            </a:lvl1pPr>
          </a:lstStyle>
          <a:p>
            <a:pPr>
              <a:defRPr/>
            </a:pPr>
            <a:r>
              <a:rPr lang="el-GR" smtClean="0"/>
              <a:t>10/12/2014</a:t>
            </a:r>
            <a:endParaRPr lang="el-GR" altLang="en-US"/>
          </a:p>
        </p:txBody>
      </p:sp>
      <p:sp>
        <p:nvSpPr>
          <p:cNvPr id="5" name="Rectangle 17"/>
          <p:cNvSpPr>
            <a:spLocks noGrp="1" noChangeArrowheads="1"/>
          </p:cNvSpPr>
          <p:nvPr>
            <p:ph type="ftr" sz="quarter" idx="11"/>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6" name="Rectangle 18"/>
          <p:cNvSpPr>
            <a:spLocks noGrp="1" noChangeArrowheads="1"/>
          </p:cNvSpPr>
          <p:nvPr>
            <p:ph type="sldNum" sz="quarter" idx="12"/>
          </p:nvPr>
        </p:nvSpPr>
        <p:spPr>
          <a:ln/>
        </p:spPr>
        <p:txBody>
          <a:bodyPr/>
          <a:lstStyle>
            <a:lvl1pPr>
              <a:defRPr/>
            </a:lvl1pPr>
          </a:lstStyle>
          <a:p>
            <a:pPr>
              <a:defRPr/>
            </a:pPr>
            <a:fld id="{370A7B38-8F6E-4C19-8933-375992ACF92F}" type="slidenum">
              <a:rPr lang="el-GR" altLang="en-US"/>
              <a:pPr>
                <a:defRPr/>
              </a:pPr>
              <a:t>‹#›</a:t>
            </a:fld>
            <a:endParaRPr lang="el-GR"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dt" sz="half" idx="10"/>
          </p:nvPr>
        </p:nvSpPr>
        <p:spPr>
          <a:ln/>
        </p:spPr>
        <p:txBody>
          <a:bodyPr/>
          <a:lstStyle>
            <a:lvl1pPr>
              <a:defRPr/>
            </a:lvl1pPr>
          </a:lstStyle>
          <a:p>
            <a:pPr>
              <a:defRPr/>
            </a:pPr>
            <a:r>
              <a:rPr lang="el-GR" smtClean="0"/>
              <a:t>10/12/2014</a:t>
            </a:r>
            <a:endParaRPr lang="el-GR" altLang="en-US"/>
          </a:p>
        </p:txBody>
      </p:sp>
      <p:sp>
        <p:nvSpPr>
          <p:cNvPr id="5" name="Rectangle 17"/>
          <p:cNvSpPr>
            <a:spLocks noGrp="1" noChangeArrowheads="1"/>
          </p:cNvSpPr>
          <p:nvPr>
            <p:ph type="ftr" sz="quarter" idx="11"/>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6" name="Rectangle 18"/>
          <p:cNvSpPr>
            <a:spLocks noGrp="1" noChangeArrowheads="1"/>
          </p:cNvSpPr>
          <p:nvPr>
            <p:ph type="sldNum" sz="quarter" idx="12"/>
          </p:nvPr>
        </p:nvSpPr>
        <p:spPr>
          <a:ln/>
        </p:spPr>
        <p:txBody>
          <a:bodyPr/>
          <a:lstStyle>
            <a:lvl1pPr>
              <a:defRPr/>
            </a:lvl1pPr>
          </a:lstStyle>
          <a:p>
            <a:pPr>
              <a:defRPr/>
            </a:pPr>
            <a:fld id="{29767FC1-0985-4E9F-926C-F9A15C751ADE}" type="slidenum">
              <a:rPr lang="el-GR" altLang="en-US"/>
              <a:pPr>
                <a:defRPr/>
              </a:pPr>
              <a:t>‹#›</a:t>
            </a:fld>
            <a:endParaRPr lang="el-GR"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dt" sz="half" idx="10"/>
          </p:nvPr>
        </p:nvSpPr>
        <p:spPr>
          <a:ln/>
        </p:spPr>
        <p:txBody>
          <a:bodyPr/>
          <a:lstStyle>
            <a:lvl1pPr>
              <a:defRPr/>
            </a:lvl1pPr>
          </a:lstStyle>
          <a:p>
            <a:pPr>
              <a:defRPr/>
            </a:pPr>
            <a:r>
              <a:rPr lang="el-GR" smtClean="0"/>
              <a:t>10/12/2014</a:t>
            </a:r>
            <a:endParaRPr lang="el-GR" altLang="en-US"/>
          </a:p>
        </p:txBody>
      </p:sp>
      <p:sp>
        <p:nvSpPr>
          <p:cNvPr id="6" name="Rectangle 17"/>
          <p:cNvSpPr>
            <a:spLocks noGrp="1" noChangeArrowheads="1"/>
          </p:cNvSpPr>
          <p:nvPr>
            <p:ph type="ftr" sz="quarter" idx="11"/>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7" name="Rectangle 18"/>
          <p:cNvSpPr>
            <a:spLocks noGrp="1" noChangeArrowheads="1"/>
          </p:cNvSpPr>
          <p:nvPr>
            <p:ph type="sldNum" sz="quarter" idx="12"/>
          </p:nvPr>
        </p:nvSpPr>
        <p:spPr>
          <a:ln/>
        </p:spPr>
        <p:txBody>
          <a:bodyPr/>
          <a:lstStyle>
            <a:lvl1pPr>
              <a:defRPr/>
            </a:lvl1pPr>
          </a:lstStyle>
          <a:p>
            <a:pPr>
              <a:defRPr/>
            </a:pPr>
            <a:fld id="{10462071-19FA-4D26-AE0B-D15A690FAE2F}" type="slidenum">
              <a:rPr lang="el-GR" altLang="en-US"/>
              <a:pPr>
                <a:defRPr/>
              </a:pPr>
              <a:t>‹#›</a:t>
            </a:fld>
            <a:endParaRPr lang="el-GR"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dt" sz="half" idx="10"/>
          </p:nvPr>
        </p:nvSpPr>
        <p:spPr>
          <a:ln/>
        </p:spPr>
        <p:txBody>
          <a:bodyPr/>
          <a:lstStyle>
            <a:lvl1pPr>
              <a:defRPr/>
            </a:lvl1pPr>
          </a:lstStyle>
          <a:p>
            <a:pPr>
              <a:defRPr/>
            </a:pPr>
            <a:r>
              <a:rPr lang="el-GR" smtClean="0"/>
              <a:t>10/12/2014</a:t>
            </a:r>
            <a:endParaRPr lang="el-GR" altLang="en-US"/>
          </a:p>
        </p:txBody>
      </p:sp>
      <p:sp>
        <p:nvSpPr>
          <p:cNvPr id="8" name="Rectangle 17"/>
          <p:cNvSpPr>
            <a:spLocks noGrp="1" noChangeArrowheads="1"/>
          </p:cNvSpPr>
          <p:nvPr>
            <p:ph type="ftr" sz="quarter" idx="11"/>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9" name="Rectangle 18"/>
          <p:cNvSpPr>
            <a:spLocks noGrp="1" noChangeArrowheads="1"/>
          </p:cNvSpPr>
          <p:nvPr>
            <p:ph type="sldNum" sz="quarter" idx="12"/>
          </p:nvPr>
        </p:nvSpPr>
        <p:spPr>
          <a:ln/>
        </p:spPr>
        <p:txBody>
          <a:bodyPr/>
          <a:lstStyle>
            <a:lvl1pPr>
              <a:defRPr/>
            </a:lvl1pPr>
          </a:lstStyle>
          <a:p>
            <a:pPr>
              <a:defRPr/>
            </a:pPr>
            <a:fld id="{294332C3-3170-46AE-95B2-410F16608148}" type="slidenum">
              <a:rPr lang="el-GR" altLang="en-US"/>
              <a:pPr>
                <a:defRPr/>
              </a:pPr>
              <a:t>‹#›</a:t>
            </a:fld>
            <a:endParaRPr lang="el-GR"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dt" sz="half" idx="10"/>
          </p:nvPr>
        </p:nvSpPr>
        <p:spPr>
          <a:ln/>
        </p:spPr>
        <p:txBody>
          <a:bodyPr/>
          <a:lstStyle>
            <a:lvl1pPr>
              <a:defRPr/>
            </a:lvl1pPr>
          </a:lstStyle>
          <a:p>
            <a:pPr>
              <a:defRPr/>
            </a:pPr>
            <a:r>
              <a:rPr lang="el-GR" smtClean="0"/>
              <a:t>10/12/2014</a:t>
            </a:r>
            <a:endParaRPr lang="el-GR" altLang="en-US"/>
          </a:p>
        </p:txBody>
      </p:sp>
      <p:sp>
        <p:nvSpPr>
          <p:cNvPr id="4" name="Rectangle 17"/>
          <p:cNvSpPr>
            <a:spLocks noGrp="1" noChangeArrowheads="1"/>
          </p:cNvSpPr>
          <p:nvPr>
            <p:ph type="ftr" sz="quarter" idx="11"/>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5" name="Rectangle 18"/>
          <p:cNvSpPr>
            <a:spLocks noGrp="1" noChangeArrowheads="1"/>
          </p:cNvSpPr>
          <p:nvPr>
            <p:ph type="sldNum" sz="quarter" idx="12"/>
          </p:nvPr>
        </p:nvSpPr>
        <p:spPr>
          <a:ln/>
        </p:spPr>
        <p:txBody>
          <a:bodyPr/>
          <a:lstStyle>
            <a:lvl1pPr>
              <a:defRPr/>
            </a:lvl1pPr>
          </a:lstStyle>
          <a:p>
            <a:pPr>
              <a:defRPr/>
            </a:pPr>
            <a:fld id="{2E16CE43-7072-44F6-821E-67C6301E5C89}" type="slidenum">
              <a:rPr lang="el-GR" altLang="en-US"/>
              <a:pPr>
                <a:defRPr/>
              </a:pPr>
              <a:t>‹#›</a:t>
            </a:fld>
            <a:endParaRPr lang="el-GR"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pPr>
              <a:defRPr/>
            </a:pPr>
            <a:r>
              <a:rPr lang="el-GR" smtClean="0"/>
              <a:t>10/12/2014</a:t>
            </a:r>
            <a:endParaRPr lang="el-GR" altLang="en-US"/>
          </a:p>
        </p:txBody>
      </p:sp>
      <p:sp>
        <p:nvSpPr>
          <p:cNvPr id="3" name="Rectangle 17"/>
          <p:cNvSpPr>
            <a:spLocks noGrp="1" noChangeArrowheads="1"/>
          </p:cNvSpPr>
          <p:nvPr>
            <p:ph type="ftr" sz="quarter" idx="11"/>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4" name="Rectangle 18"/>
          <p:cNvSpPr>
            <a:spLocks noGrp="1" noChangeArrowheads="1"/>
          </p:cNvSpPr>
          <p:nvPr>
            <p:ph type="sldNum" sz="quarter" idx="12"/>
          </p:nvPr>
        </p:nvSpPr>
        <p:spPr>
          <a:ln/>
        </p:spPr>
        <p:txBody>
          <a:bodyPr/>
          <a:lstStyle>
            <a:lvl1pPr>
              <a:defRPr/>
            </a:lvl1pPr>
          </a:lstStyle>
          <a:p>
            <a:pPr>
              <a:defRPr/>
            </a:pPr>
            <a:fld id="{442777CB-51E7-4606-B8A4-7B295A56B697}" type="slidenum">
              <a:rPr lang="el-GR" altLang="en-US"/>
              <a:pPr>
                <a:defRPr/>
              </a:pPr>
              <a:t>‹#›</a:t>
            </a:fld>
            <a:endParaRPr lang="el-GR"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r>
              <a:rPr lang="el-GR" smtClean="0"/>
              <a:t>10/12/2014</a:t>
            </a:r>
            <a:endParaRPr lang="el-GR" altLang="en-US"/>
          </a:p>
        </p:txBody>
      </p:sp>
      <p:sp>
        <p:nvSpPr>
          <p:cNvPr id="6" name="Rectangle 17"/>
          <p:cNvSpPr>
            <a:spLocks noGrp="1" noChangeArrowheads="1"/>
          </p:cNvSpPr>
          <p:nvPr>
            <p:ph type="ftr" sz="quarter" idx="11"/>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7" name="Rectangle 18"/>
          <p:cNvSpPr>
            <a:spLocks noGrp="1" noChangeArrowheads="1"/>
          </p:cNvSpPr>
          <p:nvPr>
            <p:ph type="sldNum" sz="quarter" idx="12"/>
          </p:nvPr>
        </p:nvSpPr>
        <p:spPr>
          <a:ln/>
        </p:spPr>
        <p:txBody>
          <a:bodyPr/>
          <a:lstStyle>
            <a:lvl1pPr>
              <a:defRPr/>
            </a:lvl1pPr>
          </a:lstStyle>
          <a:p>
            <a:pPr>
              <a:defRPr/>
            </a:pPr>
            <a:fld id="{BF68C879-8AB9-4B79-8040-7F70B695FB77}" type="slidenum">
              <a:rPr lang="el-GR" altLang="en-US"/>
              <a:pPr>
                <a:defRPr/>
              </a:pPr>
              <a:t>‹#›</a:t>
            </a:fld>
            <a:endParaRPr lang="el-G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5" name="Rectangle 3"/>
          <p:cNvSpPr>
            <a:spLocks noGrp="1" noChangeArrowheads="1"/>
          </p:cNvSpPr>
          <p:nvPr>
            <p:ph type="sldNum" sz="quarter" idx="11"/>
          </p:nvPr>
        </p:nvSpPr>
        <p:spPr>
          <a:ln/>
        </p:spPr>
        <p:txBody>
          <a:bodyPr/>
          <a:lstStyle>
            <a:lvl1pPr>
              <a:defRPr/>
            </a:lvl1pPr>
          </a:lstStyle>
          <a:p>
            <a:pPr>
              <a:defRPr/>
            </a:pPr>
            <a:fld id="{8DABDEBD-5A71-4E31-8A0B-0CB45D8FEFEA}" type="slidenum">
              <a:rPr lang="el-GR" altLang="en-US"/>
              <a:pPr>
                <a:defRPr/>
              </a:pPr>
              <a:t>‹#›</a:t>
            </a:fld>
            <a:endParaRPr lang="el-GR" altLang="en-US"/>
          </a:p>
        </p:txBody>
      </p:sp>
      <p:sp>
        <p:nvSpPr>
          <p:cNvPr id="6" name="Rectangle 16"/>
          <p:cNvSpPr>
            <a:spLocks noGrp="1" noChangeArrowheads="1"/>
          </p:cNvSpPr>
          <p:nvPr>
            <p:ph type="dt" sz="half" idx="12"/>
          </p:nvPr>
        </p:nvSpPr>
        <p:spPr>
          <a:ln/>
        </p:spPr>
        <p:txBody>
          <a:bodyPr/>
          <a:lstStyle>
            <a:lvl1pPr>
              <a:defRPr/>
            </a:lvl1pPr>
          </a:lstStyle>
          <a:p>
            <a:pPr>
              <a:defRPr/>
            </a:pPr>
            <a:r>
              <a:rPr lang="el-GR" smtClean="0"/>
              <a:t>10/12/2014</a:t>
            </a:r>
            <a:endParaRPr lang="el-G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dt" sz="half" idx="10"/>
          </p:nvPr>
        </p:nvSpPr>
        <p:spPr>
          <a:ln/>
        </p:spPr>
        <p:txBody>
          <a:bodyPr/>
          <a:lstStyle>
            <a:lvl1pPr>
              <a:defRPr/>
            </a:lvl1pPr>
          </a:lstStyle>
          <a:p>
            <a:pPr>
              <a:defRPr/>
            </a:pPr>
            <a:r>
              <a:rPr lang="el-GR" smtClean="0"/>
              <a:t>10/12/2014</a:t>
            </a:r>
            <a:endParaRPr lang="el-GR" altLang="en-US"/>
          </a:p>
        </p:txBody>
      </p:sp>
      <p:sp>
        <p:nvSpPr>
          <p:cNvPr id="6" name="Rectangle 17"/>
          <p:cNvSpPr>
            <a:spLocks noGrp="1" noChangeArrowheads="1"/>
          </p:cNvSpPr>
          <p:nvPr>
            <p:ph type="ftr" sz="quarter" idx="11"/>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7" name="Rectangle 18"/>
          <p:cNvSpPr>
            <a:spLocks noGrp="1" noChangeArrowheads="1"/>
          </p:cNvSpPr>
          <p:nvPr>
            <p:ph type="sldNum" sz="quarter" idx="12"/>
          </p:nvPr>
        </p:nvSpPr>
        <p:spPr>
          <a:ln/>
        </p:spPr>
        <p:txBody>
          <a:bodyPr/>
          <a:lstStyle>
            <a:lvl1pPr>
              <a:defRPr/>
            </a:lvl1pPr>
          </a:lstStyle>
          <a:p>
            <a:pPr>
              <a:defRPr/>
            </a:pPr>
            <a:fld id="{29282E6D-B3D7-4BC7-B968-1A30C299CC16}" type="slidenum">
              <a:rPr lang="el-GR" altLang="en-US"/>
              <a:pPr>
                <a:defRPr/>
              </a:pPr>
              <a:t>‹#›</a:t>
            </a:fld>
            <a:endParaRPr lang="el-GR"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ln/>
        </p:spPr>
        <p:txBody>
          <a:bodyPr/>
          <a:lstStyle>
            <a:lvl1pPr>
              <a:defRPr/>
            </a:lvl1pPr>
          </a:lstStyle>
          <a:p>
            <a:pPr>
              <a:defRPr/>
            </a:pPr>
            <a:r>
              <a:rPr lang="el-GR" smtClean="0"/>
              <a:t>10/12/2014</a:t>
            </a:r>
            <a:endParaRPr lang="el-GR" altLang="en-US"/>
          </a:p>
        </p:txBody>
      </p:sp>
      <p:sp>
        <p:nvSpPr>
          <p:cNvPr id="5" name="Rectangle 17"/>
          <p:cNvSpPr>
            <a:spLocks noGrp="1" noChangeArrowheads="1"/>
          </p:cNvSpPr>
          <p:nvPr>
            <p:ph type="ftr" sz="quarter" idx="11"/>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6" name="Rectangle 18"/>
          <p:cNvSpPr>
            <a:spLocks noGrp="1" noChangeArrowheads="1"/>
          </p:cNvSpPr>
          <p:nvPr>
            <p:ph type="sldNum" sz="quarter" idx="12"/>
          </p:nvPr>
        </p:nvSpPr>
        <p:spPr>
          <a:ln/>
        </p:spPr>
        <p:txBody>
          <a:bodyPr/>
          <a:lstStyle>
            <a:lvl1pPr>
              <a:defRPr/>
            </a:lvl1pPr>
          </a:lstStyle>
          <a:p>
            <a:pPr>
              <a:defRPr/>
            </a:pPr>
            <a:fld id="{76DED18D-AB3F-4185-B664-A8CB15D7ED7F}" type="slidenum">
              <a:rPr lang="el-GR" altLang="en-US"/>
              <a:pPr>
                <a:defRPr/>
              </a:pPr>
              <a:t>‹#›</a:t>
            </a:fld>
            <a:endParaRPr lang="el-GR"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457200"/>
            <a:ext cx="22288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457200"/>
            <a:ext cx="65341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dt" sz="half" idx="10"/>
          </p:nvPr>
        </p:nvSpPr>
        <p:spPr>
          <a:ln/>
        </p:spPr>
        <p:txBody>
          <a:bodyPr/>
          <a:lstStyle>
            <a:lvl1pPr>
              <a:defRPr/>
            </a:lvl1pPr>
          </a:lstStyle>
          <a:p>
            <a:pPr>
              <a:defRPr/>
            </a:pPr>
            <a:r>
              <a:rPr lang="el-GR" smtClean="0"/>
              <a:t>10/12/2014</a:t>
            </a:r>
            <a:endParaRPr lang="el-GR" altLang="en-US"/>
          </a:p>
        </p:txBody>
      </p:sp>
      <p:sp>
        <p:nvSpPr>
          <p:cNvPr id="5" name="Rectangle 17"/>
          <p:cNvSpPr>
            <a:spLocks noGrp="1" noChangeArrowheads="1"/>
          </p:cNvSpPr>
          <p:nvPr>
            <p:ph type="ftr" sz="quarter" idx="11"/>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6" name="Rectangle 18"/>
          <p:cNvSpPr>
            <a:spLocks noGrp="1" noChangeArrowheads="1"/>
          </p:cNvSpPr>
          <p:nvPr>
            <p:ph type="sldNum" sz="quarter" idx="12"/>
          </p:nvPr>
        </p:nvSpPr>
        <p:spPr>
          <a:ln/>
        </p:spPr>
        <p:txBody>
          <a:bodyPr/>
          <a:lstStyle>
            <a:lvl1pPr>
              <a:defRPr/>
            </a:lvl1pPr>
          </a:lstStyle>
          <a:p>
            <a:pPr>
              <a:defRPr/>
            </a:pPr>
            <a:fld id="{0A726860-9DFE-4D86-B4CC-A99299F0AA97}" type="slidenum">
              <a:rPr lang="el-GR" altLang="en-US"/>
              <a:pPr>
                <a:defRPr/>
              </a:pPr>
              <a:t>‹#›</a:t>
            </a:fld>
            <a:endParaRPr lang="el-G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5" name="Rectangle 3"/>
          <p:cNvSpPr>
            <a:spLocks noGrp="1" noChangeArrowheads="1"/>
          </p:cNvSpPr>
          <p:nvPr>
            <p:ph type="sldNum" sz="quarter" idx="11"/>
          </p:nvPr>
        </p:nvSpPr>
        <p:spPr>
          <a:ln/>
        </p:spPr>
        <p:txBody>
          <a:bodyPr/>
          <a:lstStyle>
            <a:lvl1pPr>
              <a:defRPr/>
            </a:lvl1pPr>
          </a:lstStyle>
          <a:p>
            <a:pPr>
              <a:defRPr/>
            </a:pPr>
            <a:fld id="{75B278BA-E736-4CC7-9042-5FE822802972}" type="slidenum">
              <a:rPr lang="el-GR" altLang="en-US"/>
              <a:pPr>
                <a:defRPr/>
              </a:pPr>
              <a:t>‹#›</a:t>
            </a:fld>
            <a:endParaRPr lang="el-GR" altLang="en-US"/>
          </a:p>
        </p:txBody>
      </p:sp>
      <p:sp>
        <p:nvSpPr>
          <p:cNvPr id="6" name="Rectangle 16"/>
          <p:cNvSpPr>
            <a:spLocks noGrp="1" noChangeArrowheads="1"/>
          </p:cNvSpPr>
          <p:nvPr>
            <p:ph type="dt" sz="half" idx="12"/>
          </p:nvPr>
        </p:nvSpPr>
        <p:spPr>
          <a:ln/>
        </p:spPr>
        <p:txBody>
          <a:bodyPr/>
          <a:lstStyle>
            <a:lvl1pPr>
              <a:defRPr/>
            </a:lvl1pPr>
          </a:lstStyle>
          <a:p>
            <a:pPr>
              <a:defRPr/>
            </a:pPr>
            <a:r>
              <a:rPr lang="el-GR" smtClean="0"/>
              <a:t>10/12/2014</a:t>
            </a:r>
            <a:endParaRPr lang="el-G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6" name="Rectangle 3"/>
          <p:cNvSpPr>
            <a:spLocks noGrp="1" noChangeArrowheads="1"/>
          </p:cNvSpPr>
          <p:nvPr>
            <p:ph type="sldNum" sz="quarter" idx="11"/>
          </p:nvPr>
        </p:nvSpPr>
        <p:spPr>
          <a:ln/>
        </p:spPr>
        <p:txBody>
          <a:bodyPr/>
          <a:lstStyle>
            <a:lvl1pPr>
              <a:defRPr/>
            </a:lvl1pPr>
          </a:lstStyle>
          <a:p>
            <a:pPr>
              <a:defRPr/>
            </a:pPr>
            <a:fld id="{ACE1BD91-6DFB-49D7-9710-BA1FBBDB130A}" type="slidenum">
              <a:rPr lang="el-GR" altLang="en-US"/>
              <a:pPr>
                <a:defRPr/>
              </a:pPr>
              <a:t>‹#›</a:t>
            </a:fld>
            <a:endParaRPr lang="el-GR" altLang="en-US"/>
          </a:p>
        </p:txBody>
      </p:sp>
      <p:sp>
        <p:nvSpPr>
          <p:cNvPr id="7" name="Rectangle 16"/>
          <p:cNvSpPr>
            <a:spLocks noGrp="1" noChangeArrowheads="1"/>
          </p:cNvSpPr>
          <p:nvPr>
            <p:ph type="dt" sz="half" idx="12"/>
          </p:nvPr>
        </p:nvSpPr>
        <p:spPr>
          <a:ln/>
        </p:spPr>
        <p:txBody>
          <a:bodyPr/>
          <a:lstStyle>
            <a:lvl1pPr>
              <a:defRPr/>
            </a:lvl1pPr>
          </a:lstStyle>
          <a:p>
            <a:pPr>
              <a:defRPr/>
            </a:pPr>
            <a:r>
              <a:rPr lang="el-GR" smtClean="0"/>
              <a:t>10/12/2014</a:t>
            </a:r>
            <a:endParaRPr lang="el-G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8" name="Rectangle 3"/>
          <p:cNvSpPr>
            <a:spLocks noGrp="1" noChangeArrowheads="1"/>
          </p:cNvSpPr>
          <p:nvPr>
            <p:ph type="sldNum" sz="quarter" idx="11"/>
          </p:nvPr>
        </p:nvSpPr>
        <p:spPr>
          <a:ln/>
        </p:spPr>
        <p:txBody>
          <a:bodyPr/>
          <a:lstStyle>
            <a:lvl1pPr>
              <a:defRPr/>
            </a:lvl1pPr>
          </a:lstStyle>
          <a:p>
            <a:pPr>
              <a:defRPr/>
            </a:pPr>
            <a:fld id="{CD1CF914-7B6E-40DF-9B8C-34223FE74B0F}" type="slidenum">
              <a:rPr lang="el-GR" altLang="en-US"/>
              <a:pPr>
                <a:defRPr/>
              </a:pPr>
              <a:t>‹#›</a:t>
            </a:fld>
            <a:endParaRPr lang="el-GR" altLang="en-US"/>
          </a:p>
        </p:txBody>
      </p:sp>
      <p:sp>
        <p:nvSpPr>
          <p:cNvPr id="9" name="Rectangle 16"/>
          <p:cNvSpPr>
            <a:spLocks noGrp="1" noChangeArrowheads="1"/>
          </p:cNvSpPr>
          <p:nvPr>
            <p:ph type="dt" sz="half" idx="12"/>
          </p:nvPr>
        </p:nvSpPr>
        <p:spPr>
          <a:ln/>
        </p:spPr>
        <p:txBody>
          <a:bodyPr/>
          <a:lstStyle>
            <a:lvl1pPr>
              <a:defRPr/>
            </a:lvl1pPr>
          </a:lstStyle>
          <a:p>
            <a:pPr>
              <a:defRPr/>
            </a:pPr>
            <a:r>
              <a:rPr lang="el-GR" smtClean="0"/>
              <a:t>10/12/2014</a:t>
            </a:r>
            <a:endParaRPr lang="el-G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4" name="Rectangle 3"/>
          <p:cNvSpPr>
            <a:spLocks noGrp="1" noChangeArrowheads="1"/>
          </p:cNvSpPr>
          <p:nvPr>
            <p:ph type="sldNum" sz="quarter" idx="11"/>
          </p:nvPr>
        </p:nvSpPr>
        <p:spPr>
          <a:ln/>
        </p:spPr>
        <p:txBody>
          <a:bodyPr/>
          <a:lstStyle>
            <a:lvl1pPr>
              <a:defRPr/>
            </a:lvl1pPr>
          </a:lstStyle>
          <a:p>
            <a:pPr>
              <a:defRPr/>
            </a:pPr>
            <a:fld id="{18574F7E-1D46-459D-BD90-E8BEFF03131D}" type="slidenum">
              <a:rPr lang="el-GR" altLang="en-US"/>
              <a:pPr>
                <a:defRPr/>
              </a:pPr>
              <a:t>‹#›</a:t>
            </a:fld>
            <a:endParaRPr lang="el-GR" altLang="en-US"/>
          </a:p>
        </p:txBody>
      </p:sp>
      <p:sp>
        <p:nvSpPr>
          <p:cNvPr id="5" name="Rectangle 16"/>
          <p:cNvSpPr>
            <a:spLocks noGrp="1" noChangeArrowheads="1"/>
          </p:cNvSpPr>
          <p:nvPr>
            <p:ph type="dt" sz="half" idx="12"/>
          </p:nvPr>
        </p:nvSpPr>
        <p:spPr>
          <a:ln/>
        </p:spPr>
        <p:txBody>
          <a:bodyPr/>
          <a:lstStyle>
            <a:lvl1pPr>
              <a:defRPr/>
            </a:lvl1pPr>
          </a:lstStyle>
          <a:p>
            <a:pPr>
              <a:defRPr/>
            </a:pPr>
            <a:r>
              <a:rPr lang="el-GR" smtClean="0"/>
              <a:t>10/12/2014</a:t>
            </a:r>
            <a:endParaRPr lang="el-G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3" name="Rectangle 3"/>
          <p:cNvSpPr>
            <a:spLocks noGrp="1" noChangeArrowheads="1"/>
          </p:cNvSpPr>
          <p:nvPr>
            <p:ph type="sldNum" sz="quarter" idx="11"/>
          </p:nvPr>
        </p:nvSpPr>
        <p:spPr>
          <a:ln/>
        </p:spPr>
        <p:txBody>
          <a:bodyPr/>
          <a:lstStyle>
            <a:lvl1pPr>
              <a:defRPr/>
            </a:lvl1pPr>
          </a:lstStyle>
          <a:p>
            <a:pPr>
              <a:defRPr/>
            </a:pPr>
            <a:fld id="{0C0FC4DC-8ED3-4EBF-93B2-1777AA456BDD}" type="slidenum">
              <a:rPr lang="el-GR" altLang="en-US"/>
              <a:pPr>
                <a:defRPr/>
              </a:pPr>
              <a:t>‹#›</a:t>
            </a:fld>
            <a:endParaRPr lang="el-GR" altLang="en-US"/>
          </a:p>
        </p:txBody>
      </p:sp>
      <p:sp>
        <p:nvSpPr>
          <p:cNvPr id="4" name="Rectangle 16"/>
          <p:cNvSpPr>
            <a:spLocks noGrp="1" noChangeArrowheads="1"/>
          </p:cNvSpPr>
          <p:nvPr>
            <p:ph type="dt" sz="half" idx="12"/>
          </p:nvPr>
        </p:nvSpPr>
        <p:spPr>
          <a:ln/>
        </p:spPr>
        <p:txBody>
          <a:bodyPr/>
          <a:lstStyle>
            <a:lvl1pPr>
              <a:defRPr/>
            </a:lvl1pPr>
          </a:lstStyle>
          <a:p>
            <a:pPr>
              <a:defRPr/>
            </a:pPr>
            <a:r>
              <a:rPr lang="el-GR" smtClean="0"/>
              <a:t>10/12/2014</a:t>
            </a:r>
            <a:endParaRPr lang="el-G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6" name="Rectangle 3"/>
          <p:cNvSpPr>
            <a:spLocks noGrp="1" noChangeArrowheads="1"/>
          </p:cNvSpPr>
          <p:nvPr>
            <p:ph type="sldNum" sz="quarter" idx="11"/>
          </p:nvPr>
        </p:nvSpPr>
        <p:spPr>
          <a:ln/>
        </p:spPr>
        <p:txBody>
          <a:bodyPr/>
          <a:lstStyle>
            <a:lvl1pPr>
              <a:defRPr/>
            </a:lvl1pPr>
          </a:lstStyle>
          <a:p>
            <a:pPr>
              <a:defRPr/>
            </a:pPr>
            <a:fld id="{27CDDFA1-D919-4F35-BB09-3E210AE67B4B}" type="slidenum">
              <a:rPr lang="el-GR" altLang="en-US"/>
              <a:pPr>
                <a:defRPr/>
              </a:pPr>
              <a:t>‹#›</a:t>
            </a:fld>
            <a:endParaRPr lang="el-GR" altLang="en-US"/>
          </a:p>
        </p:txBody>
      </p:sp>
      <p:sp>
        <p:nvSpPr>
          <p:cNvPr id="7" name="Rectangle 16"/>
          <p:cNvSpPr>
            <a:spLocks noGrp="1" noChangeArrowheads="1"/>
          </p:cNvSpPr>
          <p:nvPr>
            <p:ph type="dt" sz="half" idx="12"/>
          </p:nvPr>
        </p:nvSpPr>
        <p:spPr>
          <a:ln/>
        </p:spPr>
        <p:txBody>
          <a:bodyPr/>
          <a:lstStyle>
            <a:lvl1pPr>
              <a:defRPr/>
            </a:lvl1pPr>
          </a:lstStyle>
          <a:p>
            <a:pPr>
              <a:defRPr/>
            </a:pPr>
            <a:r>
              <a:rPr lang="el-GR" smtClean="0"/>
              <a:t>10/12/2014</a:t>
            </a:r>
            <a:endParaRPr lang="el-G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l-GR" altLang="en-US" smtClean="0"/>
              <a:t>Τάσος Μακρής, Ημέρες Ευχρηστίας &amp; Προσβασιμότητας 2014</a:t>
            </a:r>
            <a:endParaRPr lang="el-GR" altLang="en-US"/>
          </a:p>
        </p:txBody>
      </p:sp>
      <p:sp>
        <p:nvSpPr>
          <p:cNvPr id="6" name="Rectangle 3"/>
          <p:cNvSpPr>
            <a:spLocks noGrp="1" noChangeArrowheads="1"/>
          </p:cNvSpPr>
          <p:nvPr>
            <p:ph type="sldNum" sz="quarter" idx="11"/>
          </p:nvPr>
        </p:nvSpPr>
        <p:spPr>
          <a:ln/>
        </p:spPr>
        <p:txBody>
          <a:bodyPr/>
          <a:lstStyle>
            <a:lvl1pPr>
              <a:defRPr/>
            </a:lvl1pPr>
          </a:lstStyle>
          <a:p>
            <a:pPr>
              <a:defRPr/>
            </a:pPr>
            <a:fld id="{36ADAF90-1B31-48C5-AE64-404B0A0092CE}" type="slidenum">
              <a:rPr lang="el-GR" altLang="en-US"/>
              <a:pPr>
                <a:defRPr/>
              </a:pPr>
              <a:t>‹#›</a:t>
            </a:fld>
            <a:endParaRPr lang="el-GR" altLang="en-US"/>
          </a:p>
        </p:txBody>
      </p:sp>
      <p:sp>
        <p:nvSpPr>
          <p:cNvPr id="7" name="Rectangle 16"/>
          <p:cNvSpPr>
            <a:spLocks noGrp="1" noChangeArrowheads="1"/>
          </p:cNvSpPr>
          <p:nvPr>
            <p:ph type="dt" sz="half" idx="12"/>
          </p:nvPr>
        </p:nvSpPr>
        <p:spPr>
          <a:ln/>
        </p:spPr>
        <p:txBody>
          <a:bodyPr/>
          <a:lstStyle>
            <a:lvl1pPr>
              <a:defRPr/>
            </a:lvl1pPr>
          </a:lstStyle>
          <a:p>
            <a:pPr>
              <a:defRPr/>
            </a:pPr>
            <a:r>
              <a:rPr lang="el-GR" smtClean="0"/>
              <a:t>10/12/2014</a:t>
            </a:r>
            <a:endParaRPr lang="el-G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ftr" sz="quarter" idx="3"/>
          </p:nvPr>
        </p:nvSpPr>
        <p:spPr bwMode="auto">
          <a:xfrm>
            <a:off x="3384550" y="6248400"/>
            <a:ext cx="3136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200"/>
            </a:lvl1pPr>
          </a:lstStyle>
          <a:p>
            <a:pPr>
              <a:defRPr/>
            </a:pPr>
            <a:r>
              <a:rPr lang="el-GR" altLang="en-US" smtClean="0"/>
              <a:t>Τάσος Μακρής, Ημέρες Ευχρηστίας &amp; Προσβασιμότητας 2014</a:t>
            </a:r>
            <a:endParaRPr lang="el-GR" altLang="en-US"/>
          </a:p>
        </p:txBody>
      </p:sp>
      <p:sp>
        <p:nvSpPr>
          <p:cNvPr id="1027" name="Rectangle 3"/>
          <p:cNvSpPr>
            <a:spLocks noGrp="1" noChangeArrowheads="1"/>
          </p:cNvSpPr>
          <p:nvPr>
            <p:ph type="sldNum" sz="quarter" idx="4"/>
          </p:nvPr>
        </p:nvSpPr>
        <p:spPr bwMode="auto">
          <a:xfrm>
            <a:off x="7099300" y="6248400"/>
            <a:ext cx="23114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FEE7200F-87C7-4723-98B3-3BF0A0B1BFE0}" type="slidenum">
              <a:rPr lang="el-GR" altLang="en-US"/>
              <a:pPr>
                <a:defRPr/>
              </a:pPr>
              <a:t>‹#›</a:t>
            </a:fld>
            <a:endParaRPr lang="el-GR" altLang="en-US"/>
          </a:p>
        </p:txBody>
      </p:sp>
      <p:grpSp>
        <p:nvGrpSpPr>
          <p:cNvPr id="1028" name="Group 4"/>
          <p:cNvGrpSpPr>
            <a:grpSpLocks/>
          </p:cNvGrpSpPr>
          <p:nvPr/>
        </p:nvGrpSpPr>
        <p:grpSpPr bwMode="auto">
          <a:xfrm>
            <a:off x="0" y="0"/>
            <a:ext cx="9906000" cy="546100"/>
            <a:chOff x="0" y="0"/>
            <a:chExt cx="5760" cy="344"/>
          </a:xfrm>
        </p:grpSpPr>
        <p:sp>
          <p:nvSpPr>
            <p:cNvPr id="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l-GR" altLang="en-US" sz="2400">
                <a:latin typeface="Times New Roman" pitchFamily="18" charset="0"/>
              </a:endParaRPr>
            </a:p>
          </p:txBody>
        </p:sp>
        <p:sp>
          <p:nvSpPr>
            <p:cNvPr id="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l-GR" altLang="en-US" sz="2400">
                <a:latin typeface="Times New Roman" pitchFamily="18" charset="0"/>
              </a:endParaRPr>
            </a:p>
          </p:txBody>
        </p:sp>
        <p:sp>
          <p:nvSpPr>
            <p:cNvPr id="103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l-GR" altLang="en-US">
                <a:solidFill>
                  <a:schemeClr val="hlink"/>
                </a:solidFill>
              </a:endParaRPr>
            </a:p>
          </p:txBody>
        </p:sp>
        <p:sp>
          <p:nvSpPr>
            <p:cNvPr id="103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l-GR" altLang="en-US">
                <a:solidFill>
                  <a:schemeClr val="hlink"/>
                </a:solidFill>
              </a:endParaRPr>
            </a:p>
          </p:txBody>
        </p:sp>
        <p:sp>
          <p:nvSpPr>
            <p:cNvPr id="103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l-GR" altLang="en-US">
                <a:solidFill>
                  <a:schemeClr val="accent2"/>
                </a:solidFill>
              </a:endParaRPr>
            </a:p>
          </p:txBody>
        </p:sp>
        <p:sp>
          <p:nvSpPr>
            <p:cNvPr id="1034" name="Rectangle 10"/>
            <p:cNvSpPr>
              <a:spLocks noChangeArrowheads="1"/>
            </p:cNvSpPr>
            <p:nvPr/>
          </p:nvSpPr>
          <p:spPr bwMode="auto">
            <a:xfrm>
              <a:off x="173" y="173"/>
              <a:ext cx="90" cy="87"/>
            </a:xfrm>
            <a:prstGeom prst="rect">
              <a:avLst/>
            </a:prstGeom>
            <a:solidFill>
              <a:schemeClr val="folHlink"/>
            </a:solidFill>
            <a:ln w="9525">
              <a:noFill/>
              <a:miter lim="800000"/>
              <a:headEnd/>
              <a:tailEnd/>
            </a:ln>
          </p:spPr>
          <p:txBody>
            <a:bodyPr/>
            <a:lstStyle/>
            <a:p>
              <a:pPr>
                <a:defRPr/>
              </a:pPr>
              <a:endParaRPr lang="el-GR" altLang="en-US">
                <a:solidFill>
                  <a:schemeClr val="hlink"/>
                </a:solidFill>
              </a:endParaRPr>
            </a:p>
          </p:txBody>
        </p:sp>
        <p:sp>
          <p:nvSpPr>
            <p:cNvPr id="103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l-GR" altLang="en-US" sz="2400">
                <a:latin typeface="Times New Roman" pitchFamily="18" charset="0"/>
              </a:endParaRPr>
            </a:p>
          </p:txBody>
        </p:sp>
        <p:sp>
          <p:nvSpPr>
            <p:cNvPr id="103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l-GR" altLang="en-US">
                <a:solidFill>
                  <a:schemeClr val="accent2"/>
                </a:solidFill>
              </a:endParaRPr>
            </a:p>
          </p:txBody>
        </p:sp>
        <p:sp>
          <p:nvSpPr>
            <p:cNvPr id="1037" name="Rectangle 13"/>
            <p:cNvSpPr>
              <a:spLocks noChangeArrowheads="1"/>
            </p:cNvSpPr>
            <p:nvPr/>
          </p:nvSpPr>
          <p:spPr bwMode="auto">
            <a:xfrm>
              <a:off x="173" y="258"/>
              <a:ext cx="90" cy="86"/>
            </a:xfrm>
            <a:prstGeom prst="rect">
              <a:avLst/>
            </a:prstGeom>
            <a:solidFill>
              <a:schemeClr val="accent2"/>
            </a:solidFill>
            <a:ln w="9525">
              <a:noFill/>
              <a:miter lim="800000"/>
              <a:headEnd/>
              <a:tailEnd/>
            </a:ln>
          </p:spPr>
          <p:txBody>
            <a:bodyPr/>
            <a:lstStyle/>
            <a:p>
              <a:pPr>
                <a:defRPr/>
              </a:pPr>
              <a:endParaRPr lang="el-GR" altLang="en-US">
                <a:solidFill>
                  <a:schemeClr val="accent2"/>
                </a:solidFill>
              </a:endParaRPr>
            </a:p>
          </p:txBody>
        </p:sp>
      </p:grpSp>
      <p:sp>
        <p:nvSpPr>
          <p:cNvPr id="1029" name="Rectangle 14"/>
          <p:cNvSpPr>
            <a:spLocks noGrp="1" noChangeArrowheads="1"/>
          </p:cNvSpPr>
          <p:nvPr>
            <p:ph type="title"/>
          </p:nvPr>
        </p:nvSpPr>
        <p:spPr bwMode="auto">
          <a:xfrm>
            <a:off x="495300" y="457200"/>
            <a:ext cx="89154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95300" y="19812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Rectangle 16"/>
          <p:cNvSpPr>
            <a:spLocks noGrp="1" noChangeArrowheads="1"/>
          </p:cNvSpPr>
          <p:nvPr>
            <p:ph type="dt" sz="half" idx="2"/>
          </p:nvPr>
        </p:nvSpPr>
        <p:spPr bwMode="auto">
          <a:xfrm>
            <a:off x="495300" y="6245225"/>
            <a:ext cx="2311400" cy="4762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r>
              <a:rPr lang="el-GR" smtClean="0"/>
              <a:t>10/12/2014</a:t>
            </a:r>
            <a:endParaRPr lang="el-GR"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eaLnBrk="0" fontAlgn="base" hangingPunct="0">
        <a:spcBef>
          <a:spcPct val="0"/>
        </a:spcBef>
        <a:spcAft>
          <a:spcPct val="0"/>
        </a:spcAft>
        <a:defRPr sz="4400">
          <a:solidFill>
            <a:schemeClr val="tx1"/>
          </a:solidFill>
          <a:latin typeface="Arial" charset="0"/>
        </a:defRPr>
      </a:lvl6pPr>
      <a:lvl7pPr marL="914400" algn="l" rtl="0" eaLnBrk="0" fontAlgn="base" hangingPunct="0">
        <a:spcBef>
          <a:spcPct val="0"/>
        </a:spcBef>
        <a:spcAft>
          <a:spcPct val="0"/>
        </a:spcAft>
        <a:defRPr sz="4400">
          <a:solidFill>
            <a:schemeClr val="tx1"/>
          </a:solidFill>
          <a:latin typeface="Arial" charset="0"/>
        </a:defRPr>
      </a:lvl7pPr>
      <a:lvl8pPr marL="1371600" algn="l" rtl="0" eaLnBrk="0" fontAlgn="base" hangingPunct="0">
        <a:spcBef>
          <a:spcPct val="0"/>
        </a:spcBef>
        <a:spcAft>
          <a:spcPct val="0"/>
        </a:spcAft>
        <a:defRPr sz="4400">
          <a:solidFill>
            <a:schemeClr val="tx1"/>
          </a:solidFill>
          <a:latin typeface="Arial" charset="0"/>
        </a:defRPr>
      </a:lvl8pPr>
      <a:lvl9pPr marL="1828800" algn="l" rtl="0" eaLnBrk="0" fontAlgn="base" hangingPunct="0">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906000" cy="6858000"/>
            <a:chOff x="0" y="0"/>
            <a:chExt cx="5760" cy="4320"/>
          </a:xfrm>
        </p:grpSpPr>
        <p:sp>
          <p:nvSpPr>
            <p:cNvPr id="2" name="Rectangle 3"/>
            <p:cNvSpPr>
              <a:spLocks noChangeArrowheads="1"/>
            </p:cNvSpPr>
            <p:nvPr/>
          </p:nvSpPr>
          <p:spPr bwMode="auto">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l-GR" altLang="en-US" sz="2400">
                <a:latin typeface="Times New Roman" pitchFamily="18" charset="0"/>
              </a:endParaRPr>
            </a:p>
          </p:txBody>
        </p:sp>
        <p:sp>
          <p:nvSpPr>
            <p:cNvPr id="3" name="Rectangle 4"/>
            <p:cNvSpPr>
              <a:spLocks noChangeArrowheads="1"/>
            </p:cNvSpPr>
            <p:nvPr/>
          </p:nvSpPr>
          <p:spPr bwMode="auto">
            <a:xfrm>
              <a:off x="1081" y="1065"/>
              <a:ext cx="4679" cy="1596"/>
            </a:xfrm>
            <a:prstGeom prst="rect">
              <a:avLst/>
            </a:prstGeom>
            <a:solidFill>
              <a:schemeClr val="bg2"/>
            </a:solidFill>
            <a:ln w="9525">
              <a:noFill/>
              <a:miter lim="800000"/>
              <a:headEnd/>
              <a:tailEnd/>
            </a:ln>
          </p:spPr>
          <p:txBody>
            <a:bodyPr/>
            <a:lstStyle/>
            <a:p>
              <a:pPr>
                <a:defRPr/>
              </a:pPr>
              <a:endParaRPr lang="el-GR" altLang="en-US" sz="2400">
                <a:latin typeface="Times New Roman" pitchFamily="18" charset="0"/>
              </a:endParaRPr>
            </a:p>
          </p:txBody>
        </p:sp>
        <p:grpSp>
          <p:nvGrpSpPr>
            <p:cNvPr id="2058" name="Group 5"/>
            <p:cNvGrpSpPr>
              <a:grpSpLocks/>
            </p:cNvGrpSpPr>
            <p:nvPr/>
          </p:nvGrpSpPr>
          <p:grpSpPr bwMode="auto">
            <a:xfrm>
              <a:off x="0" y="672"/>
              <a:ext cx="1806" cy="1989"/>
              <a:chOff x="0" y="0"/>
              <a:chExt cx="1806" cy="1989"/>
            </a:xfrm>
          </p:grpSpPr>
          <p:sp>
            <p:nvSpPr>
              <p:cNvPr id="2054" name="Rectangle 6"/>
              <p:cNvSpPr>
                <a:spLocks noChangeArrowheads="1"/>
              </p:cNvSpPr>
              <p:nvPr userDrawn="1"/>
            </p:nvSpPr>
            <p:spPr bwMode="auto">
              <a:xfrm>
                <a:off x="361" y="1585"/>
                <a:ext cx="366" cy="404"/>
              </a:xfrm>
              <a:prstGeom prst="rect">
                <a:avLst/>
              </a:prstGeom>
              <a:solidFill>
                <a:schemeClr val="accent2"/>
              </a:solidFill>
              <a:ln w="9525">
                <a:noFill/>
                <a:miter lim="800000"/>
                <a:headEnd/>
                <a:tailEnd/>
              </a:ln>
            </p:spPr>
            <p:txBody>
              <a:bodyPr/>
              <a:lstStyle/>
              <a:p>
                <a:pPr>
                  <a:defRPr/>
                </a:pPr>
                <a:endParaRPr lang="el-GR" altLang="en-US" sz="2400">
                  <a:latin typeface="Times New Roman" pitchFamily="18" charset="0"/>
                </a:endParaRPr>
              </a:p>
            </p:txBody>
          </p:sp>
          <p:sp>
            <p:nvSpPr>
              <p:cNvPr id="2055" name="Rectangle 7"/>
              <p:cNvSpPr>
                <a:spLocks noChangeArrowheads="1"/>
              </p:cNvSpPr>
              <p:nvPr userDrawn="1"/>
            </p:nvSpPr>
            <p:spPr bwMode="auto">
              <a:xfrm>
                <a:off x="1081" y="393"/>
                <a:ext cx="366" cy="405"/>
              </a:xfrm>
              <a:prstGeom prst="rect">
                <a:avLst/>
              </a:prstGeom>
              <a:solidFill>
                <a:schemeClr val="folHlink"/>
              </a:solidFill>
              <a:ln w="9525">
                <a:noFill/>
                <a:miter lim="800000"/>
                <a:headEnd/>
                <a:tailEnd/>
              </a:ln>
            </p:spPr>
            <p:txBody>
              <a:bodyPr/>
              <a:lstStyle/>
              <a:p>
                <a:pPr>
                  <a:defRPr/>
                </a:pPr>
                <a:endParaRPr lang="el-GR" altLang="en-US" sz="2400">
                  <a:latin typeface="Times New Roman" pitchFamily="18" charset="0"/>
                </a:endParaRPr>
              </a:p>
            </p:txBody>
          </p:sp>
          <p:sp>
            <p:nvSpPr>
              <p:cNvPr id="2056" name="Rectangle 8"/>
              <p:cNvSpPr>
                <a:spLocks noChangeArrowheads="1"/>
              </p:cNvSpPr>
              <p:nvPr userDrawn="1"/>
            </p:nvSpPr>
            <p:spPr bwMode="auto">
              <a:xfrm>
                <a:off x="1437" y="0"/>
                <a:ext cx="369" cy="400"/>
              </a:xfrm>
              <a:prstGeom prst="rect">
                <a:avLst/>
              </a:prstGeom>
              <a:solidFill>
                <a:schemeClr val="folHlink"/>
              </a:solidFill>
              <a:ln w="9525">
                <a:noFill/>
                <a:miter lim="800000"/>
                <a:headEnd/>
                <a:tailEnd/>
              </a:ln>
            </p:spPr>
            <p:txBody>
              <a:bodyPr/>
              <a:lstStyle/>
              <a:p>
                <a:pPr>
                  <a:defRPr/>
                </a:pPr>
                <a:endParaRPr lang="el-GR" altLang="en-US" sz="2400">
                  <a:latin typeface="Times New Roman" pitchFamily="18" charset="0"/>
                </a:endParaRPr>
              </a:p>
            </p:txBody>
          </p:sp>
          <p:sp>
            <p:nvSpPr>
              <p:cNvPr id="2057" name="Rectangle 9"/>
              <p:cNvSpPr>
                <a:spLocks noChangeArrowheads="1"/>
              </p:cNvSpPr>
              <p:nvPr userDrawn="1"/>
            </p:nvSpPr>
            <p:spPr bwMode="auto">
              <a:xfrm>
                <a:off x="719" y="1585"/>
                <a:ext cx="368" cy="404"/>
              </a:xfrm>
              <a:prstGeom prst="rect">
                <a:avLst/>
              </a:prstGeom>
              <a:solidFill>
                <a:schemeClr val="bg2"/>
              </a:solidFill>
              <a:ln w="9525">
                <a:noFill/>
                <a:miter lim="800000"/>
                <a:headEnd/>
                <a:tailEnd/>
              </a:ln>
            </p:spPr>
            <p:txBody>
              <a:bodyPr/>
              <a:lstStyle/>
              <a:p>
                <a:pPr>
                  <a:defRPr/>
                </a:pPr>
                <a:endParaRPr lang="el-GR" altLang="en-US" sz="2400">
                  <a:latin typeface="Times New Roman" pitchFamily="18" charset="0"/>
                </a:endParaRPr>
              </a:p>
            </p:txBody>
          </p:sp>
          <p:sp>
            <p:nvSpPr>
              <p:cNvPr id="4" name="Rectangle 10"/>
              <p:cNvSpPr>
                <a:spLocks noChangeArrowheads="1"/>
              </p:cNvSpPr>
              <p:nvPr userDrawn="1"/>
            </p:nvSpPr>
            <p:spPr bwMode="auto">
              <a:xfrm>
                <a:off x="1437" y="393"/>
                <a:ext cx="369" cy="405"/>
              </a:xfrm>
              <a:prstGeom prst="rect">
                <a:avLst/>
              </a:prstGeom>
              <a:solidFill>
                <a:schemeClr val="accent2"/>
              </a:solidFill>
              <a:ln w="9525">
                <a:noFill/>
                <a:miter lim="800000"/>
                <a:headEnd/>
                <a:tailEnd/>
              </a:ln>
            </p:spPr>
            <p:txBody>
              <a:bodyPr/>
              <a:lstStyle/>
              <a:p>
                <a:pPr>
                  <a:defRPr/>
                </a:pPr>
                <a:endParaRPr lang="el-GR" altLang="en-US" sz="2400">
                  <a:latin typeface="Times New Roman" pitchFamily="18" charset="0"/>
                </a:endParaRPr>
              </a:p>
            </p:txBody>
          </p:sp>
          <p:sp>
            <p:nvSpPr>
              <p:cNvPr id="2059" name="Rectangle 11"/>
              <p:cNvSpPr>
                <a:spLocks noChangeArrowheads="1"/>
              </p:cNvSpPr>
              <p:nvPr userDrawn="1"/>
            </p:nvSpPr>
            <p:spPr bwMode="auto">
              <a:xfrm>
                <a:off x="719" y="792"/>
                <a:ext cx="368" cy="399"/>
              </a:xfrm>
              <a:prstGeom prst="rect">
                <a:avLst/>
              </a:prstGeom>
              <a:solidFill>
                <a:schemeClr val="folHlink"/>
              </a:solidFill>
              <a:ln w="9525">
                <a:noFill/>
                <a:miter lim="800000"/>
                <a:headEnd/>
                <a:tailEnd/>
              </a:ln>
            </p:spPr>
            <p:txBody>
              <a:bodyPr/>
              <a:lstStyle/>
              <a:p>
                <a:pPr>
                  <a:defRPr/>
                </a:pPr>
                <a:endParaRPr lang="el-GR" altLang="en-US" sz="2400">
                  <a:latin typeface="Times New Roman" pitchFamily="18" charset="0"/>
                </a:endParaRPr>
              </a:p>
            </p:txBody>
          </p:sp>
          <p:sp>
            <p:nvSpPr>
              <p:cNvPr id="2060" name="Rectangle 12"/>
              <p:cNvSpPr>
                <a:spLocks noChangeArrowheads="1"/>
              </p:cNvSpPr>
              <p:nvPr userDrawn="1"/>
            </p:nvSpPr>
            <p:spPr bwMode="auto">
              <a:xfrm>
                <a:off x="0" y="792"/>
                <a:ext cx="367" cy="399"/>
              </a:xfrm>
              <a:prstGeom prst="rect">
                <a:avLst/>
              </a:prstGeom>
              <a:solidFill>
                <a:schemeClr val="bg2"/>
              </a:solidFill>
              <a:ln w="9525">
                <a:noFill/>
                <a:miter lim="800000"/>
                <a:headEnd/>
                <a:tailEnd/>
              </a:ln>
            </p:spPr>
            <p:txBody>
              <a:bodyPr/>
              <a:lstStyle/>
              <a:p>
                <a:pPr>
                  <a:defRPr/>
                </a:pPr>
                <a:endParaRPr lang="el-GR" altLang="en-US" sz="2400">
                  <a:latin typeface="Times New Roman" pitchFamily="18" charset="0"/>
                </a:endParaRPr>
              </a:p>
            </p:txBody>
          </p:sp>
          <p:sp>
            <p:nvSpPr>
              <p:cNvPr id="2061" name="Rectangle 13"/>
              <p:cNvSpPr>
                <a:spLocks noChangeArrowheads="1"/>
              </p:cNvSpPr>
              <p:nvPr userDrawn="1"/>
            </p:nvSpPr>
            <p:spPr bwMode="auto">
              <a:xfrm>
                <a:off x="1081" y="792"/>
                <a:ext cx="366" cy="399"/>
              </a:xfrm>
              <a:prstGeom prst="rect">
                <a:avLst/>
              </a:prstGeom>
              <a:solidFill>
                <a:schemeClr val="accent2"/>
              </a:solidFill>
              <a:ln w="9525">
                <a:noFill/>
                <a:miter lim="800000"/>
                <a:headEnd/>
                <a:tailEnd/>
              </a:ln>
            </p:spPr>
            <p:txBody>
              <a:bodyPr/>
              <a:lstStyle/>
              <a:p>
                <a:pPr>
                  <a:defRPr/>
                </a:pPr>
                <a:endParaRPr lang="el-GR" altLang="en-US" sz="2400">
                  <a:latin typeface="Times New Roman" pitchFamily="18" charset="0"/>
                </a:endParaRPr>
              </a:p>
            </p:txBody>
          </p:sp>
          <p:sp>
            <p:nvSpPr>
              <p:cNvPr id="2062" name="Rectangle 14"/>
              <p:cNvSpPr>
                <a:spLocks noChangeArrowheads="1"/>
              </p:cNvSpPr>
              <p:nvPr userDrawn="1"/>
            </p:nvSpPr>
            <p:spPr bwMode="auto">
              <a:xfrm>
                <a:off x="361" y="1185"/>
                <a:ext cx="366" cy="406"/>
              </a:xfrm>
              <a:prstGeom prst="rect">
                <a:avLst/>
              </a:prstGeom>
              <a:solidFill>
                <a:schemeClr val="folHlink"/>
              </a:solidFill>
              <a:ln w="9525">
                <a:noFill/>
                <a:miter lim="800000"/>
                <a:headEnd/>
                <a:tailEnd/>
              </a:ln>
            </p:spPr>
            <p:txBody>
              <a:bodyPr/>
              <a:lstStyle/>
              <a:p>
                <a:pPr>
                  <a:defRPr/>
                </a:pPr>
                <a:endParaRPr lang="el-GR" altLang="en-US" sz="2400">
                  <a:latin typeface="Times New Roman" pitchFamily="18" charset="0"/>
                </a:endParaRPr>
              </a:p>
            </p:txBody>
          </p:sp>
          <p:sp>
            <p:nvSpPr>
              <p:cNvPr id="2063" name="Rectangle 15"/>
              <p:cNvSpPr>
                <a:spLocks noChangeArrowheads="1"/>
              </p:cNvSpPr>
              <p:nvPr userDrawn="1"/>
            </p:nvSpPr>
            <p:spPr bwMode="auto">
              <a:xfrm>
                <a:off x="719" y="1185"/>
                <a:ext cx="368" cy="406"/>
              </a:xfrm>
              <a:prstGeom prst="rect">
                <a:avLst/>
              </a:prstGeom>
              <a:solidFill>
                <a:schemeClr val="accent2"/>
              </a:solidFill>
              <a:ln w="9525">
                <a:noFill/>
                <a:miter lim="800000"/>
                <a:headEnd/>
                <a:tailEnd/>
              </a:ln>
            </p:spPr>
            <p:txBody>
              <a:bodyPr/>
              <a:lstStyle/>
              <a:p>
                <a:pPr>
                  <a:defRPr/>
                </a:pPr>
                <a:endParaRPr lang="el-GR" altLang="en-US" sz="2400">
                  <a:latin typeface="Times New Roman" pitchFamily="18" charset="0"/>
                </a:endParaRPr>
              </a:p>
            </p:txBody>
          </p:sp>
        </p:grpSp>
      </p:grpSp>
      <p:sp>
        <p:nvSpPr>
          <p:cNvPr id="2051" name="Rectangle 14"/>
          <p:cNvSpPr>
            <a:spLocks noGrp="1" noChangeArrowheads="1"/>
          </p:cNvSpPr>
          <p:nvPr>
            <p:ph type="title"/>
          </p:nvPr>
        </p:nvSpPr>
        <p:spPr bwMode="auto">
          <a:xfrm>
            <a:off x="495300" y="457200"/>
            <a:ext cx="89154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15"/>
          <p:cNvSpPr>
            <a:spLocks noGrp="1" noChangeArrowheads="1"/>
          </p:cNvSpPr>
          <p:nvPr>
            <p:ph type="body" idx="1"/>
          </p:nvPr>
        </p:nvSpPr>
        <p:spPr bwMode="auto">
          <a:xfrm>
            <a:off x="495300" y="19812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6" name="Rectangle 16"/>
          <p:cNvSpPr>
            <a:spLocks noGrp="1" noChangeArrowheads="1"/>
          </p:cNvSpPr>
          <p:nvPr>
            <p:ph type="dt" sz="half" idx="2"/>
          </p:nvPr>
        </p:nvSpPr>
        <p:spPr bwMode="auto">
          <a:xfrm>
            <a:off x="495300" y="6248400"/>
            <a:ext cx="23114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r>
              <a:rPr lang="el-GR" smtClean="0"/>
              <a:t>10/12/2014</a:t>
            </a:r>
            <a:endParaRPr lang="el-GR" altLang="en-US"/>
          </a:p>
        </p:txBody>
      </p:sp>
      <p:sp>
        <p:nvSpPr>
          <p:cNvPr id="2067" name="Rectangle 17"/>
          <p:cNvSpPr>
            <a:spLocks noGrp="1" noChangeArrowheads="1"/>
          </p:cNvSpPr>
          <p:nvPr>
            <p:ph type="ftr" sz="quarter" idx="3"/>
          </p:nvPr>
        </p:nvSpPr>
        <p:spPr bwMode="auto">
          <a:xfrm>
            <a:off x="3384550" y="6248400"/>
            <a:ext cx="3136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200"/>
            </a:lvl1pPr>
          </a:lstStyle>
          <a:p>
            <a:pPr>
              <a:defRPr/>
            </a:pPr>
            <a:r>
              <a:rPr lang="el-GR" altLang="en-US" smtClean="0"/>
              <a:t>Τάσος Μακρής, Ημέρες Ευχρηστίας &amp; Προσβασιμότητας 2014</a:t>
            </a:r>
            <a:endParaRPr lang="el-GR" altLang="en-US"/>
          </a:p>
        </p:txBody>
      </p:sp>
      <p:sp>
        <p:nvSpPr>
          <p:cNvPr id="2068" name="Rectangle 18"/>
          <p:cNvSpPr>
            <a:spLocks noGrp="1" noChangeArrowheads="1"/>
          </p:cNvSpPr>
          <p:nvPr>
            <p:ph type="sldNum" sz="quarter" idx="4"/>
          </p:nvPr>
        </p:nvSpPr>
        <p:spPr bwMode="auto">
          <a:xfrm>
            <a:off x="7099300" y="6248400"/>
            <a:ext cx="23114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6837791C-6400-4BE2-8BE0-36DBF5CED815}"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eaLnBrk="0" fontAlgn="base" hangingPunct="0">
        <a:spcBef>
          <a:spcPct val="0"/>
        </a:spcBef>
        <a:spcAft>
          <a:spcPct val="0"/>
        </a:spcAft>
        <a:defRPr sz="4400">
          <a:solidFill>
            <a:schemeClr val="tx1"/>
          </a:solidFill>
          <a:latin typeface="Arial" charset="0"/>
        </a:defRPr>
      </a:lvl6pPr>
      <a:lvl7pPr marL="914400" algn="l" rtl="0" eaLnBrk="0" fontAlgn="base" hangingPunct="0">
        <a:spcBef>
          <a:spcPct val="0"/>
        </a:spcBef>
        <a:spcAft>
          <a:spcPct val="0"/>
        </a:spcAft>
        <a:defRPr sz="4400">
          <a:solidFill>
            <a:schemeClr val="tx1"/>
          </a:solidFill>
          <a:latin typeface="Arial" charset="0"/>
        </a:defRPr>
      </a:lvl7pPr>
      <a:lvl8pPr marL="1371600" algn="l" rtl="0" eaLnBrk="0" fontAlgn="base" hangingPunct="0">
        <a:spcBef>
          <a:spcPct val="0"/>
        </a:spcBef>
        <a:spcAft>
          <a:spcPct val="0"/>
        </a:spcAft>
        <a:defRPr sz="4400">
          <a:solidFill>
            <a:schemeClr val="tx1"/>
          </a:solidFill>
          <a:latin typeface="Arial" charset="0"/>
        </a:defRPr>
      </a:lvl8pPr>
      <a:lvl9pPr marL="1828800" algn="l" rtl="0" eaLnBrk="0" fontAlgn="base" hangingPunct="0">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sis.gr/gsis/export/sites/default/gsis_site/TaxGuide/documents_GeneralImformation/xptl2012.pdf" TargetMode="External"/><Relationship Id="rId7" Type="http://schemas.openxmlformats.org/officeDocument/2006/relationships/hyperlink" Target="http://www.gsis.gr/gsis/export/sites/default/gsis_site/TaxGuide/documents_GeneralImformation/xrplsep2007.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gsis.gr/gsis/export/sites/default/gsis_site/TaxGuide/documents_GeneralImformation/xrpl2008.pdf" TargetMode="External"/><Relationship Id="rId5" Type="http://schemas.openxmlformats.org/officeDocument/2006/relationships/hyperlink" Target="http://www.gsis.gr/gsis/export/sites/default/gsis_site/TaxGuide/documents_GeneralImformation/xrpl2009.pdf" TargetMode="External"/><Relationship Id="rId4" Type="http://schemas.openxmlformats.org/officeDocument/2006/relationships/hyperlink" Target="http://www.gsis.gr/gsis/export/sites/default/gsis_site/TaxGuide/documents_GeneralImformation/xrpl2010.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Communicatio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en.wikipedia.org/wiki/Information" TargetMode="External"/><Relationship Id="rId4" Type="http://schemas.openxmlformats.org/officeDocument/2006/relationships/hyperlink" Target="http://en.wikipedia.org/wiki/Knowledg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8"/>
          <p:cNvSpPr txBox="1">
            <a:spLocks noGrp="1" noChangeArrowheads="1"/>
          </p:cNvSpPr>
          <p:nvPr/>
        </p:nvSpPr>
        <p:spPr bwMode="auto">
          <a:xfrm>
            <a:off x="7099300" y="6248400"/>
            <a:ext cx="2311400" cy="457200"/>
          </a:xfrm>
          <a:prstGeom prst="rect">
            <a:avLst/>
          </a:prstGeom>
          <a:noFill/>
          <a:ln w="9525">
            <a:noFill/>
            <a:miter lim="800000"/>
            <a:headEnd/>
            <a:tailEnd/>
          </a:ln>
        </p:spPr>
        <p:txBody>
          <a:bodyPr anchor="b"/>
          <a:lstStyle/>
          <a:p>
            <a:pPr algn="r"/>
            <a:fld id="{C0677430-79B9-49DF-A920-BC65F19B6D6A}" type="slidenum">
              <a:rPr lang="el-GR" altLang="en-US" sz="1200">
                <a:latin typeface="Arial Black" pitchFamily="34" charset="0"/>
              </a:rPr>
              <a:pPr algn="r"/>
              <a:t>1</a:t>
            </a:fld>
            <a:endParaRPr lang="el-GR" altLang="en-US" sz="1200" dirty="0">
              <a:latin typeface="Arial Black" pitchFamily="34" charset="0"/>
            </a:endParaRPr>
          </a:p>
        </p:txBody>
      </p:sp>
      <p:sp>
        <p:nvSpPr>
          <p:cNvPr id="3076" name="Rectangle 4"/>
          <p:cNvSpPr>
            <a:spLocks noGrp="1" noChangeArrowheads="1"/>
          </p:cNvSpPr>
          <p:nvPr>
            <p:ph type="ctrTitle" idx="4294967295"/>
          </p:nvPr>
        </p:nvSpPr>
        <p:spPr>
          <a:xfrm>
            <a:off x="3219450" y="1628775"/>
            <a:ext cx="6521450" cy="2409825"/>
          </a:xfrm>
        </p:spPr>
        <p:txBody>
          <a:bodyPr/>
          <a:lstStyle/>
          <a:p>
            <a:pPr eaLnBrk="1" hangingPunct="1"/>
            <a:r>
              <a:rPr lang="el-GR" sz="5000" dirty="0" smtClean="0">
                <a:solidFill>
                  <a:srgbClr val="FFFFFF"/>
                </a:solidFill>
              </a:rPr>
              <a:t>Ευχρηστία και ο Ανθρώπινος Νους</a:t>
            </a:r>
            <a:r>
              <a:rPr lang="en-US" sz="5000" dirty="0" smtClean="0">
                <a:solidFill>
                  <a:srgbClr val="FFFFFF"/>
                </a:solidFill>
              </a:rPr>
              <a:t> </a:t>
            </a:r>
          </a:p>
        </p:txBody>
      </p:sp>
      <p:sp>
        <p:nvSpPr>
          <p:cNvPr id="3077" name="Rectangle 5"/>
          <p:cNvSpPr>
            <a:spLocks noGrp="1" noChangeArrowheads="1"/>
          </p:cNvSpPr>
          <p:nvPr>
            <p:ph type="subTitle" idx="4294967295"/>
          </p:nvPr>
        </p:nvSpPr>
        <p:spPr>
          <a:xfrm>
            <a:off x="3276600" y="4241800"/>
            <a:ext cx="6665913" cy="2592388"/>
          </a:xfrm>
        </p:spPr>
        <p:txBody>
          <a:bodyPr/>
          <a:lstStyle/>
          <a:p>
            <a:pPr marL="0" indent="0" eaLnBrk="1" hangingPunct="1">
              <a:buFont typeface="Wingdings" pitchFamily="2" charset="2"/>
              <a:buNone/>
            </a:pPr>
            <a:endParaRPr lang="en-US" sz="2400" b="1" dirty="0" smtClean="0"/>
          </a:p>
          <a:p>
            <a:pPr marL="0" indent="0" eaLnBrk="1" hangingPunct="1">
              <a:buFont typeface="Wingdings" pitchFamily="2" charset="2"/>
              <a:buNone/>
            </a:pPr>
            <a:r>
              <a:rPr lang="en-US" sz="2400" b="1" dirty="0" smtClean="0"/>
              <a:t>Τάσος </a:t>
            </a:r>
            <a:r>
              <a:rPr lang="el-GR" sz="2400" b="1" dirty="0" smtClean="0"/>
              <a:t>Μακρής</a:t>
            </a:r>
            <a:r>
              <a:rPr lang="en-US" sz="2400" b="1" dirty="0" smtClean="0"/>
              <a:t>, MSc Computer Science</a:t>
            </a:r>
            <a:br>
              <a:rPr lang="en-US" sz="2400" b="1" dirty="0" smtClean="0"/>
            </a:br>
            <a:r>
              <a:rPr lang="el-GR" sz="2400" b="1" dirty="0" smtClean="0"/>
              <a:t>Σύμβουλος </a:t>
            </a:r>
            <a:r>
              <a:rPr lang="en-US" sz="2400" b="1" dirty="0" smtClean="0"/>
              <a:t>Πληροφορικής</a:t>
            </a:r>
            <a:br>
              <a:rPr lang="en-US" sz="2400" b="1" dirty="0" smtClean="0"/>
            </a:br>
            <a:endParaRPr lang="en-US" sz="2100" b="1" dirty="0" smtClean="0"/>
          </a:p>
          <a:p>
            <a:pPr marL="0" indent="0" eaLnBrk="1" hangingPunct="1">
              <a:buFont typeface="Wingdings" pitchFamily="2" charset="2"/>
              <a:buNone/>
            </a:pPr>
            <a:endParaRPr lang="en-US" sz="3400" b="1" dirty="0" smtClean="0"/>
          </a:p>
        </p:txBody>
      </p:sp>
      <p:sp>
        <p:nvSpPr>
          <p:cNvPr id="2" name="Θέση ημερομηνίας 1"/>
          <p:cNvSpPr>
            <a:spLocks noGrp="1"/>
          </p:cNvSpPr>
          <p:nvPr>
            <p:ph type="dt" sz="half" idx="10"/>
          </p:nvPr>
        </p:nvSpPr>
        <p:spPr/>
        <p:txBody>
          <a:bodyPr/>
          <a:lstStyle/>
          <a:p>
            <a:pPr>
              <a:defRPr/>
            </a:pPr>
            <a:r>
              <a:rPr lang="el-GR" smtClean="0"/>
              <a:t>10/12/2014</a:t>
            </a:r>
            <a:endParaRPr lang="el-GR" altLang="en-US"/>
          </a:p>
        </p:txBody>
      </p:sp>
      <p:sp>
        <p:nvSpPr>
          <p:cNvPr id="3" name="Θέση υποσέλιδου 2"/>
          <p:cNvSpPr>
            <a:spLocks noGrp="1"/>
          </p:cNvSpPr>
          <p:nvPr>
            <p:ph type="ftr" sz="quarter" idx="11"/>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4" name="Θέση αριθμού διαφάνειας 3"/>
          <p:cNvSpPr>
            <a:spLocks noGrp="1"/>
          </p:cNvSpPr>
          <p:nvPr>
            <p:ph type="sldNum" sz="quarter" idx="12"/>
          </p:nvPr>
        </p:nvSpPr>
        <p:spPr/>
        <p:txBody>
          <a:bodyPr/>
          <a:lstStyle/>
          <a:p>
            <a:pPr>
              <a:defRPr/>
            </a:pPr>
            <a:fld id="{442777CB-51E7-4606-B8A4-7B295A56B697}" type="slidenum">
              <a:rPr lang="el-GR" altLang="en-US" smtClean="0"/>
              <a:pPr>
                <a:defRPr/>
              </a:pPr>
              <a:t>1</a:t>
            </a:fld>
            <a:endParaRPr lang="el-GR"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1171600"/>
          </a:xfrm>
        </p:spPr>
        <p:txBody>
          <a:bodyPr/>
          <a:lstStyle/>
          <a:p>
            <a:r>
              <a:rPr lang="el-GR" sz="3600" b="1" dirty="0">
                <a:latin typeface="Comic Sans MS" panose="030F0702030302020204" pitchFamily="66" charset="0"/>
              </a:rPr>
              <a:t>..λίγες πληροφορίες για την όραση</a:t>
            </a:r>
            <a:br>
              <a:rPr lang="el-GR" sz="3600" b="1" dirty="0">
                <a:latin typeface="Comic Sans MS" panose="030F0702030302020204" pitchFamily="66" charset="0"/>
              </a:rPr>
            </a:br>
            <a:r>
              <a:rPr lang="el-GR" sz="1800" b="1" dirty="0">
                <a:latin typeface="Comic Sans MS" panose="030F0702030302020204" pitchFamily="66" charset="0"/>
              </a:rPr>
              <a:t>(το κοίλο </a:t>
            </a:r>
            <a:r>
              <a:rPr lang="el-GR" sz="1800" b="1" dirty="0" smtClean="0">
                <a:latin typeface="Comic Sans MS" panose="030F0702030302020204" pitchFamily="66" charset="0"/>
              </a:rPr>
              <a:t>πρόσωπο</a:t>
            </a:r>
            <a:r>
              <a:rPr lang="en-US" sz="1800" b="1" dirty="0" smtClean="0">
                <a:latin typeface="Comic Sans MS" panose="030F0702030302020204" pitchFamily="66" charset="0"/>
              </a:rPr>
              <a:t> – thehollowface</a:t>
            </a:r>
            <a:r>
              <a:rPr lang="el-GR" sz="1800" b="1" dirty="0" smtClean="0">
                <a:latin typeface="Comic Sans MS" panose="030F0702030302020204" pitchFamily="66" charset="0"/>
              </a:rPr>
              <a:t>)</a:t>
            </a:r>
            <a:endParaRPr lang="el-GR" dirty="0"/>
          </a:p>
        </p:txBody>
      </p:sp>
      <p:pic>
        <p:nvPicPr>
          <p:cNvPr id="7" name="hollow face illusion.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524125" y="1981200"/>
            <a:ext cx="4857750" cy="3886200"/>
          </a:xfrm>
        </p:spPr>
      </p:pic>
      <p:sp>
        <p:nvSpPr>
          <p:cNvPr id="4" name="Footer Placeholder 3"/>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5" name="Slide Number Placeholder 4"/>
          <p:cNvSpPr>
            <a:spLocks noGrp="1"/>
          </p:cNvSpPr>
          <p:nvPr>
            <p:ph type="sldNum" sz="quarter" idx="11"/>
          </p:nvPr>
        </p:nvSpPr>
        <p:spPr/>
        <p:txBody>
          <a:bodyPr/>
          <a:lstStyle/>
          <a:p>
            <a:pPr>
              <a:defRPr/>
            </a:pPr>
            <a:fld id="{8DABDEBD-5A71-4E31-8A0B-0CB45D8FEFEA}" type="slidenum">
              <a:rPr lang="el-GR" altLang="en-US" smtClean="0"/>
              <a:pPr>
                <a:defRPr/>
              </a:pPr>
              <a:t>10</a:t>
            </a:fld>
            <a:endParaRPr lang="el-GR" altLang="en-US"/>
          </a:p>
        </p:txBody>
      </p:sp>
      <p:sp>
        <p:nvSpPr>
          <p:cNvPr id="6" name="Date Placeholder 5"/>
          <p:cNvSpPr>
            <a:spLocks noGrp="1"/>
          </p:cNvSpPr>
          <p:nvPr>
            <p:ph type="dt" sz="half" idx="12"/>
          </p:nvPr>
        </p:nvSpPr>
        <p:spPr/>
        <p:txBody>
          <a:bodyPr/>
          <a:lstStyle/>
          <a:p>
            <a:pPr>
              <a:defRPr/>
            </a:pPr>
            <a:r>
              <a:rPr lang="el-GR" smtClean="0"/>
              <a:t>10/12/2014</a:t>
            </a:r>
            <a:endParaRPr lang="el-GR" altLang="en-US"/>
          </a:p>
        </p:txBody>
      </p:sp>
    </p:spTree>
    <p:extLst>
      <p:ext uri="{BB962C8B-B14F-4D97-AF65-F5344CB8AC3E}">
        <p14:creationId xmlns:p14="http://schemas.microsoft.com/office/powerpoint/2010/main" val="3906237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92696"/>
            <a:ext cx="8915400" cy="1136104"/>
          </a:xfrm>
        </p:spPr>
        <p:txBody>
          <a:bodyPr/>
          <a:lstStyle/>
          <a:p>
            <a:r>
              <a:rPr lang="el-GR" sz="3200" b="1" dirty="0">
                <a:latin typeface="Comic Sans MS" panose="030F0702030302020204" pitchFamily="66" charset="0"/>
              </a:rPr>
              <a:t>Η Όρασή μας είναι βελτιστοποιημένη για να βλέπει δομές</a:t>
            </a:r>
            <a:r>
              <a:rPr lang="el-GR" dirty="0"/>
              <a:t/>
            </a:r>
            <a:br>
              <a:rPr lang="el-GR" dirty="0"/>
            </a:br>
            <a:endParaRPr lang="el-GR" dirty="0"/>
          </a:p>
        </p:txBody>
      </p:sp>
      <p:sp>
        <p:nvSpPr>
          <p:cNvPr id="3" name="Content Placeholder 2"/>
          <p:cNvSpPr>
            <a:spLocks noGrp="1"/>
          </p:cNvSpPr>
          <p:nvPr>
            <p:ph idx="1"/>
          </p:nvPr>
        </p:nvSpPr>
        <p:spPr/>
        <p:txBody>
          <a:bodyPr/>
          <a:lstStyle/>
          <a:p>
            <a:r>
              <a:rPr lang="el-GR" dirty="0">
                <a:solidFill>
                  <a:schemeClr val="bg2">
                    <a:lumMod val="60000"/>
                    <a:lumOff val="40000"/>
                  </a:schemeClr>
                </a:solidFill>
              </a:rPr>
              <a:t>Θεωρίες </a:t>
            </a:r>
            <a:r>
              <a:rPr lang="en-US" dirty="0">
                <a:solidFill>
                  <a:schemeClr val="bg2">
                    <a:lumMod val="60000"/>
                    <a:lumOff val="40000"/>
                  </a:schemeClr>
                </a:solidFill>
              </a:rPr>
              <a:t>Gestalt</a:t>
            </a:r>
            <a:r>
              <a:rPr lang="el-GR" dirty="0"/>
              <a:t>: Δομές όπως ΕΓΓΥΤΗΤΑ, ΟΜΟΙΟΤΗΤΑ, ΣΥΝΕΧΕΙΑ, </a:t>
            </a:r>
            <a:r>
              <a:rPr lang="el-GR" dirty="0" smtClean="0"/>
              <a:t>ΣΥΜΜΕΤΡΙΑ</a:t>
            </a:r>
            <a:r>
              <a:rPr lang="en-US" dirty="0" smtClean="0"/>
              <a:t> </a:t>
            </a:r>
            <a:r>
              <a:rPr lang="el-GR" dirty="0" smtClean="0"/>
              <a:t>δίνουν νόημα σε αυτά που βλέπουν τα μάτια μας.</a:t>
            </a:r>
            <a:endParaRPr lang="en-US" dirty="0" smtClean="0"/>
          </a:p>
          <a:p>
            <a:endParaRPr lang="el-GR" dirty="0"/>
          </a:p>
          <a:p>
            <a:r>
              <a:rPr lang="el-GR" dirty="0"/>
              <a:t>Ο Σχεδιαστής πρέπει να αναζητεί και να εκμεταλλεύεται αυτές τις </a:t>
            </a:r>
            <a:r>
              <a:rPr lang="el-GR" dirty="0" smtClean="0"/>
              <a:t>δομές. </a:t>
            </a:r>
            <a:endParaRPr lang="el-GR" dirty="0"/>
          </a:p>
          <a:p>
            <a:pPr marL="0" indent="0">
              <a:buNone/>
            </a:pPr>
            <a:endParaRPr lang="el-GR" dirty="0"/>
          </a:p>
        </p:txBody>
      </p:sp>
      <p:sp>
        <p:nvSpPr>
          <p:cNvPr id="4" name="Θέση ημερομηνίας 3"/>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11</a:t>
            </a:fld>
            <a:endParaRPr lang="el-GR" altLang="en-US"/>
          </a:p>
        </p:txBody>
      </p:sp>
    </p:spTree>
    <p:extLst>
      <p:ext uri="{BB962C8B-B14F-4D97-AF65-F5344CB8AC3E}">
        <p14:creationId xmlns:p14="http://schemas.microsoft.com/office/powerpoint/2010/main" val="1730921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l-GR" sz="2800" b="1" dirty="0">
                <a:latin typeface="Comic Sans MS" panose="030F0702030302020204" pitchFamily="66" charset="0"/>
              </a:rPr>
              <a:t>Αναζητούμε και χρησιμοποιούμε ΟΠΤΙΚΕΣ ΔΟΜΕΣ</a:t>
            </a:r>
            <a:r>
              <a:rPr lang="el-GR" dirty="0"/>
              <a:t/>
            </a:r>
            <a:br>
              <a:rPr lang="el-GR" dirty="0"/>
            </a:b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8484663"/>
              </p:ext>
            </p:extLst>
          </p:nvPr>
        </p:nvGraphicFramePr>
        <p:xfrm>
          <a:off x="1136577" y="1196752"/>
          <a:ext cx="8136904" cy="4680520"/>
        </p:xfrm>
        <a:graphic>
          <a:graphicData uri="http://schemas.openxmlformats.org/drawingml/2006/table">
            <a:tbl>
              <a:tblPr firstRow="1" firstCol="1" bandRow="1">
                <a:tableStyleId>{5C22544A-7EE6-4342-B048-85BDC9FD1C3A}</a:tableStyleId>
              </a:tblPr>
              <a:tblGrid>
                <a:gridCol w="8136904"/>
              </a:tblGrid>
              <a:tr h="3117166">
                <a:tc>
                  <a:txBody>
                    <a:bodyPr/>
                    <a:lstStyle/>
                    <a:p>
                      <a:pPr>
                        <a:lnSpc>
                          <a:spcPct val="115000"/>
                        </a:lnSpc>
                        <a:spcAft>
                          <a:spcPts val="0"/>
                        </a:spcAft>
                      </a:pPr>
                      <a:r>
                        <a:rPr lang="el-GR" sz="1400" dirty="0">
                          <a:solidFill>
                            <a:schemeClr val="bg2">
                              <a:lumMod val="40000"/>
                              <a:lumOff val="60000"/>
                            </a:schemeClr>
                          </a:solidFill>
                          <a:effectLst/>
                          <a:highlight>
                            <a:srgbClr val="00FF00"/>
                          </a:highlight>
                        </a:rPr>
                        <a:t>Χωρίς Δομή:</a:t>
                      </a:r>
                      <a:endParaRPr lang="el-GR" sz="1400" dirty="0">
                        <a:solidFill>
                          <a:schemeClr val="bg2">
                            <a:lumMod val="40000"/>
                            <a:lumOff val="60000"/>
                          </a:schemeClr>
                        </a:solidFill>
                        <a:effectLst/>
                      </a:endParaRPr>
                    </a:p>
                    <a:p>
                      <a:pPr>
                        <a:lnSpc>
                          <a:spcPct val="115000"/>
                        </a:lnSpc>
                        <a:spcAft>
                          <a:spcPts val="0"/>
                        </a:spcAft>
                      </a:pPr>
                      <a:r>
                        <a:rPr lang="el-GR" sz="1100" dirty="0">
                          <a:effectLst/>
                        </a:rPr>
                        <a:t>      </a:t>
                      </a:r>
                      <a:endParaRPr lang="el-GR" sz="1100" dirty="0" smtClean="0">
                        <a:effectLst/>
                      </a:endParaRPr>
                    </a:p>
                    <a:p>
                      <a:pPr>
                        <a:lnSpc>
                          <a:spcPct val="115000"/>
                        </a:lnSpc>
                        <a:spcAft>
                          <a:spcPts val="0"/>
                        </a:spcAft>
                      </a:pPr>
                      <a:r>
                        <a:rPr lang="el-GR" sz="1400" b="1" dirty="0" smtClean="0">
                          <a:effectLst/>
                        </a:rPr>
                        <a:t> </a:t>
                      </a:r>
                      <a:r>
                        <a:rPr lang="el-GR" sz="1800" b="1" dirty="0">
                          <a:effectLst/>
                        </a:rPr>
                        <a:t>Πετάτε με την ΟΛΥΜΠΙΑΚΗ πτήση 1603 για </a:t>
                      </a:r>
                      <a:r>
                        <a:rPr lang="en-US" sz="1800" b="1" dirty="0">
                          <a:effectLst/>
                        </a:rPr>
                        <a:t>HONG KONG</a:t>
                      </a:r>
                      <a:r>
                        <a:rPr lang="el-GR" sz="1800" b="1" dirty="0">
                          <a:effectLst/>
                        </a:rPr>
                        <a:t>,που αναχωρεί από το </a:t>
                      </a:r>
                      <a:r>
                        <a:rPr lang="el-GR" sz="1800" b="1" dirty="0" smtClean="0">
                          <a:effectLst/>
                        </a:rPr>
                        <a:t>Αεροδρόμιο </a:t>
                      </a:r>
                      <a:r>
                        <a:rPr lang="el-GR" sz="1800" b="1" dirty="0">
                          <a:effectLst/>
                        </a:rPr>
                        <a:t>Ελ</a:t>
                      </a:r>
                      <a:r>
                        <a:rPr lang="el-GR" sz="1800" b="1" dirty="0" smtClean="0">
                          <a:effectLst/>
                        </a:rPr>
                        <a:t>. Βενιζέλος </a:t>
                      </a:r>
                      <a:r>
                        <a:rPr lang="el-GR" sz="1800" b="1" dirty="0">
                          <a:effectLst/>
                        </a:rPr>
                        <a:t>στις 19:30 την Τρίτη 15 Οκτ. και φθάνει στο </a:t>
                      </a:r>
                      <a:r>
                        <a:rPr lang="en-US" sz="1800" b="1" dirty="0">
                          <a:effectLst/>
                        </a:rPr>
                        <a:t>HONG </a:t>
                      </a:r>
                      <a:r>
                        <a:rPr lang="en-US" sz="1800" b="1" dirty="0" smtClean="0">
                          <a:effectLst/>
                        </a:rPr>
                        <a:t>KONG</a:t>
                      </a:r>
                      <a:r>
                        <a:rPr lang="el-GR" sz="1800" b="1" dirty="0" smtClean="0">
                          <a:effectLst/>
                        </a:rPr>
                        <a:t> στις </a:t>
                      </a:r>
                      <a:r>
                        <a:rPr lang="el-GR" sz="1800" b="1" dirty="0">
                          <a:effectLst/>
                        </a:rPr>
                        <a:t>04:30 την Τετάρτη 16 Οκτ</a:t>
                      </a:r>
                      <a:r>
                        <a:rPr lang="el-GR" sz="1400" b="1" dirty="0">
                          <a:effectLst/>
                        </a:rPr>
                        <a:t>.</a:t>
                      </a:r>
                    </a:p>
                    <a:p>
                      <a:pPr>
                        <a:lnSpc>
                          <a:spcPct val="115000"/>
                        </a:lnSpc>
                        <a:spcAft>
                          <a:spcPts val="0"/>
                        </a:spcAft>
                      </a:pPr>
                      <a:r>
                        <a:rPr lang="el-GR" sz="1100" dirty="0">
                          <a:effectLst/>
                        </a:rPr>
                        <a:t> </a:t>
                      </a:r>
                      <a:endParaRPr lang="el-GR" sz="1100" dirty="0">
                        <a:effectLst/>
                        <a:latin typeface="Calibri"/>
                        <a:ea typeface="SimSun"/>
                        <a:cs typeface="Times New Roman"/>
                      </a:endParaRPr>
                    </a:p>
                  </a:txBody>
                  <a:tcPr marL="68580" marR="68580" marT="0" marB="0"/>
                </a:tc>
              </a:tr>
              <a:tr h="1563354">
                <a:tc>
                  <a:txBody>
                    <a:bodyPr/>
                    <a:lstStyle/>
                    <a:p>
                      <a:pPr>
                        <a:lnSpc>
                          <a:spcPct val="115000"/>
                        </a:lnSpc>
                        <a:spcAft>
                          <a:spcPts val="0"/>
                        </a:spcAft>
                      </a:pPr>
                      <a:r>
                        <a:rPr lang="el-GR" sz="1400" dirty="0">
                          <a:solidFill>
                            <a:schemeClr val="bg2">
                              <a:lumMod val="40000"/>
                              <a:lumOff val="60000"/>
                            </a:schemeClr>
                          </a:solidFill>
                          <a:effectLst/>
                          <a:highlight>
                            <a:srgbClr val="00FF00"/>
                          </a:highlight>
                        </a:rPr>
                        <a:t>Με δομή:</a:t>
                      </a:r>
                      <a:endParaRPr lang="el-GR" sz="1400" dirty="0">
                        <a:solidFill>
                          <a:schemeClr val="bg2">
                            <a:lumMod val="40000"/>
                            <a:lumOff val="60000"/>
                          </a:schemeClr>
                        </a:solidFill>
                        <a:effectLst/>
                      </a:endParaRPr>
                    </a:p>
                    <a:p>
                      <a:pPr>
                        <a:lnSpc>
                          <a:spcPct val="115000"/>
                        </a:lnSpc>
                        <a:spcAft>
                          <a:spcPts val="0"/>
                        </a:spcAft>
                      </a:pPr>
                      <a:r>
                        <a:rPr lang="el-GR" sz="1800" dirty="0">
                          <a:effectLst/>
                        </a:rPr>
                        <a:t>   </a:t>
                      </a:r>
                      <a:r>
                        <a:rPr lang="el-GR" sz="1800" dirty="0" smtClean="0">
                          <a:effectLst/>
                        </a:rPr>
                        <a:t> </a:t>
                      </a:r>
                      <a:r>
                        <a:rPr lang="el-GR" sz="1800" dirty="0">
                          <a:effectLst/>
                        </a:rPr>
                        <a:t>Πτήση: ΟΛΥΜΠΙΑΚΗ, Ελ. Βενιζέλος </a:t>
                      </a:r>
                      <a:r>
                        <a:rPr lang="el-GR" sz="1800" dirty="0">
                          <a:effectLst/>
                          <a:sym typeface="Wingdings"/>
                        </a:rPr>
                        <a:t></a:t>
                      </a:r>
                      <a:r>
                        <a:rPr lang="el-GR" sz="1800" dirty="0">
                          <a:effectLst/>
                        </a:rPr>
                        <a:t> </a:t>
                      </a:r>
                      <a:r>
                        <a:rPr lang="en-US" sz="1800" dirty="0">
                          <a:effectLst/>
                        </a:rPr>
                        <a:t>HONG KONG</a:t>
                      </a:r>
                      <a:endParaRPr lang="el-GR" sz="1800" dirty="0">
                        <a:effectLst/>
                      </a:endParaRPr>
                    </a:p>
                    <a:p>
                      <a:pPr>
                        <a:lnSpc>
                          <a:spcPct val="115000"/>
                        </a:lnSpc>
                        <a:spcAft>
                          <a:spcPts val="0"/>
                        </a:spcAft>
                      </a:pPr>
                      <a:r>
                        <a:rPr lang="el-GR" sz="1800" dirty="0">
                          <a:effectLst/>
                        </a:rPr>
                        <a:t>          Αναχώρηση:  19:30 </a:t>
                      </a:r>
                      <a:r>
                        <a:rPr lang="el-GR" sz="1800" dirty="0" smtClean="0">
                          <a:effectLst/>
                        </a:rPr>
                        <a:t>,  </a:t>
                      </a:r>
                      <a:r>
                        <a:rPr lang="el-GR" sz="1800" dirty="0">
                          <a:effectLst/>
                        </a:rPr>
                        <a:t>Τρίτη 15 Οκτ.</a:t>
                      </a:r>
                    </a:p>
                    <a:p>
                      <a:pPr>
                        <a:lnSpc>
                          <a:spcPct val="115000"/>
                        </a:lnSpc>
                        <a:spcAft>
                          <a:spcPts val="0"/>
                        </a:spcAft>
                      </a:pPr>
                      <a:r>
                        <a:rPr lang="el-GR" sz="1800" dirty="0">
                          <a:effectLst/>
                        </a:rPr>
                        <a:t>         </a:t>
                      </a:r>
                      <a:r>
                        <a:rPr lang="el-GR" sz="1800" dirty="0" smtClean="0">
                          <a:effectLst/>
                        </a:rPr>
                        <a:t> Άφιξη           :  </a:t>
                      </a:r>
                      <a:r>
                        <a:rPr lang="el-GR" sz="1800" dirty="0">
                          <a:effectLst/>
                        </a:rPr>
                        <a:t>04:30 , </a:t>
                      </a:r>
                      <a:r>
                        <a:rPr lang="el-GR" sz="1800" dirty="0" smtClean="0">
                          <a:effectLst/>
                        </a:rPr>
                        <a:t> Τετάρτη </a:t>
                      </a:r>
                      <a:r>
                        <a:rPr lang="el-GR" sz="1800" dirty="0">
                          <a:effectLst/>
                        </a:rPr>
                        <a:t>16 Οκτ.</a:t>
                      </a:r>
                      <a:endParaRPr lang="el-GR" sz="1800" dirty="0">
                        <a:effectLst/>
                        <a:latin typeface="Calibri"/>
                        <a:ea typeface="SimSun"/>
                        <a:cs typeface="Times New Roman"/>
                      </a:endParaRPr>
                    </a:p>
                  </a:txBody>
                  <a:tcPr marL="68580" marR="68580" marT="0" marB="0"/>
                </a:tc>
              </a:tr>
            </a:tbl>
          </a:graphicData>
        </a:graphic>
      </p:graphicFrame>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12</a:t>
            </a:fld>
            <a:endParaRPr lang="el-GR" altLang="en-US"/>
          </a:p>
        </p:txBody>
      </p:sp>
    </p:spTree>
    <p:extLst>
      <p:ext uri="{BB962C8B-B14F-4D97-AF65-F5344CB8AC3E}">
        <p14:creationId xmlns:p14="http://schemas.microsoft.com/office/powerpoint/2010/main" val="3263027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955576"/>
          </a:xfrm>
        </p:spPr>
        <p:txBody>
          <a:bodyPr/>
          <a:lstStyle/>
          <a:p>
            <a:r>
              <a:rPr lang="el-GR" sz="2800" b="1" dirty="0">
                <a:latin typeface="Comic Sans MS" panose="030F0702030302020204" pitchFamily="66" charset="0"/>
              </a:rPr>
              <a:t>Αναζητούμε και χρησιμοποιούμε ΟΠΤΙΚΕΣ ΔΟΜΕΣ</a:t>
            </a:r>
            <a:endParaRPr lang="el-GR"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5342057"/>
              </p:ext>
            </p:extLst>
          </p:nvPr>
        </p:nvGraphicFramePr>
        <p:xfrm>
          <a:off x="488505" y="1268760"/>
          <a:ext cx="8712968" cy="5328592"/>
        </p:xfrm>
        <a:graphic>
          <a:graphicData uri="http://schemas.openxmlformats.org/drawingml/2006/table">
            <a:tbl>
              <a:tblPr firstRow="1" firstCol="1" bandRow="1">
                <a:tableStyleId>{5C22544A-7EE6-4342-B048-85BDC9FD1C3A}</a:tableStyleId>
              </a:tblPr>
              <a:tblGrid>
                <a:gridCol w="8712968"/>
              </a:tblGrid>
              <a:tr h="2562476">
                <a:tc>
                  <a:txBody>
                    <a:bodyPr/>
                    <a:lstStyle/>
                    <a:p>
                      <a:pPr>
                        <a:lnSpc>
                          <a:spcPct val="115000"/>
                        </a:lnSpc>
                        <a:spcAft>
                          <a:spcPts val="0"/>
                        </a:spcAft>
                      </a:pPr>
                      <a:r>
                        <a:rPr lang="el-GR" sz="1400" dirty="0">
                          <a:solidFill>
                            <a:schemeClr val="bg2">
                              <a:lumMod val="40000"/>
                              <a:lumOff val="60000"/>
                            </a:schemeClr>
                          </a:solidFill>
                          <a:effectLst/>
                          <a:highlight>
                            <a:srgbClr val="00FF00"/>
                          </a:highlight>
                        </a:rPr>
                        <a:t>Χωρίς Δομή</a:t>
                      </a:r>
                      <a:r>
                        <a:rPr lang="el-GR" sz="1400" dirty="0" smtClean="0">
                          <a:solidFill>
                            <a:schemeClr val="bg2">
                              <a:lumMod val="40000"/>
                              <a:lumOff val="60000"/>
                            </a:schemeClr>
                          </a:solidFill>
                          <a:effectLst/>
                          <a:highlight>
                            <a:srgbClr val="00FF00"/>
                          </a:highlight>
                        </a:rPr>
                        <a:t>:</a:t>
                      </a:r>
                    </a:p>
                    <a:p>
                      <a:pPr>
                        <a:lnSpc>
                          <a:spcPct val="115000"/>
                        </a:lnSpc>
                        <a:spcAft>
                          <a:spcPts val="0"/>
                        </a:spcAft>
                      </a:pPr>
                      <a:endParaRPr lang="el-GR" sz="1000" dirty="0">
                        <a:effectLst/>
                      </a:endParaRPr>
                    </a:p>
                    <a:p>
                      <a:pPr marR="95250" fontAlgn="base">
                        <a:lnSpc>
                          <a:spcPct val="115000"/>
                        </a:lnSpc>
                        <a:spcAft>
                          <a:spcPts val="0"/>
                        </a:spcAft>
                      </a:pPr>
                      <a:r>
                        <a:rPr lang="el-GR" sz="1200" dirty="0">
                          <a:effectLst/>
                        </a:rPr>
                        <a:t>Χρήσιμες Πληροφορίες για Φορολογικά και Τελωνειακά Θέματα</a:t>
                      </a:r>
                    </a:p>
                    <a:p>
                      <a:pPr marL="342900" marR="171450" lvl="0" indent="-342900" fontAlgn="base">
                        <a:lnSpc>
                          <a:spcPts val="1920"/>
                        </a:lnSpc>
                        <a:spcAft>
                          <a:spcPts val="0"/>
                        </a:spcAft>
                        <a:buSzPts val="1000"/>
                        <a:buFont typeface="Symbol"/>
                        <a:buChar char=""/>
                        <a:tabLst>
                          <a:tab pos="457200" algn="l"/>
                        </a:tabLst>
                      </a:pPr>
                      <a:r>
                        <a:rPr lang="el-GR" sz="1200" dirty="0">
                          <a:effectLst/>
                        </a:rPr>
                        <a:t>Χρήσιμες Πληροφορίες για Φορολογικά και Τελωνειακά Θέματα (Ιούλιος 2012) (</a:t>
                      </a:r>
                      <a:r>
                        <a:rPr lang="el-GR" sz="1200" u="sng" dirty="0">
                          <a:effectLst/>
                          <a:hlinkClick r:id="rId3"/>
                        </a:rPr>
                        <a:t>Αρχείο </a:t>
                      </a:r>
                      <a:r>
                        <a:rPr lang="el-GR" sz="1200" u="sng" dirty="0" err="1">
                          <a:effectLst/>
                          <a:hlinkClick r:id="rId3"/>
                        </a:rPr>
                        <a:t>pdf</a:t>
                      </a:r>
                      <a:r>
                        <a:rPr lang="el-GR" sz="1200" dirty="0">
                          <a:effectLst/>
                        </a:rPr>
                        <a:t>)</a:t>
                      </a:r>
                    </a:p>
                    <a:p>
                      <a:pPr marL="342900" marR="171450" lvl="0" indent="-342900" fontAlgn="base">
                        <a:lnSpc>
                          <a:spcPts val="1920"/>
                        </a:lnSpc>
                        <a:spcAft>
                          <a:spcPts val="0"/>
                        </a:spcAft>
                        <a:buSzPts val="1000"/>
                        <a:buFont typeface="Symbol"/>
                        <a:buChar char=""/>
                        <a:tabLst>
                          <a:tab pos="457200" algn="l"/>
                        </a:tabLst>
                      </a:pPr>
                      <a:r>
                        <a:rPr lang="el-GR" sz="1200" dirty="0">
                          <a:effectLst/>
                        </a:rPr>
                        <a:t>Χρήσιμες Πληροφορίες για Φορολογικά και Τελωνειακά Θέματα (Σεπτέμβριος 2010) </a:t>
                      </a:r>
                      <a:r>
                        <a:rPr lang="el-GR" sz="1200" u="sng" dirty="0">
                          <a:effectLst/>
                          <a:hlinkClick r:id="rId4"/>
                        </a:rPr>
                        <a:t>(</a:t>
                      </a:r>
                      <a:r>
                        <a:rPr lang="el-GR" sz="1200" u="sng" dirty="0" err="1">
                          <a:effectLst/>
                          <a:hlinkClick r:id="rId4"/>
                        </a:rPr>
                        <a:t>Aρχείο</a:t>
                      </a:r>
                      <a:r>
                        <a:rPr lang="el-GR" sz="1200" u="sng" dirty="0">
                          <a:effectLst/>
                          <a:hlinkClick r:id="rId4"/>
                        </a:rPr>
                        <a:t>  </a:t>
                      </a:r>
                      <a:r>
                        <a:rPr lang="el-GR" sz="1200" u="sng" dirty="0" err="1">
                          <a:effectLst/>
                          <a:hlinkClick r:id="rId4"/>
                        </a:rPr>
                        <a:t>pdf</a:t>
                      </a:r>
                      <a:r>
                        <a:rPr lang="el-GR" sz="1200" u="sng" dirty="0">
                          <a:effectLst/>
                          <a:hlinkClick r:id="rId4"/>
                        </a:rPr>
                        <a:t>)</a:t>
                      </a:r>
                      <a:endParaRPr lang="el-GR" sz="1200" dirty="0">
                        <a:effectLst/>
                      </a:endParaRPr>
                    </a:p>
                    <a:p>
                      <a:pPr marL="342900" marR="171450" lvl="0" indent="-342900" fontAlgn="base">
                        <a:lnSpc>
                          <a:spcPts val="1920"/>
                        </a:lnSpc>
                        <a:spcAft>
                          <a:spcPts val="0"/>
                        </a:spcAft>
                        <a:buSzPts val="1000"/>
                        <a:buFont typeface="Symbol"/>
                        <a:buChar char=""/>
                        <a:tabLst>
                          <a:tab pos="457200" algn="l"/>
                        </a:tabLst>
                      </a:pPr>
                      <a:r>
                        <a:rPr lang="el-GR" sz="1200" dirty="0">
                          <a:effectLst/>
                        </a:rPr>
                        <a:t>Χρήσιμες Πληροφορίες για Φορολογικά και Τελωνειακά Θέματα (Φεβρουάριος 2009) </a:t>
                      </a:r>
                      <a:r>
                        <a:rPr lang="el-GR" sz="1200" u="sng" dirty="0">
                          <a:effectLst/>
                          <a:hlinkClick r:id="rId5"/>
                        </a:rPr>
                        <a:t>(</a:t>
                      </a:r>
                      <a:r>
                        <a:rPr lang="el-GR" sz="1200" u="sng" dirty="0" err="1">
                          <a:effectLst/>
                          <a:hlinkClick r:id="rId5"/>
                        </a:rPr>
                        <a:t>Aρχείο</a:t>
                      </a:r>
                      <a:r>
                        <a:rPr lang="el-GR" sz="1200" u="sng" dirty="0">
                          <a:effectLst/>
                          <a:hlinkClick r:id="rId5"/>
                        </a:rPr>
                        <a:t>  </a:t>
                      </a:r>
                      <a:r>
                        <a:rPr lang="el-GR" sz="1200" u="sng" dirty="0" err="1">
                          <a:effectLst/>
                          <a:hlinkClick r:id="rId5"/>
                        </a:rPr>
                        <a:t>pdf</a:t>
                      </a:r>
                      <a:r>
                        <a:rPr lang="el-GR" sz="1200" u="sng" dirty="0">
                          <a:effectLst/>
                          <a:hlinkClick r:id="rId5"/>
                        </a:rPr>
                        <a:t>)</a:t>
                      </a:r>
                      <a:endParaRPr lang="el-GR" sz="1200" dirty="0">
                        <a:effectLst/>
                      </a:endParaRPr>
                    </a:p>
                    <a:p>
                      <a:pPr marL="342900" marR="171450" lvl="0" indent="-342900" fontAlgn="base">
                        <a:lnSpc>
                          <a:spcPts val="1920"/>
                        </a:lnSpc>
                        <a:spcAft>
                          <a:spcPts val="0"/>
                        </a:spcAft>
                        <a:buSzPts val="1000"/>
                        <a:buFont typeface="Symbol"/>
                        <a:buChar char=""/>
                        <a:tabLst>
                          <a:tab pos="457200" algn="l"/>
                        </a:tabLst>
                      </a:pPr>
                      <a:r>
                        <a:rPr lang="el-GR" sz="1200" dirty="0">
                          <a:effectLst/>
                        </a:rPr>
                        <a:t>Χρήσιμες Πληροφορίες για Φορολογικά και Τελωνειακά Θέματα (Φεβρουάριος 2008) </a:t>
                      </a:r>
                      <a:r>
                        <a:rPr lang="el-GR" sz="1200" u="sng" dirty="0">
                          <a:effectLst/>
                          <a:hlinkClick r:id="rId6"/>
                        </a:rPr>
                        <a:t>(</a:t>
                      </a:r>
                      <a:r>
                        <a:rPr lang="el-GR" sz="1200" u="sng" dirty="0" err="1">
                          <a:effectLst/>
                          <a:hlinkClick r:id="rId6"/>
                        </a:rPr>
                        <a:t>Aρχείο</a:t>
                      </a:r>
                      <a:r>
                        <a:rPr lang="el-GR" sz="1200" u="sng" dirty="0">
                          <a:effectLst/>
                          <a:hlinkClick r:id="rId6"/>
                        </a:rPr>
                        <a:t>  </a:t>
                      </a:r>
                      <a:r>
                        <a:rPr lang="el-GR" sz="1200" u="sng" dirty="0" err="1">
                          <a:effectLst/>
                          <a:hlinkClick r:id="rId6"/>
                        </a:rPr>
                        <a:t>pdf</a:t>
                      </a:r>
                      <a:r>
                        <a:rPr lang="el-GR" sz="1200" u="sng" dirty="0">
                          <a:effectLst/>
                          <a:hlinkClick r:id="rId6"/>
                        </a:rPr>
                        <a:t>)</a:t>
                      </a:r>
                      <a:endParaRPr lang="el-GR" sz="1200" dirty="0">
                        <a:effectLst/>
                      </a:endParaRPr>
                    </a:p>
                    <a:p>
                      <a:pPr marL="342900" marR="171450" lvl="0" indent="-342900" fontAlgn="base">
                        <a:lnSpc>
                          <a:spcPts val="1920"/>
                        </a:lnSpc>
                        <a:spcAft>
                          <a:spcPts val="0"/>
                        </a:spcAft>
                        <a:buSzPts val="1000"/>
                        <a:buFont typeface="Symbol"/>
                        <a:buChar char=""/>
                        <a:tabLst>
                          <a:tab pos="457200" algn="l"/>
                        </a:tabLst>
                      </a:pPr>
                      <a:r>
                        <a:rPr lang="el-GR" sz="1200" dirty="0">
                          <a:effectLst/>
                        </a:rPr>
                        <a:t>Χρήσιμες Πληροφορίες για Φορολογικά και Τελωνειακά Θέματα (Σεπτέμβριος 2007) </a:t>
                      </a:r>
                      <a:r>
                        <a:rPr lang="el-GR" sz="1200" u="sng" dirty="0">
                          <a:effectLst/>
                          <a:hlinkClick r:id="rId7"/>
                        </a:rPr>
                        <a:t>(</a:t>
                      </a:r>
                      <a:r>
                        <a:rPr lang="el-GR" sz="1200" u="sng" dirty="0" err="1">
                          <a:effectLst/>
                          <a:hlinkClick r:id="rId7"/>
                        </a:rPr>
                        <a:t>Aρχείο</a:t>
                      </a:r>
                      <a:r>
                        <a:rPr lang="el-GR" sz="1200" u="sng" dirty="0">
                          <a:effectLst/>
                          <a:hlinkClick r:id="rId7"/>
                        </a:rPr>
                        <a:t>  </a:t>
                      </a:r>
                      <a:r>
                        <a:rPr lang="el-GR" sz="1200" u="sng" dirty="0" err="1">
                          <a:effectLst/>
                          <a:hlinkClick r:id="rId7"/>
                        </a:rPr>
                        <a:t>pdf</a:t>
                      </a:r>
                      <a:r>
                        <a:rPr lang="el-GR" sz="1200" u="sng" dirty="0">
                          <a:effectLst/>
                          <a:hlinkClick r:id="rId7"/>
                        </a:rPr>
                        <a:t>)</a:t>
                      </a:r>
                      <a:endParaRPr lang="el-GR" sz="1200" dirty="0">
                        <a:effectLst/>
                      </a:endParaRPr>
                    </a:p>
                    <a:p>
                      <a:pPr>
                        <a:lnSpc>
                          <a:spcPct val="115000"/>
                        </a:lnSpc>
                        <a:spcAft>
                          <a:spcPts val="0"/>
                        </a:spcAft>
                      </a:pPr>
                      <a:r>
                        <a:rPr lang="el-GR" sz="1050" dirty="0">
                          <a:effectLst/>
                        </a:rPr>
                        <a:t> </a:t>
                      </a:r>
                      <a:endParaRPr lang="el-GR" sz="1050" dirty="0">
                        <a:effectLst/>
                        <a:latin typeface="Calibri"/>
                        <a:ea typeface="SimSun"/>
                        <a:cs typeface="Times New Roman"/>
                      </a:endParaRPr>
                    </a:p>
                  </a:txBody>
                  <a:tcPr marL="59810" marR="59810" marT="0" marB="0"/>
                </a:tc>
              </a:tr>
              <a:tr h="2766116">
                <a:tc>
                  <a:txBody>
                    <a:bodyPr/>
                    <a:lstStyle/>
                    <a:p>
                      <a:pPr>
                        <a:lnSpc>
                          <a:spcPct val="115000"/>
                        </a:lnSpc>
                        <a:spcAft>
                          <a:spcPts val="0"/>
                        </a:spcAft>
                      </a:pPr>
                      <a:r>
                        <a:rPr lang="el-GR" sz="1400" dirty="0">
                          <a:solidFill>
                            <a:schemeClr val="bg2">
                              <a:lumMod val="40000"/>
                              <a:lumOff val="60000"/>
                            </a:schemeClr>
                          </a:solidFill>
                          <a:effectLst/>
                          <a:highlight>
                            <a:srgbClr val="00FF00"/>
                          </a:highlight>
                        </a:rPr>
                        <a:t>Με  Δομή</a:t>
                      </a:r>
                      <a:r>
                        <a:rPr lang="el-GR" sz="1400" dirty="0" smtClean="0">
                          <a:solidFill>
                            <a:schemeClr val="bg2">
                              <a:lumMod val="40000"/>
                              <a:lumOff val="60000"/>
                            </a:schemeClr>
                          </a:solidFill>
                          <a:effectLst/>
                          <a:highlight>
                            <a:srgbClr val="00FF00"/>
                          </a:highlight>
                        </a:rPr>
                        <a:t>:</a:t>
                      </a:r>
                    </a:p>
                    <a:p>
                      <a:pPr>
                        <a:lnSpc>
                          <a:spcPct val="115000"/>
                        </a:lnSpc>
                        <a:spcAft>
                          <a:spcPts val="0"/>
                        </a:spcAft>
                      </a:pPr>
                      <a:endParaRPr lang="el-GR" sz="1000" dirty="0">
                        <a:effectLst/>
                      </a:endParaRPr>
                    </a:p>
                    <a:p>
                      <a:pPr marR="95250" fontAlgn="base">
                        <a:lnSpc>
                          <a:spcPct val="115000"/>
                        </a:lnSpc>
                        <a:spcAft>
                          <a:spcPts val="0"/>
                        </a:spcAft>
                      </a:pPr>
                      <a:r>
                        <a:rPr lang="el-GR" sz="1800" dirty="0">
                          <a:effectLst/>
                        </a:rPr>
                        <a:t>Χρήσιμες Πληροφορίες για Φορολογικά και Τελωνειακά Θέματα</a:t>
                      </a:r>
                    </a:p>
                    <a:p>
                      <a:pPr marL="342900" marR="171450" lvl="0" indent="-342900" fontAlgn="base">
                        <a:lnSpc>
                          <a:spcPts val="1920"/>
                        </a:lnSpc>
                        <a:spcAft>
                          <a:spcPts val="0"/>
                        </a:spcAft>
                        <a:buSzPts val="1000"/>
                        <a:buFont typeface="Symbol"/>
                        <a:buChar char=""/>
                        <a:tabLst>
                          <a:tab pos="457200" algn="l"/>
                        </a:tabLst>
                      </a:pPr>
                      <a:r>
                        <a:rPr lang="el-GR" sz="1800" u="sng" dirty="0">
                          <a:effectLst/>
                        </a:rPr>
                        <a:t>Ιούλιος 2012</a:t>
                      </a:r>
                      <a:endParaRPr lang="el-GR" sz="1800" dirty="0">
                        <a:effectLst/>
                      </a:endParaRPr>
                    </a:p>
                    <a:p>
                      <a:pPr marL="342900" marR="171450" lvl="0" indent="-342900" fontAlgn="base">
                        <a:lnSpc>
                          <a:spcPts val="1920"/>
                        </a:lnSpc>
                        <a:spcAft>
                          <a:spcPts val="0"/>
                        </a:spcAft>
                        <a:buSzPts val="1000"/>
                        <a:buFont typeface="Symbol"/>
                        <a:buChar char=""/>
                        <a:tabLst>
                          <a:tab pos="457200" algn="l"/>
                        </a:tabLst>
                      </a:pPr>
                      <a:r>
                        <a:rPr lang="el-GR" sz="1800" u="sng" dirty="0">
                          <a:effectLst/>
                        </a:rPr>
                        <a:t>Σεπτέμβριος </a:t>
                      </a:r>
                      <a:r>
                        <a:rPr lang="el-GR" sz="1800" u="sng" dirty="0" smtClean="0">
                          <a:effectLst/>
                        </a:rPr>
                        <a:t> 2010</a:t>
                      </a:r>
                      <a:endParaRPr lang="el-GR" sz="1800" dirty="0">
                        <a:effectLst/>
                      </a:endParaRPr>
                    </a:p>
                    <a:p>
                      <a:pPr marL="342900" marR="171450" lvl="0" indent="-342900" fontAlgn="base">
                        <a:lnSpc>
                          <a:spcPts val="1920"/>
                        </a:lnSpc>
                        <a:spcAft>
                          <a:spcPts val="0"/>
                        </a:spcAft>
                        <a:buSzPts val="1000"/>
                        <a:buFont typeface="Symbol"/>
                        <a:buChar char=""/>
                        <a:tabLst>
                          <a:tab pos="457200" algn="l"/>
                        </a:tabLst>
                      </a:pPr>
                      <a:r>
                        <a:rPr lang="el-GR" sz="1800" u="sng" dirty="0">
                          <a:effectLst/>
                        </a:rPr>
                        <a:t>Φεβρουάριος 2009</a:t>
                      </a:r>
                      <a:endParaRPr lang="el-GR" sz="1800" dirty="0">
                        <a:effectLst/>
                      </a:endParaRPr>
                    </a:p>
                    <a:p>
                      <a:pPr marL="342900" marR="171450" lvl="0" indent="-342900" fontAlgn="base">
                        <a:lnSpc>
                          <a:spcPts val="1920"/>
                        </a:lnSpc>
                        <a:spcAft>
                          <a:spcPts val="0"/>
                        </a:spcAft>
                        <a:buSzPts val="1000"/>
                        <a:buFont typeface="Symbol"/>
                        <a:buChar char=""/>
                        <a:tabLst>
                          <a:tab pos="457200" algn="l"/>
                        </a:tabLst>
                      </a:pPr>
                      <a:r>
                        <a:rPr lang="el-GR" sz="1800" u="sng" dirty="0">
                          <a:effectLst/>
                        </a:rPr>
                        <a:t>Φεβρουάριος 2008</a:t>
                      </a:r>
                      <a:endParaRPr lang="el-GR" sz="1800" dirty="0">
                        <a:effectLst/>
                      </a:endParaRPr>
                    </a:p>
                    <a:p>
                      <a:pPr marL="342900" marR="171450" lvl="0" indent="-342900" fontAlgn="base">
                        <a:lnSpc>
                          <a:spcPts val="1920"/>
                        </a:lnSpc>
                        <a:spcAft>
                          <a:spcPts val="0"/>
                        </a:spcAft>
                        <a:buSzPts val="1000"/>
                        <a:buFont typeface="Symbol"/>
                        <a:buChar char=""/>
                        <a:tabLst>
                          <a:tab pos="457200" algn="l"/>
                        </a:tabLst>
                      </a:pPr>
                      <a:r>
                        <a:rPr lang="el-GR" sz="1800" u="sng" dirty="0">
                          <a:effectLst/>
                        </a:rPr>
                        <a:t>Σεπτέμβριος </a:t>
                      </a:r>
                      <a:r>
                        <a:rPr lang="el-GR" sz="1800" u="sng" dirty="0" smtClean="0">
                          <a:effectLst/>
                        </a:rPr>
                        <a:t> 2007</a:t>
                      </a:r>
                      <a:endParaRPr lang="el-GR" sz="1800" dirty="0">
                        <a:effectLst/>
                      </a:endParaRPr>
                    </a:p>
                    <a:p>
                      <a:pPr marR="95250" fontAlgn="base">
                        <a:lnSpc>
                          <a:spcPct val="115000"/>
                        </a:lnSpc>
                        <a:spcAft>
                          <a:spcPts val="0"/>
                        </a:spcAft>
                      </a:pPr>
                      <a:r>
                        <a:rPr lang="el-GR" sz="1000" dirty="0">
                          <a:effectLst/>
                        </a:rPr>
                        <a:t> </a:t>
                      </a:r>
                      <a:endParaRPr lang="el-GR" sz="1000" dirty="0">
                        <a:effectLst/>
                        <a:latin typeface="Calibri"/>
                        <a:ea typeface="SimSun"/>
                        <a:cs typeface="Times New Roman"/>
                      </a:endParaRPr>
                    </a:p>
                  </a:txBody>
                  <a:tcPr marL="59810" marR="59810" marT="0" marB="0"/>
                </a:tc>
              </a:tr>
            </a:tbl>
          </a:graphicData>
        </a:graphic>
      </p:graphicFrame>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13</a:t>
            </a:fld>
            <a:endParaRPr lang="el-GR" altLang="en-US"/>
          </a:p>
        </p:txBody>
      </p:sp>
    </p:spTree>
    <p:extLst>
      <p:ext uri="{BB962C8B-B14F-4D97-AF65-F5344CB8AC3E}">
        <p14:creationId xmlns:p14="http://schemas.microsoft.com/office/powerpoint/2010/main" val="3906075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811560"/>
          </a:xfrm>
        </p:spPr>
        <p:txBody>
          <a:bodyPr/>
          <a:lstStyle/>
          <a:p>
            <a:r>
              <a:rPr lang="el-GR" sz="2400" b="1" i="1" dirty="0">
                <a:latin typeface="Comic Sans MS" panose="030F0702030302020204" pitchFamily="66" charset="0"/>
              </a:rPr>
              <a:t>Η δομή ενισχύει την δυνατότητά μας να </a:t>
            </a:r>
            <a:r>
              <a:rPr lang="el-GR" sz="2400" b="1" i="1" dirty="0" smtClean="0">
                <a:latin typeface="Comic Sans MS" panose="030F0702030302020204" pitchFamily="66" charset="0"/>
              </a:rPr>
              <a:t>διαβάζουμε </a:t>
            </a:r>
            <a:r>
              <a:rPr lang="el-GR" sz="2400" b="1" i="1" dirty="0">
                <a:latin typeface="Comic Sans MS" panose="030F0702030302020204" pitchFamily="66" charset="0"/>
              </a:rPr>
              <a:t>χωρίς λάθη και να </a:t>
            </a:r>
            <a:r>
              <a:rPr lang="el-GR" sz="2400" b="1" i="1" dirty="0" smtClean="0">
                <a:latin typeface="Comic Sans MS" panose="030F0702030302020204" pitchFamily="66" charset="0"/>
              </a:rPr>
              <a:t>απομνημονεύουμε </a:t>
            </a:r>
            <a:r>
              <a:rPr lang="el-GR" sz="2400" b="1" i="1" dirty="0">
                <a:latin typeface="Comic Sans MS" panose="030F0702030302020204" pitchFamily="66" charset="0"/>
              </a:rPr>
              <a:t>μεγάλους αριθμούς</a:t>
            </a:r>
            <a:r>
              <a:rPr lang="el-GR" sz="1600" i="1" dirty="0" smtClean="0"/>
              <a:t>.</a:t>
            </a:r>
            <a:endParaRPr lang="el-GR"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4533207"/>
              </p:ext>
            </p:extLst>
          </p:nvPr>
        </p:nvGraphicFramePr>
        <p:xfrm>
          <a:off x="1424608" y="1988837"/>
          <a:ext cx="6234127" cy="3528394"/>
        </p:xfrm>
        <a:graphic>
          <a:graphicData uri="http://schemas.openxmlformats.org/drawingml/2006/table">
            <a:tbl>
              <a:tblPr firstRow="1" firstCol="1" bandRow="1">
                <a:tableStyleId>{5C22544A-7EE6-4342-B048-85BDC9FD1C3A}</a:tableStyleId>
              </a:tblPr>
              <a:tblGrid>
                <a:gridCol w="6234127"/>
              </a:tblGrid>
              <a:tr h="1764197">
                <a:tc>
                  <a:txBody>
                    <a:bodyPr/>
                    <a:lstStyle/>
                    <a:p>
                      <a:pPr>
                        <a:lnSpc>
                          <a:spcPct val="115000"/>
                        </a:lnSpc>
                        <a:spcAft>
                          <a:spcPts val="0"/>
                        </a:spcAft>
                      </a:pPr>
                      <a:r>
                        <a:rPr lang="el-GR" sz="1400" dirty="0">
                          <a:solidFill>
                            <a:schemeClr val="bg2">
                              <a:lumMod val="40000"/>
                              <a:lumOff val="60000"/>
                            </a:schemeClr>
                          </a:solidFill>
                          <a:effectLst/>
                          <a:highlight>
                            <a:srgbClr val="00FF00"/>
                          </a:highlight>
                        </a:rPr>
                        <a:t>Χωρίς Δομή</a:t>
                      </a:r>
                      <a:r>
                        <a:rPr lang="el-GR" sz="1400" dirty="0" smtClean="0">
                          <a:solidFill>
                            <a:schemeClr val="bg2">
                              <a:lumMod val="40000"/>
                              <a:lumOff val="60000"/>
                            </a:schemeClr>
                          </a:solidFill>
                          <a:effectLst/>
                          <a:highlight>
                            <a:srgbClr val="00FF00"/>
                          </a:highlight>
                        </a:rPr>
                        <a:t>:</a:t>
                      </a:r>
                    </a:p>
                    <a:p>
                      <a:pPr>
                        <a:lnSpc>
                          <a:spcPct val="115000"/>
                        </a:lnSpc>
                        <a:spcAft>
                          <a:spcPts val="0"/>
                        </a:spcAft>
                      </a:pPr>
                      <a:endParaRPr lang="el-GR" sz="1100" dirty="0">
                        <a:effectLst/>
                      </a:endParaRPr>
                    </a:p>
                    <a:p>
                      <a:pPr>
                        <a:lnSpc>
                          <a:spcPct val="115000"/>
                        </a:lnSpc>
                        <a:spcAft>
                          <a:spcPts val="0"/>
                        </a:spcAft>
                      </a:pPr>
                      <a:r>
                        <a:rPr lang="el-GR" sz="1800" dirty="0">
                          <a:effectLst/>
                        </a:rPr>
                        <a:t>        ΤΗΛ:    00442089659068</a:t>
                      </a:r>
                    </a:p>
                    <a:p>
                      <a:pPr>
                        <a:lnSpc>
                          <a:spcPct val="115000"/>
                        </a:lnSpc>
                        <a:spcAft>
                          <a:spcPts val="0"/>
                        </a:spcAft>
                      </a:pPr>
                      <a:r>
                        <a:rPr lang="el-GR" sz="1800" dirty="0">
                          <a:effectLst/>
                        </a:rPr>
                        <a:t>        ΑΦΜ:  </a:t>
                      </a:r>
                      <a:r>
                        <a:rPr lang="el-GR" sz="1800" dirty="0" smtClean="0">
                          <a:effectLst/>
                        </a:rPr>
                        <a:t> 025740634</a:t>
                      </a:r>
                      <a:endParaRPr lang="el-GR" sz="1800" dirty="0">
                        <a:effectLst/>
                      </a:endParaRPr>
                    </a:p>
                    <a:p>
                      <a:pPr>
                        <a:lnSpc>
                          <a:spcPct val="115000"/>
                        </a:lnSpc>
                        <a:spcAft>
                          <a:spcPts val="0"/>
                        </a:spcAft>
                      </a:pPr>
                      <a:r>
                        <a:rPr lang="el-GR" sz="1800" dirty="0">
                          <a:effectLst/>
                        </a:rPr>
                        <a:t>        </a:t>
                      </a:r>
                      <a:r>
                        <a:rPr lang="en-US" sz="1800" dirty="0">
                          <a:effectLst/>
                        </a:rPr>
                        <a:t>VISA</a:t>
                      </a:r>
                      <a:r>
                        <a:rPr lang="el-GR" sz="1800" dirty="0">
                          <a:effectLst/>
                        </a:rPr>
                        <a:t>:   1234567890123456</a:t>
                      </a:r>
                      <a:endParaRPr lang="el-GR" sz="1800" dirty="0">
                        <a:effectLst/>
                        <a:latin typeface="Calibri"/>
                        <a:ea typeface="SimSun"/>
                        <a:cs typeface="Times New Roman"/>
                      </a:endParaRPr>
                    </a:p>
                  </a:txBody>
                  <a:tcPr marL="68580" marR="68580" marT="0" marB="0"/>
                </a:tc>
              </a:tr>
              <a:tr h="1764197">
                <a:tc>
                  <a:txBody>
                    <a:bodyPr/>
                    <a:lstStyle/>
                    <a:p>
                      <a:pPr>
                        <a:lnSpc>
                          <a:spcPct val="115000"/>
                        </a:lnSpc>
                        <a:spcAft>
                          <a:spcPts val="0"/>
                        </a:spcAft>
                      </a:pPr>
                      <a:r>
                        <a:rPr lang="el-GR" sz="1400" dirty="0">
                          <a:solidFill>
                            <a:schemeClr val="bg2">
                              <a:lumMod val="40000"/>
                              <a:lumOff val="60000"/>
                            </a:schemeClr>
                          </a:solidFill>
                          <a:effectLst/>
                          <a:highlight>
                            <a:srgbClr val="00FF00"/>
                          </a:highlight>
                        </a:rPr>
                        <a:t>Με δομή</a:t>
                      </a:r>
                      <a:r>
                        <a:rPr lang="el-GR" sz="1400" dirty="0" smtClean="0">
                          <a:solidFill>
                            <a:schemeClr val="bg2">
                              <a:lumMod val="40000"/>
                              <a:lumOff val="60000"/>
                            </a:schemeClr>
                          </a:solidFill>
                          <a:effectLst/>
                          <a:highlight>
                            <a:srgbClr val="00FF00"/>
                          </a:highlight>
                        </a:rPr>
                        <a:t>:</a:t>
                      </a:r>
                    </a:p>
                    <a:p>
                      <a:pPr>
                        <a:lnSpc>
                          <a:spcPct val="115000"/>
                        </a:lnSpc>
                        <a:spcAft>
                          <a:spcPts val="0"/>
                        </a:spcAft>
                      </a:pPr>
                      <a:endParaRPr lang="el-GR" sz="1100" dirty="0">
                        <a:effectLst/>
                      </a:endParaRPr>
                    </a:p>
                    <a:p>
                      <a:pPr>
                        <a:lnSpc>
                          <a:spcPct val="115000"/>
                        </a:lnSpc>
                        <a:spcAft>
                          <a:spcPts val="0"/>
                        </a:spcAft>
                      </a:pPr>
                      <a:r>
                        <a:rPr lang="el-GR" sz="1800" dirty="0">
                          <a:effectLst/>
                        </a:rPr>
                        <a:t>        </a:t>
                      </a:r>
                      <a:r>
                        <a:rPr lang="el-GR" sz="1800" dirty="0" smtClean="0">
                          <a:effectLst/>
                        </a:rPr>
                        <a:t>ΤΗΛ</a:t>
                      </a:r>
                      <a:r>
                        <a:rPr lang="el-GR" sz="1800" dirty="0">
                          <a:effectLst/>
                        </a:rPr>
                        <a:t>: </a:t>
                      </a:r>
                      <a:r>
                        <a:rPr lang="en-US" sz="1800" dirty="0">
                          <a:effectLst/>
                        </a:rPr>
                        <a:t>  </a:t>
                      </a:r>
                      <a:r>
                        <a:rPr lang="el-GR" sz="1800" dirty="0" smtClean="0">
                          <a:effectLst/>
                        </a:rPr>
                        <a:t>(</a:t>
                      </a:r>
                      <a:r>
                        <a:rPr lang="el-GR" sz="1800" dirty="0">
                          <a:effectLst/>
                        </a:rPr>
                        <a:t>0044) -  20 8965 9068</a:t>
                      </a:r>
                    </a:p>
                    <a:p>
                      <a:pPr>
                        <a:lnSpc>
                          <a:spcPct val="115000"/>
                        </a:lnSpc>
                        <a:spcAft>
                          <a:spcPts val="0"/>
                        </a:spcAft>
                      </a:pPr>
                      <a:r>
                        <a:rPr lang="el-GR" sz="1800" dirty="0">
                          <a:effectLst/>
                        </a:rPr>
                        <a:t>        ΑΦΜ:  025.740.634</a:t>
                      </a:r>
                    </a:p>
                    <a:p>
                      <a:pPr>
                        <a:lnSpc>
                          <a:spcPct val="115000"/>
                        </a:lnSpc>
                        <a:spcAft>
                          <a:spcPts val="0"/>
                        </a:spcAft>
                      </a:pPr>
                      <a:r>
                        <a:rPr lang="el-GR" sz="1800" dirty="0">
                          <a:effectLst/>
                        </a:rPr>
                        <a:t>        </a:t>
                      </a:r>
                      <a:r>
                        <a:rPr lang="en-US" sz="1800" dirty="0">
                          <a:effectLst/>
                        </a:rPr>
                        <a:t>VISA:</a:t>
                      </a:r>
                      <a:r>
                        <a:rPr lang="el-GR" sz="1800" dirty="0">
                          <a:effectLst/>
                        </a:rPr>
                        <a:t>  </a:t>
                      </a:r>
                      <a:r>
                        <a:rPr lang="el-GR" sz="1800" dirty="0" smtClean="0">
                          <a:effectLst/>
                        </a:rPr>
                        <a:t>1234 </a:t>
                      </a:r>
                      <a:r>
                        <a:rPr lang="el-GR" sz="1800" dirty="0">
                          <a:effectLst/>
                        </a:rPr>
                        <a:t>5678 9012 3456</a:t>
                      </a:r>
                      <a:endParaRPr lang="el-GR" sz="1800" dirty="0">
                        <a:effectLst/>
                        <a:latin typeface="Calibri"/>
                        <a:ea typeface="SimSun"/>
                        <a:cs typeface="Times New Roman"/>
                      </a:endParaRPr>
                    </a:p>
                  </a:txBody>
                  <a:tcPr marL="68580" marR="68580" marT="0" marB="0"/>
                </a:tc>
              </a:tr>
            </a:tbl>
          </a:graphicData>
        </a:graphic>
      </p:graphicFrame>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14</a:t>
            </a:fld>
            <a:endParaRPr lang="el-GR" altLang="en-US"/>
          </a:p>
        </p:txBody>
      </p:sp>
    </p:spTree>
    <p:extLst>
      <p:ext uri="{BB962C8B-B14F-4D97-AF65-F5344CB8AC3E}">
        <p14:creationId xmlns:p14="http://schemas.microsoft.com/office/powerpoint/2010/main" val="2352404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739552"/>
          </a:xfrm>
        </p:spPr>
        <p:txBody>
          <a:bodyPr/>
          <a:lstStyle/>
          <a:p>
            <a:r>
              <a:rPr lang="el-GR" sz="1800" b="1" dirty="0">
                <a:latin typeface="Comic Sans MS" panose="030F0702030302020204" pitchFamily="66" charset="0"/>
              </a:rPr>
              <a:t>Η ΟΠΤΙΚΗ ΙΕΡΑΡΧΙΑ μας βοηθά να συγκεντρωθούμε στην χρήσιμη πληροφορία</a:t>
            </a:r>
          </a:p>
        </p:txBody>
      </p:sp>
      <p:pic>
        <p:nvPicPr>
          <p:cNvPr id="4" name="Content Placeholder 3" descr="C:\Users\Tasos\Pictures\IERARXIA002.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6536" y="1700808"/>
            <a:ext cx="8352928" cy="4752528"/>
          </a:xfrm>
          <a:prstGeom prst="rect">
            <a:avLst/>
          </a:prstGeom>
          <a:noFill/>
          <a:ln>
            <a:noFill/>
          </a:ln>
        </p:spPr>
      </p:pic>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15</a:t>
            </a:fld>
            <a:endParaRPr lang="el-GR" altLang="en-US"/>
          </a:p>
        </p:txBody>
      </p:sp>
    </p:spTree>
    <p:extLst>
      <p:ext uri="{BB962C8B-B14F-4D97-AF65-F5344CB8AC3E}">
        <p14:creationId xmlns:p14="http://schemas.microsoft.com/office/powerpoint/2010/main" val="808076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739552"/>
          </a:xfrm>
        </p:spPr>
        <p:txBody>
          <a:bodyPr/>
          <a:lstStyle/>
          <a:p>
            <a:r>
              <a:rPr lang="el-GR" sz="1800" b="1" dirty="0" smtClean="0">
                <a:latin typeface="Comic Sans MS" panose="030F0702030302020204" pitchFamily="66" charset="0"/>
              </a:rPr>
              <a:t>Η ΟΠΤΙΚΗ ΙΕΡΑΡΧΙΑ μας βοηθά να συγκεντρωθούμε στην χρήσιμη πληροφορία</a:t>
            </a:r>
            <a:endParaRPr lang="el-GR" sz="1800" dirty="0"/>
          </a:p>
        </p:txBody>
      </p:sp>
      <p:pic>
        <p:nvPicPr>
          <p:cNvPr id="4" name="Content Placeholder 3"/>
          <p:cNvPicPr>
            <a:picLocks noGrp="1"/>
          </p:cNvPicPr>
          <p:nvPr>
            <p:ph idx="1"/>
          </p:nvPr>
        </p:nvPicPr>
        <p:blipFill>
          <a:blip r:embed="rId3"/>
          <a:stretch>
            <a:fillRect/>
          </a:stretch>
        </p:blipFill>
        <p:spPr>
          <a:xfrm>
            <a:off x="848545" y="1196752"/>
            <a:ext cx="8208912" cy="5472608"/>
          </a:xfrm>
          <a:prstGeom prst="rect">
            <a:avLst/>
          </a:prstGeom>
          <a:ln>
            <a:solidFill>
              <a:schemeClr val="accent2">
                <a:alpha val="43000"/>
              </a:schemeClr>
            </a:solidFill>
          </a:ln>
        </p:spPr>
      </p:pic>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16</a:t>
            </a:fld>
            <a:endParaRPr lang="el-GR" altLang="en-US"/>
          </a:p>
        </p:txBody>
      </p:sp>
    </p:spTree>
    <p:extLst>
      <p:ext uri="{BB962C8B-B14F-4D97-AF65-F5344CB8AC3E}">
        <p14:creationId xmlns:p14="http://schemas.microsoft.com/office/powerpoint/2010/main" val="771260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476672"/>
            <a:ext cx="8915400" cy="792088"/>
          </a:xfrm>
        </p:spPr>
        <p:txBody>
          <a:bodyPr/>
          <a:lstStyle/>
          <a:p>
            <a:r>
              <a:rPr lang="el-GR" sz="1800" b="1" dirty="0">
                <a:latin typeface="Comic Sans MS" panose="030F0702030302020204" pitchFamily="66" charset="0"/>
              </a:rPr>
              <a:t>Η ΟΠΤΙΚΗ ΙΕΡΑΡΧΙΑ μας βοηθά να συγκεντρωθούμε στην χρήσιμη πληροφορία</a:t>
            </a:r>
            <a:endParaRPr lang="el-GR"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8994083"/>
              </p:ext>
            </p:extLst>
          </p:nvPr>
        </p:nvGraphicFramePr>
        <p:xfrm>
          <a:off x="2247265" y="1268760"/>
          <a:ext cx="6738183" cy="5112568"/>
        </p:xfrm>
        <a:graphic>
          <a:graphicData uri="http://schemas.openxmlformats.org/drawingml/2006/table">
            <a:tbl>
              <a:tblPr firstRow="1" firstCol="1" bandRow="1">
                <a:tableStyleId>{5C22544A-7EE6-4342-B048-85BDC9FD1C3A}</a:tableStyleId>
              </a:tblPr>
              <a:tblGrid>
                <a:gridCol w="6738183"/>
              </a:tblGrid>
              <a:tr h="5112568">
                <a:tc>
                  <a:txBody>
                    <a:bodyPr/>
                    <a:lstStyle/>
                    <a:p>
                      <a:pPr>
                        <a:lnSpc>
                          <a:spcPct val="115000"/>
                        </a:lnSpc>
                        <a:spcAft>
                          <a:spcPts val="0"/>
                        </a:spcAft>
                      </a:pPr>
                      <a:r>
                        <a:rPr lang="el-GR" sz="1400" spc="300" dirty="0">
                          <a:ln w="5715" cap="flat" cmpd="sng" algn="ctr">
                            <a:solidFill>
                              <a:srgbClr val="F4F6F9"/>
                            </a:solidFill>
                            <a:prstDash val="solid"/>
                            <a:miter lim="0"/>
                          </a:ln>
                          <a:effectLst>
                            <a:glow rad="45504">
                              <a:schemeClr val="accent1">
                                <a:satMod val="220000"/>
                                <a:alpha val="35000"/>
                              </a:schemeClr>
                            </a:glow>
                          </a:effectLst>
                        </a:rPr>
                        <a:t>Δηλώσεις:</a:t>
                      </a:r>
                      <a:endParaRPr lang="el-GR" sz="1100" dirty="0">
                        <a:effectLst/>
                      </a:endParaRPr>
                    </a:p>
                    <a:p>
                      <a:pPr indent="142875">
                        <a:lnSpc>
                          <a:spcPct val="115000"/>
                        </a:lnSpc>
                        <a:spcAft>
                          <a:spcPts val="0"/>
                        </a:spcAft>
                      </a:pPr>
                      <a:r>
                        <a:rPr lang="el-GR" sz="1150" dirty="0" smtClean="0">
                          <a:effectLst/>
                        </a:rPr>
                        <a:t>    </a:t>
                      </a:r>
                      <a:r>
                        <a:rPr lang="el-GR" sz="1400" dirty="0" smtClean="0">
                          <a:effectLst/>
                        </a:rPr>
                        <a:t>Απόδοσης </a:t>
                      </a:r>
                      <a:r>
                        <a:rPr lang="el-GR" sz="1400" dirty="0">
                          <a:effectLst/>
                        </a:rPr>
                        <a:t>Φόρου και Τελών Χαρτοσήμου   </a:t>
                      </a:r>
                    </a:p>
                    <a:p>
                      <a:pPr indent="142875">
                        <a:lnSpc>
                          <a:spcPct val="115000"/>
                        </a:lnSpc>
                        <a:spcAft>
                          <a:spcPts val="0"/>
                        </a:spcAft>
                      </a:pPr>
                      <a:r>
                        <a:rPr lang="el-GR" sz="1400" dirty="0" smtClean="0">
                          <a:effectLst/>
                        </a:rPr>
                        <a:t>    Αμοιβών </a:t>
                      </a:r>
                      <a:r>
                        <a:rPr lang="el-GR" sz="1400" dirty="0">
                          <a:effectLst/>
                        </a:rPr>
                        <a:t>από Ελευθέρια Επαγγέλματα (Ε20)</a:t>
                      </a:r>
                    </a:p>
                    <a:p>
                      <a:pPr>
                        <a:lnSpc>
                          <a:spcPct val="115000"/>
                        </a:lnSpc>
                        <a:spcAft>
                          <a:spcPts val="0"/>
                        </a:spcAft>
                      </a:pPr>
                      <a:r>
                        <a:rPr lang="el-GR" sz="1400" dirty="0">
                          <a:effectLst/>
                        </a:rPr>
                        <a:t>     </a:t>
                      </a:r>
                      <a:r>
                        <a:rPr lang="el-GR" sz="1400" dirty="0" smtClean="0">
                          <a:effectLst/>
                        </a:rPr>
                        <a:t>   Εισοδήματος </a:t>
                      </a:r>
                      <a:r>
                        <a:rPr lang="el-GR" sz="1400" dirty="0">
                          <a:effectLst/>
                        </a:rPr>
                        <a:t>Φυσικών Προσώπων (Ε1)</a:t>
                      </a:r>
                    </a:p>
                    <a:p>
                      <a:pPr indent="142875">
                        <a:lnSpc>
                          <a:spcPct val="115000"/>
                        </a:lnSpc>
                        <a:spcAft>
                          <a:spcPts val="0"/>
                        </a:spcAft>
                      </a:pPr>
                      <a:r>
                        <a:rPr lang="el-GR" sz="1400" dirty="0" smtClean="0">
                          <a:effectLst/>
                        </a:rPr>
                        <a:t>    Εισοδήματος </a:t>
                      </a:r>
                      <a:r>
                        <a:rPr lang="el-GR" sz="1400" dirty="0">
                          <a:effectLst/>
                        </a:rPr>
                        <a:t>Νομικών Προσώπων (Ε5) </a:t>
                      </a:r>
                    </a:p>
                    <a:p>
                      <a:pPr indent="142875">
                        <a:lnSpc>
                          <a:spcPct val="115000"/>
                        </a:lnSpc>
                        <a:spcAft>
                          <a:spcPts val="0"/>
                        </a:spcAft>
                      </a:pPr>
                      <a:r>
                        <a:rPr lang="el-GR" sz="1400" dirty="0" smtClean="0">
                          <a:effectLst/>
                        </a:rPr>
                        <a:t>    Εισοδήματος </a:t>
                      </a:r>
                      <a:r>
                        <a:rPr lang="el-GR" sz="1400" dirty="0">
                          <a:effectLst/>
                        </a:rPr>
                        <a:t>Νομικών Προσώπων (Φ01-010)</a:t>
                      </a:r>
                    </a:p>
                    <a:p>
                      <a:pPr indent="142875">
                        <a:lnSpc>
                          <a:spcPct val="115000"/>
                        </a:lnSpc>
                        <a:spcAft>
                          <a:spcPts val="0"/>
                        </a:spcAft>
                      </a:pPr>
                      <a:r>
                        <a:rPr lang="el-GR" sz="1400" dirty="0" smtClean="0">
                          <a:effectLst/>
                        </a:rPr>
                        <a:t>    Εισοδήματος </a:t>
                      </a:r>
                      <a:r>
                        <a:rPr lang="el-GR" sz="1400" dirty="0">
                          <a:effectLst/>
                        </a:rPr>
                        <a:t>Νομικών Προσώπων (Φ01-013)   </a:t>
                      </a:r>
                    </a:p>
                    <a:p>
                      <a:pPr indent="142875">
                        <a:lnSpc>
                          <a:spcPct val="115000"/>
                        </a:lnSpc>
                        <a:spcAft>
                          <a:spcPts val="0"/>
                        </a:spcAft>
                      </a:pPr>
                      <a:r>
                        <a:rPr lang="el-GR" sz="1400" dirty="0" smtClean="0">
                          <a:effectLst/>
                        </a:rPr>
                        <a:t>    Εισοδημάτων </a:t>
                      </a:r>
                      <a:r>
                        <a:rPr lang="el-GR" sz="1400" dirty="0">
                          <a:effectLst/>
                        </a:rPr>
                        <a:t>από Εμπορικές Επιχειρήσεις (Ε21)</a:t>
                      </a:r>
                    </a:p>
                    <a:p>
                      <a:pPr indent="142875">
                        <a:lnSpc>
                          <a:spcPct val="115000"/>
                        </a:lnSpc>
                        <a:spcAft>
                          <a:spcPts val="0"/>
                        </a:spcAft>
                      </a:pPr>
                      <a:r>
                        <a:rPr lang="el-GR" sz="1400" dirty="0" smtClean="0">
                          <a:effectLst/>
                        </a:rPr>
                        <a:t>    Εισοδήματος </a:t>
                      </a:r>
                      <a:r>
                        <a:rPr lang="el-GR" sz="1400" dirty="0">
                          <a:effectLst/>
                        </a:rPr>
                        <a:t>Νομικών Προσώπων μη Κερδοσκοπικού Χαρακτήρα   </a:t>
                      </a:r>
                    </a:p>
                    <a:p>
                      <a:pPr indent="142875">
                        <a:lnSpc>
                          <a:spcPct val="115000"/>
                        </a:lnSpc>
                        <a:spcAft>
                          <a:spcPts val="0"/>
                        </a:spcAft>
                      </a:pPr>
                      <a:r>
                        <a:rPr lang="el-GR" sz="1400" dirty="0" smtClean="0">
                          <a:effectLst/>
                        </a:rPr>
                        <a:t>    Φ.Π.Α</a:t>
                      </a:r>
                      <a:r>
                        <a:rPr lang="el-GR" sz="1400" dirty="0">
                          <a:effectLst/>
                        </a:rPr>
                        <a:t>.    </a:t>
                      </a:r>
                    </a:p>
                    <a:p>
                      <a:pPr indent="142875">
                        <a:lnSpc>
                          <a:spcPct val="115000"/>
                        </a:lnSpc>
                        <a:spcAft>
                          <a:spcPts val="0"/>
                        </a:spcAft>
                      </a:pPr>
                      <a:r>
                        <a:rPr lang="el-GR" sz="1150" dirty="0" smtClean="0">
                          <a:effectLst/>
                        </a:rPr>
                        <a:t>    Φ.Μ.Υ</a:t>
                      </a:r>
                      <a:r>
                        <a:rPr lang="el-GR" sz="1150" dirty="0">
                          <a:effectLst/>
                        </a:rPr>
                        <a:t>. (Ε7)</a:t>
                      </a:r>
                      <a:endParaRPr lang="el-GR" sz="1100" dirty="0">
                        <a:effectLst/>
                      </a:endParaRPr>
                    </a:p>
                    <a:p>
                      <a:pPr indent="142875">
                        <a:lnSpc>
                          <a:spcPct val="115000"/>
                        </a:lnSpc>
                        <a:spcAft>
                          <a:spcPts val="0"/>
                        </a:spcAft>
                      </a:pPr>
                      <a:r>
                        <a:rPr lang="el-GR" sz="1150" dirty="0">
                          <a:effectLst/>
                        </a:rPr>
                        <a:t> </a:t>
                      </a:r>
                      <a:endParaRPr lang="el-GR" sz="1100" dirty="0">
                        <a:effectLst/>
                      </a:endParaRPr>
                    </a:p>
                    <a:p>
                      <a:pPr>
                        <a:lnSpc>
                          <a:spcPct val="115000"/>
                        </a:lnSpc>
                        <a:spcAft>
                          <a:spcPts val="0"/>
                        </a:spcAft>
                      </a:pPr>
                      <a:r>
                        <a:rPr lang="el-GR" sz="1400" spc="300" dirty="0">
                          <a:ln w="5715" cap="flat" cmpd="sng" algn="ctr">
                            <a:solidFill>
                              <a:srgbClr val="F4F6F9"/>
                            </a:solidFill>
                            <a:prstDash val="solid"/>
                            <a:miter lim="0"/>
                          </a:ln>
                          <a:effectLst>
                            <a:glow rad="45504">
                              <a:schemeClr val="accent1">
                                <a:satMod val="220000"/>
                                <a:alpha val="35000"/>
                              </a:schemeClr>
                            </a:glow>
                          </a:effectLst>
                        </a:rPr>
                        <a:t>Βεβαιώσεις:</a:t>
                      </a:r>
                      <a:endParaRPr lang="el-GR" sz="1100" dirty="0">
                        <a:effectLst/>
                      </a:endParaRPr>
                    </a:p>
                    <a:p>
                      <a:pPr indent="142875">
                        <a:lnSpc>
                          <a:spcPct val="115000"/>
                        </a:lnSpc>
                        <a:spcAft>
                          <a:spcPts val="0"/>
                        </a:spcAft>
                      </a:pPr>
                      <a:r>
                        <a:rPr lang="el-GR" sz="1150" dirty="0" smtClean="0">
                          <a:effectLst/>
                        </a:rPr>
                        <a:t>    </a:t>
                      </a:r>
                      <a:r>
                        <a:rPr lang="el-GR" sz="1400" dirty="0" smtClean="0">
                          <a:effectLst/>
                        </a:rPr>
                        <a:t>Αποδοχών</a:t>
                      </a:r>
                      <a:endParaRPr lang="el-GR" sz="1400" dirty="0">
                        <a:effectLst/>
                      </a:endParaRPr>
                    </a:p>
                    <a:p>
                      <a:pPr indent="142875">
                        <a:lnSpc>
                          <a:spcPct val="115000"/>
                        </a:lnSpc>
                        <a:spcAft>
                          <a:spcPts val="0"/>
                        </a:spcAft>
                      </a:pPr>
                      <a:r>
                        <a:rPr lang="el-GR" sz="1400" dirty="0" smtClean="0">
                          <a:effectLst/>
                        </a:rPr>
                        <a:t>    Συντάξεων</a:t>
                      </a:r>
                      <a:endParaRPr lang="el-GR" sz="1400" dirty="0">
                        <a:effectLst/>
                      </a:endParaRPr>
                    </a:p>
                    <a:p>
                      <a:pPr indent="142875">
                        <a:lnSpc>
                          <a:spcPct val="115000"/>
                        </a:lnSpc>
                        <a:spcAft>
                          <a:spcPts val="0"/>
                        </a:spcAft>
                      </a:pPr>
                      <a:r>
                        <a:rPr lang="el-GR" sz="1400" dirty="0" smtClean="0">
                          <a:effectLst/>
                        </a:rPr>
                        <a:t>    Φορολογικής </a:t>
                      </a:r>
                      <a:r>
                        <a:rPr lang="el-GR" sz="1400" dirty="0">
                          <a:effectLst/>
                        </a:rPr>
                        <a:t>Ενημερότητας</a:t>
                      </a:r>
                    </a:p>
                    <a:p>
                      <a:pPr indent="152400">
                        <a:lnSpc>
                          <a:spcPct val="115000"/>
                        </a:lnSpc>
                        <a:spcAft>
                          <a:spcPts val="0"/>
                        </a:spcAft>
                      </a:pPr>
                      <a:r>
                        <a:rPr lang="el-GR" sz="1400" spc="300" dirty="0">
                          <a:ln w="5715" cap="flat" cmpd="sng" algn="ctr">
                            <a:solidFill>
                              <a:srgbClr val="F4F6F9"/>
                            </a:solidFill>
                            <a:prstDash val="solid"/>
                            <a:miter lim="0"/>
                          </a:ln>
                          <a:effectLst>
                            <a:glow rad="45504">
                              <a:schemeClr val="accent1">
                                <a:satMod val="220000"/>
                                <a:alpha val="35000"/>
                              </a:schemeClr>
                            </a:glow>
                          </a:effectLst>
                        </a:rPr>
                        <a:t> </a:t>
                      </a:r>
                      <a:endParaRPr lang="el-GR" sz="1100" dirty="0">
                        <a:effectLst/>
                      </a:endParaRPr>
                    </a:p>
                    <a:p>
                      <a:pPr>
                        <a:lnSpc>
                          <a:spcPct val="115000"/>
                        </a:lnSpc>
                        <a:spcAft>
                          <a:spcPts val="0"/>
                        </a:spcAft>
                      </a:pPr>
                      <a:r>
                        <a:rPr lang="en-US" sz="1100" dirty="0">
                          <a:effectLst/>
                        </a:rPr>
                        <a:t> </a:t>
                      </a:r>
                      <a:endParaRPr lang="el-GR" sz="1100" dirty="0">
                        <a:effectLst/>
                        <a:latin typeface="Calibri"/>
                        <a:ea typeface="SimSun"/>
                        <a:cs typeface="Times New Roman"/>
                      </a:endParaRPr>
                    </a:p>
                  </a:txBody>
                  <a:tcPr marL="68580" marR="68580" marT="0" marB="0"/>
                </a:tc>
              </a:tr>
            </a:tbl>
          </a:graphicData>
        </a:graphic>
      </p:graphicFrame>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17</a:t>
            </a:fld>
            <a:endParaRPr lang="el-GR" altLang="en-US"/>
          </a:p>
        </p:txBody>
      </p:sp>
    </p:spTree>
    <p:extLst>
      <p:ext uri="{BB962C8B-B14F-4D97-AF65-F5344CB8AC3E}">
        <p14:creationId xmlns:p14="http://schemas.microsoft.com/office/powerpoint/2010/main" val="403568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Comic Sans MS" panose="030F0702030302020204" pitchFamily="66" charset="0"/>
              </a:rPr>
              <a:t>Η μνήμη μας </a:t>
            </a:r>
            <a:r>
              <a:rPr lang="el-GR" b="1" dirty="0" smtClean="0">
                <a:latin typeface="Comic Sans MS" panose="030F0702030302020204" pitchFamily="66" charset="0"/>
              </a:rPr>
              <a:t>είναι περιορισμένη</a:t>
            </a:r>
            <a:endParaRPr lang="el-GR" dirty="0"/>
          </a:p>
        </p:txBody>
      </p:sp>
      <p:sp>
        <p:nvSpPr>
          <p:cNvPr id="3" name="Content Placeholder 2"/>
          <p:cNvSpPr>
            <a:spLocks noGrp="1"/>
          </p:cNvSpPr>
          <p:nvPr>
            <p:ph idx="1"/>
          </p:nvPr>
        </p:nvSpPr>
        <p:spPr>
          <a:xfrm>
            <a:off x="495300" y="1981200"/>
            <a:ext cx="8915400" cy="4760168"/>
          </a:xfrm>
        </p:spPr>
        <p:txBody>
          <a:bodyPr/>
          <a:lstStyle/>
          <a:p>
            <a:pPr marL="0" indent="0">
              <a:buNone/>
            </a:pPr>
            <a:r>
              <a:rPr lang="el-GR" sz="2400" kern="1200" dirty="0">
                <a:latin typeface="Arial" charset="0"/>
              </a:rPr>
              <a:t>Ο κανόνας του </a:t>
            </a:r>
            <a:r>
              <a:rPr lang="en-US" sz="2400" kern="1200" dirty="0">
                <a:latin typeface="Arial" charset="0"/>
              </a:rPr>
              <a:t>Miller</a:t>
            </a:r>
            <a:r>
              <a:rPr lang="el-GR" sz="2400" kern="1200" dirty="0">
                <a:latin typeface="Arial" charset="0"/>
              </a:rPr>
              <a:t> </a:t>
            </a:r>
            <a:r>
              <a:rPr lang="el-GR" sz="2400" kern="1200" dirty="0" smtClean="0">
                <a:latin typeface="Arial" charset="0"/>
              </a:rPr>
              <a:t>για 7±2 αντικείμενα, αμφισβητείται</a:t>
            </a:r>
            <a:r>
              <a:rPr lang="el-GR" sz="2400" kern="1200" dirty="0">
                <a:latin typeface="Arial" charset="0"/>
              </a:rPr>
              <a:t>. Νεώτερες έρευνες δείχνουν ότι η βραχυπρόθεσμη μνήμη μας είναι κοντά </a:t>
            </a:r>
            <a:r>
              <a:rPr lang="el-GR" sz="2400" kern="1200" dirty="0" smtClean="0">
                <a:latin typeface="Arial" charset="0"/>
              </a:rPr>
              <a:t>στα </a:t>
            </a:r>
            <a:r>
              <a:rPr lang="el-GR" sz="2400" kern="1200" dirty="0">
                <a:latin typeface="Arial" charset="0"/>
              </a:rPr>
              <a:t>4</a:t>
            </a:r>
            <a:r>
              <a:rPr lang="el-GR" kern="1200" dirty="0">
                <a:latin typeface="Arial" charset="0"/>
              </a:rPr>
              <a:t>.</a:t>
            </a:r>
          </a:p>
          <a:p>
            <a:pPr marL="0" indent="0">
              <a:buNone/>
            </a:pPr>
            <a:endParaRPr lang="el-G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608" y="3356992"/>
            <a:ext cx="6408712" cy="3384376"/>
          </a:xfrm>
          <a:prstGeom prst="rect">
            <a:avLst/>
          </a:prstGeom>
        </p:spPr>
      </p:pic>
      <p:sp>
        <p:nvSpPr>
          <p:cNvPr id="5" name="Θέση ημερομηνίας 4"/>
          <p:cNvSpPr>
            <a:spLocks noGrp="1"/>
          </p:cNvSpPr>
          <p:nvPr>
            <p:ph type="dt" sz="half" idx="12"/>
          </p:nvPr>
        </p:nvSpPr>
        <p:spPr/>
        <p:txBody>
          <a:bodyPr/>
          <a:lstStyle/>
          <a:p>
            <a:pPr>
              <a:defRPr/>
            </a:pPr>
            <a:r>
              <a:rPr lang="el-GR" smtClean="0"/>
              <a:t>10/12/2014</a:t>
            </a:r>
            <a:endParaRPr lang="el-GR" altLang="en-US"/>
          </a:p>
        </p:txBody>
      </p:sp>
      <p:sp>
        <p:nvSpPr>
          <p:cNvPr id="6" name="Θέση υποσέλιδου 5"/>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7" name="Θέση αριθμού διαφάνειας 6"/>
          <p:cNvSpPr>
            <a:spLocks noGrp="1"/>
          </p:cNvSpPr>
          <p:nvPr>
            <p:ph type="sldNum" sz="quarter" idx="11"/>
          </p:nvPr>
        </p:nvSpPr>
        <p:spPr/>
        <p:txBody>
          <a:bodyPr/>
          <a:lstStyle/>
          <a:p>
            <a:pPr>
              <a:defRPr/>
            </a:pPr>
            <a:fld id="{8DABDEBD-5A71-4E31-8A0B-0CB45D8FEFEA}" type="slidenum">
              <a:rPr lang="el-GR" altLang="en-US" smtClean="0"/>
              <a:pPr>
                <a:defRPr/>
              </a:pPr>
              <a:t>18</a:t>
            </a:fld>
            <a:endParaRPr lang="el-GR" altLang="en-US"/>
          </a:p>
        </p:txBody>
      </p:sp>
    </p:spTree>
    <p:extLst>
      <p:ext uri="{BB962C8B-B14F-4D97-AF65-F5344CB8AC3E}">
        <p14:creationId xmlns:p14="http://schemas.microsoft.com/office/powerpoint/2010/main" val="2974853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p:cNvSpPr txBox="1">
            <a:spLocks noGrp="1" noChangeArrowheads="1"/>
          </p:cNvSpPr>
          <p:nvPr/>
        </p:nvSpPr>
        <p:spPr bwMode="auto">
          <a:xfrm>
            <a:off x="7099300" y="6248400"/>
            <a:ext cx="2311400" cy="457200"/>
          </a:xfrm>
          <a:prstGeom prst="rect">
            <a:avLst/>
          </a:prstGeom>
          <a:noFill/>
          <a:ln w="9525">
            <a:noFill/>
            <a:miter lim="800000"/>
            <a:headEnd/>
            <a:tailEnd/>
          </a:ln>
        </p:spPr>
        <p:txBody>
          <a:bodyPr anchor="b"/>
          <a:lstStyle/>
          <a:p>
            <a:pPr algn="r"/>
            <a:fld id="{A5165D9A-4920-400D-A30F-227E8EFB5AB5}" type="slidenum">
              <a:rPr lang="el-GR" altLang="en-US" sz="1200">
                <a:latin typeface="Arial Black" pitchFamily="34" charset="0"/>
              </a:rPr>
              <a:pPr algn="r"/>
              <a:t>19</a:t>
            </a:fld>
            <a:endParaRPr lang="el-GR" altLang="en-US" sz="1200">
              <a:latin typeface="Arial Black" pitchFamily="34" charset="0"/>
            </a:endParaRPr>
          </a:p>
        </p:txBody>
      </p:sp>
      <p:sp>
        <p:nvSpPr>
          <p:cNvPr id="20484" name="Rectangle 2"/>
          <p:cNvSpPr>
            <a:spLocks noGrp="1" noChangeArrowheads="1"/>
          </p:cNvSpPr>
          <p:nvPr>
            <p:ph type="title" idx="4294967295"/>
          </p:nvPr>
        </p:nvSpPr>
        <p:spPr>
          <a:xfrm>
            <a:off x="0" y="457200"/>
            <a:ext cx="9906000" cy="1027584"/>
          </a:xfrm>
        </p:spPr>
        <p:txBody>
          <a:bodyPr/>
          <a:lstStyle/>
          <a:p>
            <a:pPr eaLnBrk="1" hangingPunct="1"/>
            <a:r>
              <a:rPr lang="el-GR" sz="4000" b="1" dirty="0">
                <a:latin typeface="Comic Sans MS" panose="030F0702030302020204" pitchFamily="66" charset="0"/>
              </a:rPr>
              <a:t>Η χρωματική όραση είναι </a:t>
            </a:r>
            <a:r>
              <a:rPr lang="el-GR" sz="4000" b="1" dirty="0" smtClean="0">
                <a:latin typeface="Comic Sans MS" panose="030F0702030302020204" pitchFamily="66" charset="0"/>
              </a:rPr>
              <a:t>περιορισμένη</a:t>
            </a:r>
            <a:endParaRPr lang="en-US" sz="4000" dirty="0" smtClean="0">
              <a:latin typeface="Comic Sans MS" pitchFamily="66" charset="0"/>
            </a:endParaRPr>
          </a:p>
        </p:txBody>
      </p:sp>
      <p:sp>
        <p:nvSpPr>
          <p:cNvPr id="20485" name="Rectangle 3"/>
          <p:cNvSpPr>
            <a:spLocks noGrp="1" noChangeArrowheads="1"/>
          </p:cNvSpPr>
          <p:nvPr>
            <p:ph type="body" idx="4294967295"/>
          </p:nvPr>
        </p:nvSpPr>
        <p:spPr>
          <a:xfrm>
            <a:off x="495300" y="1981200"/>
            <a:ext cx="8915400" cy="4616152"/>
          </a:xfrm>
        </p:spPr>
        <p:txBody>
          <a:bodyPr/>
          <a:lstStyle/>
          <a:p>
            <a:pPr lvl="0"/>
            <a:r>
              <a:rPr lang="el-GR" sz="2800" dirty="0"/>
              <a:t>Η όρασή μας είναι βελτιστοποιημένη να διακρίνει ΑΝΤΙΘΕΣΕΙΣ, ΟΧΙ ΑΠΟΛΥΤΗ </a:t>
            </a:r>
            <a:r>
              <a:rPr lang="el-GR" sz="2800" dirty="0" smtClean="0"/>
              <a:t>ΦΩΤΕΙΝΟΤΗΤΑ. </a:t>
            </a:r>
          </a:p>
          <a:p>
            <a:pPr marL="0" lvl="0" indent="0">
              <a:buNone/>
            </a:pPr>
            <a:endParaRPr lang="el-GR" sz="2800" dirty="0"/>
          </a:p>
          <a:p>
            <a:pPr lvl="0"/>
            <a:r>
              <a:rPr lang="el-GR" sz="2800" dirty="0"/>
              <a:t>Η ικανότητά μας να ξεχωρίζουμε χρώματα, εξαρτάται από τον τρόπο παρουσίασης των </a:t>
            </a:r>
            <a:r>
              <a:rPr lang="el-GR" sz="2800" dirty="0" smtClean="0"/>
              <a:t>χρωμάτων.</a:t>
            </a:r>
          </a:p>
          <a:p>
            <a:pPr marL="0" lvl="0" indent="0">
              <a:buNone/>
            </a:pPr>
            <a:endParaRPr lang="el-GR" sz="2800" dirty="0"/>
          </a:p>
          <a:p>
            <a:pPr lvl="0"/>
            <a:r>
              <a:rPr lang="en-US" sz="2800" dirty="0"/>
              <a:t>H </a:t>
            </a:r>
            <a:r>
              <a:rPr lang="el-GR" sz="2800" dirty="0"/>
              <a:t>ΑΧΡΩΜΑΤΟΨΙΑ υπάρχει στο 7-9% του </a:t>
            </a:r>
            <a:r>
              <a:rPr lang="el-GR" sz="2800" dirty="0" smtClean="0"/>
              <a:t>ανδρικού </a:t>
            </a:r>
            <a:r>
              <a:rPr lang="el-GR" sz="2800" dirty="0"/>
              <a:t>πληθυσμού και στο 0,5% του γυναικείου.  </a:t>
            </a:r>
            <a:r>
              <a:rPr lang="el-GR" sz="2800" dirty="0" smtClean="0"/>
              <a:t>Πιο </a:t>
            </a:r>
            <a:r>
              <a:rPr lang="el-GR" sz="2800" dirty="0"/>
              <a:t>συχνή είναι η δυσκολία διάκρισης μεταξύ ΚΟΚΚΙΝΟΥ &amp; ΠΡΑΣΙΝΟΥ </a:t>
            </a:r>
          </a:p>
          <a:p>
            <a:pPr marL="0" indent="0" eaLnBrk="1" hangingPunct="1">
              <a:buNone/>
            </a:pPr>
            <a:endParaRPr lang="en-US" dirty="0" smtClean="0"/>
          </a:p>
        </p:txBody>
      </p:sp>
      <p:sp>
        <p:nvSpPr>
          <p:cNvPr id="2" name="Θέση ημερομηνίας 1"/>
          <p:cNvSpPr>
            <a:spLocks noGrp="1"/>
          </p:cNvSpPr>
          <p:nvPr>
            <p:ph type="dt" sz="half" idx="12"/>
          </p:nvPr>
        </p:nvSpPr>
        <p:spPr/>
        <p:txBody>
          <a:bodyPr/>
          <a:lstStyle/>
          <a:p>
            <a:pPr>
              <a:defRPr/>
            </a:pPr>
            <a:r>
              <a:rPr lang="el-GR" smtClean="0"/>
              <a:t>10/12/2014</a:t>
            </a:r>
            <a:endParaRPr lang="el-GR" altLang="en-US"/>
          </a:p>
        </p:txBody>
      </p:sp>
      <p:sp>
        <p:nvSpPr>
          <p:cNvPr id="3" name="Θέση υποσέλιδου 2"/>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4" name="Θέση αριθμού διαφάνειας 3"/>
          <p:cNvSpPr>
            <a:spLocks noGrp="1"/>
          </p:cNvSpPr>
          <p:nvPr>
            <p:ph type="sldNum" sz="quarter" idx="11"/>
          </p:nvPr>
        </p:nvSpPr>
        <p:spPr/>
        <p:txBody>
          <a:bodyPr/>
          <a:lstStyle/>
          <a:p>
            <a:pPr>
              <a:defRPr/>
            </a:pPr>
            <a:fld id="{0C0FC4DC-8ED3-4EBF-93B2-1777AA456BDD}" type="slidenum">
              <a:rPr lang="el-GR" altLang="en-US" smtClean="0"/>
              <a:pPr>
                <a:defRPr/>
              </a:pPr>
              <a:t>19</a:t>
            </a:fld>
            <a:endParaRPr lang="el-GR"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457200"/>
            <a:ext cx="9906000" cy="1371600"/>
          </a:xfrm>
        </p:spPr>
        <p:txBody>
          <a:bodyPr/>
          <a:lstStyle/>
          <a:p>
            <a:r>
              <a:rPr lang="el-GR" sz="3200" dirty="0" smtClean="0">
                <a:latin typeface="Comic Sans MS" pitchFamily="66" charset="0"/>
              </a:rPr>
              <a:t>Παγκόσμια Ημέρα Ευχρηστίας 2008-13 στην Ελλάδα</a:t>
            </a:r>
          </a:p>
        </p:txBody>
      </p:sp>
      <p:sp>
        <p:nvSpPr>
          <p:cNvPr id="110595" name="Rectangle 3"/>
          <p:cNvSpPr>
            <a:spLocks noGrp="1" noChangeArrowheads="1"/>
          </p:cNvSpPr>
          <p:nvPr>
            <p:ph type="body" idx="1"/>
          </p:nvPr>
        </p:nvSpPr>
        <p:spPr>
          <a:xfrm>
            <a:off x="0" y="1989138"/>
            <a:ext cx="9906000" cy="4868862"/>
          </a:xfrm>
        </p:spPr>
        <p:txBody>
          <a:bodyPr/>
          <a:lstStyle/>
          <a:p>
            <a:pPr marL="609600" indent="-609600">
              <a:buFont typeface="Wingdings" pitchFamily="2" charset="2"/>
              <a:buNone/>
            </a:pPr>
            <a:r>
              <a:rPr lang="el-GR" dirty="0" smtClean="0"/>
              <a:t>2008        2009      2010      2011      2012       2013</a:t>
            </a:r>
          </a:p>
          <a:p>
            <a:pPr marL="609600" indent="-609600">
              <a:buFont typeface="Wingdings" pitchFamily="2" charset="2"/>
              <a:buNone/>
            </a:pPr>
            <a:r>
              <a:rPr lang="el-GR" sz="1200" dirty="0" smtClean="0"/>
              <a:t>Ευχρηστία στις              Σχεδιάζοντας για ένα    Επικοινωνώντας στην    Σχεδιάζοντας για             Οικονομικά                    Συστήματα </a:t>
            </a:r>
          </a:p>
          <a:p>
            <a:pPr marL="609600" indent="-609600">
              <a:buFont typeface="Wingdings" pitchFamily="2" charset="2"/>
              <a:buNone/>
            </a:pPr>
            <a:r>
              <a:rPr lang="el-GR" sz="1200" dirty="0" smtClean="0"/>
              <a:t>Μεταφορές                        Βιώσιμο Κόσμο          Ψηφιακή Εποχή          Κοινωνική Αλλαγή             Συστήματα                       Υγείας</a:t>
            </a:r>
          </a:p>
        </p:txBody>
      </p:sp>
      <p:pic>
        <p:nvPicPr>
          <p:cNvPr id="110596" name="Picture 4" descr="WUD2009"/>
          <p:cNvPicPr>
            <a:picLocks noChangeAspect="1" noChangeArrowheads="1"/>
          </p:cNvPicPr>
          <p:nvPr/>
        </p:nvPicPr>
        <p:blipFill>
          <a:blip r:embed="rId3" cstate="print"/>
          <a:srcRect/>
          <a:stretch>
            <a:fillRect/>
          </a:stretch>
        </p:blipFill>
        <p:spPr bwMode="auto">
          <a:xfrm>
            <a:off x="1424608" y="3614247"/>
            <a:ext cx="1944688" cy="2879725"/>
          </a:xfrm>
          <a:prstGeom prst="rect">
            <a:avLst/>
          </a:prstGeom>
          <a:noFill/>
          <a:ln w="9525">
            <a:noFill/>
            <a:miter lim="800000"/>
            <a:headEnd/>
            <a:tailEnd/>
          </a:ln>
        </p:spPr>
      </p:pic>
      <p:pic>
        <p:nvPicPr>
          <p:cNvPr id="110597" name="Picture 5" descr="WUD2008-afisa"/>
          <p:cNvPicPr>
            <a:picLocks noChangeAspect="1" noChangeArrowheads="1"/>
          </p:cNvPicPr>
          <p:nvPr/>
        </p:nvPicPr>
        <p:blipFill>
          <a:blip r:embed="rId4" cstate="print"/>
          <a:srcRect/>
          <a:stretch>
            <a:fillRect/>
          </a:stretch>
        </p:blipFill>
        <p:spPr bwMode="auto">
          <a:xfrm>
            <a:off x="0" y="3644900"/>
            <a:ext cx="1712913" cy="2879725"/>
          </a:xfrm>
          <a:prstGeom prst="rect">
            <a:avLst/>
          </a:prstGeom>
          <a:noFill/>
          <a:ln w="9525">
            <a:noFill/>
            <a:miter lim="800000"/>
            <a:headEnd/>
            <a:tailEnd/>
          </a:ln>
        </p:spPr>
      </p:pic>
      <p:pic>
        <p:nvPicPr>
          <p:cNvPr id="110598" name="Picture 6" descr="WUD2010"/>
          <p:cNvPicPr>
            <a:picLocks noChangeAspect="1" noChangeArrowheads="1"/>
          </p:cNvPicPr>
          <p:nvPr/>
        </p:nvPicPr>
        <p:blipFill>
          <a:blip r:embed="rId5" cstate="print"/>
          <a:srcRect/>
          <a:stretch>
            <a:fillRect/>
          </a:stretch>
        </p:blipFill>
        <p:spPr bwMode="auto">
          <a:xfrm>
            <a:off x="3008784" y="3656013"/>
            <a:ext cx="1728787" cy="2876550"/>
          </a:xfrm>
          <a:prstGeom prst="rect">
            <a:avLst/>
          </a:prstGeom>
          <a:noFill/>
          <a:ln w="9525">
            <a:noFill/>
            <a:miter lim="800000"/>
            <a:headEnd/>
            <a:tailEnd/>
          </a:ln>
        </p:spPr>
      </p:pic>
      <p:pic>
        <p:nvPicPr>
          <p:cNvPr id="110599" name="Picture 7" descr="WUD2011"/>
          <p:cNvPicPr>
            <a:picLocks noChangeAspect="1" noChangeArrowheads="1"/>
          </p:cNvPicPr>
          <p:nvPr/>
        </p:nvPicPr>
        <p:blipFill>
          <a:blip r:embed="rId6" cstate="print"/>
          <a:srcRect/>
          <a:stretch>
            <a:fillRect/>
          </a:stretch>
        </p:blipFill>
        <p:spPr bwMode="auto">
          <a:xfrm>
            <a:off x="4592960" y="3717925"/>
            <a:ext cx="1655762" cy="2879725"/>
          </a:xfrm>
          <a:prstGeom prst="rect">
            <a:avLst/>
          </a:prstGeom>
          <a:noFill/>
          <a:ln w="9525">
            <a:noFill/>
            <a:miter lim="800000"/>
            <a:headEnd/>
            <a:tailEnd/>
          </a:ln>
        </p:spPr>
      </p:pic>
      <p:pic>
        <p:nvPicPr>
          <p:cNvPr id="110600" name="Picture 9" descr="Αφίσα 2012"/>
          <p:cNvPicPr>
            <a:picLocks noChangeAspect="1" noChangeArrowheads="1"/>
          </p:cNvPicPr>
          <p:nvPr/>
        </p:nvPicPr>
        <p:blipFill>
          <a:blip r:embed="rId7" cstate="print"/>
          <a:srcRect/>
          <a:stretch>
            <a:fillRect/>
          </a:stretch>
        </p:blipFill>
        <p:spPr bwMode="auto">
          <a:xfrm>
            <a:off x="6248214" y="3725849"/>
            <a:ext cx="1657114" cy="2941637"/>
          </a:xfrm>
          <a:prstGeom prst="rect">
            <a:avLst/>
          </a:prstGeom>
          <a:noFill/>
          <a:ln w="9525">
            <a:noFill/>
            <a:miter lim="800000"/>
            <a:headEnd/>
            <a:tailEnd/>
          </a:ln>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5328" y="3656013"/>
            <a:ext cx="1944216" cy="3142857"/>
          </a:xfrm>
          <a:prstGeom prst="rect">
            <a:avLst/>
          </a:prstGeom>
        </p:spPr>
      </p:pic>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4" name="Θέση υποσέλιδου 3"/>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5" name="Θέση αριθμού διαφάνειας 4"/>
          <p:cNvSpPr>
            <a:spLocks noGrp="1"/>
          </p:cNvSpPr>
          <p:nvPr>
            <p:ph type="sldNum" sz="quarter" idx="11"/>
          </p:nvPr>
        </p:nvSpPr>
        <p:spPr/>
        <p:txBody>
          <a:bodyPr/>
          <a:lstStyle/>
          <a:p>
            <a:pPr>
              <a:defRPr/>
            </a:pPr>
            <a:fld id="{8DABDEBD-5A71-4E31-8A0B-0CB45D8FEFEA}" type="slidenum">
              <a:rPr lang="el-GR" altLang="en-US" smtClean="0"/>
              <a:pPr>
                <a:defRPr/>
              </a:pPr>
              <a:t>2</a:t>
            </a:fld>
            <a:endParaRPr lang="el-GR" altLang="en-US"/>
          </a:p>
        </p:txBody>
      </p:sp>
    </p:spTree>
    <p:extLst>
      <p:ext uri="{BB962C8B-B14F-4D97-AF65-F5344CB8AC3E}">
        <p14:creationId xmlns:p14="http://schemas.microsoft.com/office/powerpoint/2010/main" val="2740937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b="1" dirty="0" smtClean="0">
                <a:latin typeface="Comic Sans MS" panose="030F0702030302020204" pitchFamily="66" charset="0"/>
              </a:rPr>
              <a:t>Προσοχή στις χρωματικές αντιθέσεις </a:t>
            </a:r>
            <a:endParaRPr lang="en-US" sz="3600" b="1" dirty="0">
              <a:latin typeface="Comic Sans MS" panose="030F0702030302020204" pitchFamily="66" charset="0"/>
            </a:endParaRPr>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7286" y="2486205"/>
            <a:ext cx="7771428" cy="2876190"/>
          </a:xfrm>
        </p:spPr>
      </p:pic>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20</a:t>
            </a:fld>
            <a:endParaRPr lang="el-GR" altLang="en-US"/>
          </a:p>
        </p:txBody>
      </p:sp>
    </p:spTree>
    <p:extLst>
      <p:ext uri="{BB962C8B-B14F-4D97-AF65-F5344CB8AC3E}">
        <p14:creationId xmlns:p14="http://schemas.microsoft.com/office/powerpoint/2010/main" val="3006733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739552"/>
          </a:xfrm>
        </p:spPr>
        <p:txBody>
          <a:bodyPr/>
          <a:lstStyle/>
          <a:p>
            <a:r>
              <a:rPr lang="el-GR" sz="3200" b="1" dirty="0" smtClean="0">
                <a:latin typeface="Comic Sans MS" panose="030F0702030302020204" pitchFamily="66" charset="0"/>
              </a:rPr>
              <a:t/>
            </a:r>
            <a:br>
              <a:rPr lang="el-GR" sz="3200" b="1" dirty="0" smtClean="0">
                <a:latin typeface="Comic Sans MS" panose="030F0702030302020204" pitchFamily="66" charset="0"/>
              </a:rPr>
            </a:br>
            <a:r>
              <a:rPr lang="el-GR" sz="3200" b="1" dirty="0" smtClean="0">
                <a:latin typeface="Comic Sans MS" panose="030F0702030302020204" pitchFamily="66" charset="0"/>
              </a:rPr>
              <a:t>Η </a:t>
            </a:r>
            <a:r>
              <a:rPr lang="el-GR" sz="3200" b="1" dirty="0">
                <a:latin typeface="Comic Sans MS" panose="030F0702030302020204" pitchFamily="66" charset="0"/>
              </a:rPr>
              <a:t>Περιφερειακή όρασή μας είναι φτωχή</a:t>
            </a:r>
            <a:r>
              <a:rPr lang="el-GR" dirty="0"/>
              <a:t/>
            </a:r>
            <a:br>
              <a:rPr lang="el-GR" dirty="0"/>
            </a:br>
            <a:endParaRPr lang="el-GR"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8464" y="1268760"/>
            <a:ext cx="9777536" cy="5589240"/>
          </a:xfrm>
        </p:spPr>
      </p:pic>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21</a:t>
            </a:fld>
            <a:endParaRPr lang="el-GR" altLang="en-US"/>
          </a:p>
        </p:txBody>
      </p:sp>
    </p:spTree>
    <p:extLst>
      <p:ext uri="{BB962C8B-B14F-4D97-AF65-F5344CB8AC3E}">
        <p14:creationId xmlns:p14="http://schemas.microsoft.com/office/powerpoint/2010/main" val="2693752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2" y="457200"/>
            <a:ext cx="9577064" cy="739552"/>
          </a:xfrm>
        </p:spPr>
        <p:txBody>
          <a:bodyPr/>
          <a:lstStyle/>
          <a:p>
            <a:r>
              <a:rPr lang="el-GR" sz="2400" b="1" dirty="0" smtClean="0"/>
              <a:t/>
            </a:r>
            <a:br>
              <a:rPr lang="el-GR" sz="2400" b="1" dirty="0" smtClean="0"/>
            </a:br>
            <a:r>
              <a:rPr lang="el-GR" sz="2400" b="1" dirty="0" smtClean="0"/>
              <a:t>Η </a:t>
            </a:r>
            <a:r>
              <a:rPr lang="el-GR" sz="2400" b="1" dirty="0"/>
              <a:t>ανάγνωση κειμένου είναι δύσκολη για τους </a:t>
            </a:r>
            <a:r>
              <a:rPr lang="el-GR" sz="2400" b="1" dirty="0" smtClean="0"/>
              <a:t>περισσότερους</a:t>
            </a:r>
            <a:br>
              <a:rPr lang="el-GR" sz="2400" b="1" dirty="0" smtClean="0"/>
            </a:br>
            <a:r>
              <a:rPr lang="el-GR" sz="2400" b="1" dirty="0" smtClean="0">
                <a:latin typeface="Comic Sans MS" panose="030F0702030302020204" pitchFamily="66" charset="0"/>
              </a:rPr>
              <a:t>      </a:t>
            </a:r>
            <a:r>
              <a:rPr lang="el-GR" sz="2400" dirty="0" smtClean="0">
                <a:latin typeface="Comic Sans MS" panose="030F0702030302020204" pitchFamily="66" charset="0"/>
              </a:rPr>
              <a:t>(</a:t>
            </a:r>
            <a:r>
              <a:rPr lang="el-GR" sz="2400" dirty="0">
                <a:latin typeface="Comic Sans MS" panose="030F0702030302020204" pitchFamily="66" charset="0"/>
              </a:rPr>
              <a:t>λόγω εκπαίδευσης, κουλτούρας, </a:t>
            </a:r>
            <a:r>
              <a:rPr lang="el-GR" sz="2400" dirty="0" smtClean="0">
                <a:latin typeface="Comic Sans MS" panose="030F0702030302020204" pitchFamily="66" charset="0"/>
              </a:rPr>
              <a:t>εμπειρίας, ηλικίας </a:t>
            </a:r>
            <a:r>
              <a:rPr lang="el-GR" sz="2400" dirty="0">
                <a:latin typeface="Comic Sans MS" panose="030F0702030302020204" pitchFamily="66" charset="0"/>
              </a:rPr>
              <a:t>κλπ)</a:t>
            </a:r>
            <a:br>
              <a:rPr lang="el-GR" sz="2400" dirty="0">
                <a:latin typeface="Comic Sans MS" panose="030F0702030302020204" pitchFamily="66" charset="0"/>
              </a:rPr>
            </a:br>
            <a:endParaRPr lang="el-GR" sz="2400"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l-GR" dirty="0"/>
              <a:t>Επομένως οι σχεδιαστές οφείλουν να ελαχιστοποιούν την ανάγκη για ανάγνωση:</a:t>
            </a:r>
          </a:p>
          <a:p>
            <a:r>
              <a:rPr lang="el-GR" dirty="0"/>
              <a:t>	Αποφεύγοντας λέξεις ασυνήθιστες </a:t>
            </a:r>
          </a:p>
          <a:p>
            <a:r>
              <a:rPr lang="el-GR" dirty="0"/>
              <a:t>	Αποφεύγοντας </a:t>
            </a:r>
            <a:r>
              <a:rPr lang="el-GR" dirty="0" smtClean="0"/>
              <a:t>ασαφείς λέξεις </a:t>
            </a:r>
            <a:endParaRPr lang="el-GR" dirty="0"/>
          </a:p>
          <a:p>
            <a:r>
              <a:rPr lang="el-GR" dirty="0"/>
              <a:t>	Αποφεύγοντας την </a:t>
            </a:r>
            <a:r>
              <a:rPr lang="el-GR" dirty="0" smtClean="0"/>
              <a:t>φλυαρία</a:t>
            </a:r>
          </a:p>
          <a:p>
            <a:r>
              <a:rPr lang="el-GR" dirty="0"/>
              <a:t> </a:t>
            </a:r>
            <a:r>
              <a:rPr lang="el-GR" dirty="0" smtClean="0"/>
              <a:t>    Χρησιμοποιώντας εικόνες, χρώμα, ήχο κλπ</a:t>
            </a:r>
            <a:endParaRPr lang="el-GR" dirty="0"/>
          </a:p>
          <a:p>
            <a:pPr marL="0" indent="0">
              <a:buNone/>
            </a:pPr>
            <a:endParaRPr lang="el-GR" dirty="0"/>
          </a:p>
        </p:txBody>
      </p:sp>
      <p:sp>
        <p:nvSpPr>
          <p:cNvPr id="4" name="Θέση ημερομηνίας 3"/>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22</a:t>
            </a:fld>
            <a:endParaRPr lang="el-GR" altLang="en-US"/>
          </a:p>
        </p:txBody>
      </p:sp>
    </p:spTree>
    <p:extLst>
      <p:ext uri="{BB962C8B-B14F-4D97-AF65-F5344CB8AC3E}">
        <p14:creationId xmlns:p14="http://schemas.microsoft.com/office/powerpoint/2010/main" val="1511863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2" y="457200"/>
            <a:ext cx="9649072" cy="739552"/>
          </a:xfrm>
        </p:spPr>
        <p:txBody>
          <a:bodyPr/>
          <a:lstStyle/>
          <a:p>
            <a:r>
              <a:rPr lang="el-GR" sz="2800" b="1" dirty="0" smtClean="0"/>
              <a:t/>
            </a:r>
            <a:br>
              <a:rPr lang="el-GR" sz="2800" b="1" dirty="0" smtClean="0"/>
            </a:br>
            <a:r>
              <a:rPr lang="el-GR" sz="2800" b="1" dirty="0" smtClean="0"/>
              <a:t>Η </a:t>
            </a:r>
            <a:r>
              <a:rPr lang="el-GR" sz="2800" b="1" dirty="0"/>
              <a:t>Αναγνώριση είναι εύκολη, </a:t>
            </a:r>
            <a:r>
              <a:rPr lang="el-GR" sz="2800" b="1" dirty="0" smtClean="0"/>
              <a:t>η </a:t>
            </a:r>
            <a:r>
              <a:rPr lang="el-GR" sz="2800" b="1" dirty="0"/>
              <a:t>Ανάκληση είναι δύσκολη</a:t>
            </a:r>
            <a:r>
              <a:rPr lang="el-GR" dirty="0"/>
              <a:t/>
            </a:r>
            <a:br>
              <a:rPr lang="el-GR" dirty="0"/>
            </a:br>
            <a:endParaRPr lang="el-GR" dirty="0"/>
          </a:p>
        </p:txBody>
      </p:sp>
      <p:sp>
        <p:nvSpPr>
          <p:cNvPr id="3" name="Content Placeholder 2"/>
          <p:cNvSpPr>
            <a:spLocks noGrp="1"/>
          </p:cNvSpPr>
          <p:nvPr>
            <p:ph idx="1"/>
          </p:nvPr>
        </p:nvSpPr>
        <p:spPr>
          <a:xfrm>
            <a:off x="495300" y="1981200"/>
            <a:ext cx="8915400" cy="4760168"/>
          </a:xfrm>
        </p:spPr>
        <p:txBody>
          <a:bodyPr/>
          <a:lstStyle/>
          <a:p>
            <a:pPr marL="0" indent="0">
              <a:buNone/>
            </a:pPr>
            <a:r>
              <a:rPr lang="el-GR" dirty="0" smtClean="0"/>
              <a:t>Το μοντέρνο </a:t>
            </a:r>
            <a:r>
              <a:rPr lang="en-US" dirty="0" smtClean="0"/>
              <a:t>GUI </a:t>
            </a:r>
            <a:r>
              <a:rPr lang="el-GR" dirty="0" smtClean="0"/>
              <a:t>στηρίζεται </a:t>
            </a:r>
            <a:r>
              <a:rPr lang="el-GR" dirty="0"/>
              <a:t>σ</a:t>
            </a:r>
            <a:r>
              <a:rPr lang="el-GR" dirty="0" smtClean="0"/>
              <a:t>την Αναγνώριση</a:t>
            </a:r>
            <a:r>
              <a:rPr lang="en-US" dirty="0" smtClean="0"/>
              <a:t>:</a:t>
            </a:r>
          </a:p>
          <a:p>
            <a:pPr marL="0" indent="0">
              <a:buNone/>
            </a:pPr>
            <a:endParaRPr lang="el-GR" dirty="0" smtClean="0"/>
          </a:p>
          <a:p>
            <a:pPr marL="0" indent="0">
              <a:buNone/>
            </a:pPr>
            <a:r>
              <a:rPr lang="en-US" dirty="0" smtClean="0"/>
              <a:t>Command line vs. icons, menus, drop down lists</a:t>
            </a:r>
            <a:endParaRPr lang="el-G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45" y="4221088"/>
            <a:ext cx="2885714" cy="18190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976" y="3817510"/>
            <a:ext cx="3772914" cy="2937263"/>
          </a:xfrm>
          <a:prstGeom prst="rect">
            <a:avLst/>
          </a:prstGeom>
        </p:spPr>
      </p:pic>
      <p:sp>
        <p:nvSpPr>
          <p:cNvPr id="6" name="Θέση ημερομηνίας 5"/>
          <p:cNvSpPr>
            <a:spLocks noGrp="1"/>
          </p:cNvSpPr>
          <p:nvPr>
            <p:ph type="dt" sz="half" idx="12"/>
          </p:nvPr>
        </p:nvSpPr>
        <p:spPr/>
        <p:txBody>
          <a:bodyPr/>
          <a:lstStyle/>
          <a:p>
            <a:pPr>
              <a:defRPr/>
            </a:pPr>
            <a:r>
              <a:rPr lang="el-GR" smtClean="0"/>
              <a:t>10/12/2014</a:t>
            </a:r>
            <a:endParaRPr lang="el-GR" altLang="en-US"/>
          </a:p>
        </p:txBody>
      </p:sp>
      <p:sp>
        <p:nvSpPr>
          <p:cNvPr id="7" name="Θέση υποσέλιδου 6"/>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8" name="Θέση αριθμού διαφάνειας 7"/>
          <p:cNvSpPr>
            <a:spLocks noGrp="1"/>
          </p:cNvSpPr>
          <p:nvPr>
            <p:ph type="sldNum" sz="quarter" idx="11"/>
          </p:nvPr>
        </p:nvSpPr>
        <p:spPr/>
        <p:txBody>
          <a:bodyPr/>
          <a:lstStyle/>
          <a:p>
            <a:pPr>
              <a:defRPr/>
            </a:pPr>
            <a:fld id="{8DABDEBD-5A71-4E31-8A0B-0CB45D8FEFEA}" type="slidenum">
              <a:rPr lang="el-GR" altLang="en-US" smtClean="0"/>
              <a:pPr>
                <a:defRPr/>
              </a:pPr>
              <a:t>23</a:t>
            </a:fld>
            <a:endParaRPr lang="el-GR" altLang="en-US"/>
          </a:p>
        </p:txBody>
      </p:sp>
    </p:spTree>
    <p:extLst>
      <p:ext uri="{BB962C8B-B14F-4D97-AF65-F5344CB8AC3E}">
        <p14:creationId xmlns:p14="http://schemas.microsoft.com/office/powerpoint/2010/main" val="911404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883568"/>
          </a:xfrm>
        </p:spPr>
        <p:txBody>
          <a:bodyPr/>
          <a:lstStyle/>
          <a:p>
            <a:r>
              <a:rPr lang="el-GR" sz="3600" b="1" dirty="0" smtClean="0">
                <a:latin typeface="Comic Sans MS" panose="030F0702030302020204" pitchFamily="66" charset="0"/>
              </a:rPr>
              <a:t/>
            </a:r>
            <a:br>
              <a:rPr lang="el-GR" sz="3600" b="1" dirty="0" smtClean="0">
                <a:latin typeface="Comic Sans MS" panose="030F0702030302020204" pitchFamily="66" charset="0"/>
              </a:rPr>
            </a:br>
            <a:r>
              <a:rPr lang="el-GR" sz="3600" b="1" dirty="0" smtClean="0">
                <a:latin typeface="Comic Sans MS" panose="030F0702030302020204" pitchFamily="66" charset="0"/>
              </a:rPr>
              <a:t>η </a:t>
            </a:r>
            <a:r>
              <a:rPr lang="el-GR" sz="3600" b="1" dirty="0">
                <a:latin typeface="Comic Sans MS" panose="030F0702030302020204" pitchFamily="66" charset="0"/>
              </a:rPr>
              <a:t>Προσοχή μας είναι περιορισμένη</a:t>
            </a:r>
            <a:r>
              <a:rPr lang="el-GR" dirty="0"/>
              <a:t/>
            </a:r>
            <a:br>
              <a:rPr lang="el-GR" dirty="0"/>
            </a:br>
            <a:endParaRPr lang="el-GR" dirty="0"/>
          </a:p>
        </p:txBody>
      </p:sp>
      <p:sp>
        <p:nvSpPr>
          <p:cNvPr id="3" name="Content Placeholder 2"/>
          <p:cNvSpPr>
            <a:spLocks noGrp="1"/>
          </p:cNvSpPr>
          <p:nvPr>
            <p:ph idx="1"/>
          </p:nvPr>
        </p:nvSpPr>
        <p:spPr/>
        <p:txBody>
          <a:bodyPr/>
          <a:lstStyle/>
          <a:p>
            <a:endParaRPr lang="el-GR"/>
          </a:p>
        </p:txBody>
      </p:sp>
      <p:sp>
        <p:nvSpPr>
          <p:cNvPr id="4" name="Θέση ημερομηνίας 3"/>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24</a:t>
            </a:fld>
            <a:endParaRPr lang="el-GR" altLang="en-US"/>
          </a:p>
        </p:txBody>
      </p:sp>
    </p:spTree>
    <p:extLst>
      <p:ext uri="{BB962C8B-B14F-4D97-AF65-F5344CB8AC3E}">
        <p14:creationId xmlns:p14="http://schemas.microsoft.com/office/powerpoint/2010/main" val="178713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b="1" dirty="0"/>
              <a:t>Η Διαδικασία Λήψης Απόφασης, </a:t>
            </a:r>
            <a:r>
              <a:rPr lang="el-GR" sz="3200" b="1" dirty="0" smtClean="0"/>
              <a:t>συχνά δεν  </a:t>
            </a:r>
            <a:r>
              <a:rPr lang="el-GR" sz="3200" b="1" dirty="0"/>
              <a:t>ακολουθεί τη Λογική</a:t>
            </a:r>
            <a:r>
              <a:rPr lang="el-GR" dirty="0"/>
              <a:t/>
            </a:r>
            <a:br>
              <a:rPr lang="el-GR" dirty="0"/>
            </a:br>
            <a:endParaRPr lang="el-GR" dirty="0"/>
          </a:p>
        </p:txBody>
      </p:sp>
      <p:sp>
        <p:nvSpPr>
          <p:cNvPr id="3" name="Content Placeholder 2"/>
          <p:cNvSpPr>
            <a:spLocks noGrp="1"/>
          </p:cNvSpPr>
          <p:nvPr>
            <p:ph idx="1"/>
          </p:nvPr>
        </p:nvSpPr>
        <p:spPr/>
        <p:txBody>
          <a:bodyPr/>
          <a:lstStyle/>
          <a:p>
            <a:pPr marL="0" indent="0">
              <a:buNone/>
            </a:pPr>
            <a:endParaRPr lang="el-GR" dirty="0"/>
          </a:p>
        </p:txBody>
      </p:sp>
      <p:sp>
        <p:nvSpPr>
          <p:cNvPr id="4" name="Θέση ημερομηνίας 3"/>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25</a:t>
            </a:fld>
            <a:endParaRPr lang="el-GR" altLang="en-US"/>
          </a:p>
        </p:txBody>
      </p:sp>
    </p:spTree>
    <p:extLst>
      <p:ext uri="{BB962C8B-B14F-4D97-AF65-F5344CB8AC3E}">
        <p14:creationId xmlns:p14="http://schemas.microsoft.com/office/powerpoint/2010/main" val="4178267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2640" y="1412776"/>
            <a:ext cx="6912768" cy="2062103"/>
          </a:xfrm>
          <a:prstGeom prst="rect">
            <a:avLst/>
          </a:prstGeom>
        </p:spPr>
        <p:txBody>
          <a:bodyPr wrap="square">
            <a:spAutoFit/>
          </a:bodyPr>
          <a:lstStyle/>
          <a:p>
            <a:r>
              <a:rPr lang="el-GR" sz="3200" dirty="0">
                <a:latin typeface="Comic Sans MS" panose="030F0702030302020204" pitchFamily="66" charset="0"/>
              </a:rPr>
              <a:t>Αναφέραμε αρκετές λεπτομέρειες μέχρι τώρα που παρουσιάζουν τον ανθρώπινο εγκέφαλο κάπως αδύναμο και ελαττωματικό. </a:t>
            </a:r>
          </a:p>
        </p:txBody>
      </p:sp>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4" name="Θέση υποσέλιδου 3"/>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5" name="Θέση αριθμού διαφάνειας 4"/>
          <p:cNvSpPr>
            <a:spLocks noGrp="1"/>
          </p:cNvSpPr>
          <p:nvPr>
            <p:ph type="sldNum" sz="quarter" idx="11"/>
          </p:nvPr>
        </p:nvSpPr>
        <p:spPr/>
        <p:txBody>
          <a:bodyPr/>
          <a:lstStyle/>
          <a:p>
            <a:pPr>
              <a:defRPr/>
            </a:pPr>
            <a:fld id="{0C0FC4DC-8ED3-4EBF-93B2-1777AA456BDD}" type="slidenum">
              <a:rPr lang="el-GR" altLang="en-US" smtClean="0"/>
              <a:pPr>
                <a:defRPr/>
              </a:pPr>
              <a:t>26</a:t>
            </a:fld>
            <a:endParaRPr lang="el-GR" altLang="en-US"/>
          </a:p>
        </p:txBody>
      </p:sp>
    </p:spTree>
    <p:extLst>
      <p:ext uri="{BB962C8B-B14F-4D97-AF65-F5344CB8AC3E}">
        <p14:creationId xmlns:p14="http://schemas.microsoft.com/office/powerpoint/2010/main" val="622945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4568" y="1141721"/>
            <a:ext cx="8208912" cy="3539430"/>
          </a:xfrm>
          <a:prstGeom prst="rect">
            <a:avLst/>
          </a:prstGeom>
        </p:spPr>
        <p:txBody>
          <a:bodyPr wrap="square">
            <a:spAutoFit/>
          </a:bodyPr>
          <a:lstStyle/>
          <a:p>
            <a:r>
              <a:rPr lang="el-GR" sz="3200" dirty="0">
                <a:latin typeface="Comic Sans MS" panose="030F0702030302020204" pitchFamily="66" charset="0"/>
              </a:rPr>
              <a:t>Κάθε άλλο. Ο εγκέφαλος είναι ένα εκπληκτικό εργαλείο που ακόμα ο άνθρωπος δεν έχει βρει τρόπους να εκμεταλλευτεί όλες τις δυνατότητές του. </a:t>
            </a:r>
            <a:endParaRPr lang="en-US" sz="3200" dirty="0" smtClean="0">
              <a:latin typeface="Comic Sans MS" panose="030F0702030302020204" pitchFamily="66" charset="0"/>
            </a:endParaRPr>
          </a:p>
          <a:p>
            <a:endParaRPr lang="en-US" sz="3200" dirty="0">
              <a:latin typeface="Comic Sans MS" panose="030F0702030302020204" pitchFamily="66" charset="0"/>
            </a:endParaRPr>
          </a:p>
          <a:p>
            <a:r>
              <a:rPr lang="el-GR" sz="3200" dirty="0" smtClean="0">
                <a:latin typeface="Comic Sans MS" panose="030F0702030302020204" pitchFamily="66" charset="0"/>
              </a:rPr>
              <a:t>Έχει </a:t>
            </a:r>
            <a:r>
              <a:rPr lang="el-GR" sz="3200" dirty="0">
                <a:latin typeface="Comic Sans MS" panose="030F0702030302020204" pitchFamily="66" charset="0"/>
              </a:rPr>
              <a:t>όμως τα όριά του και κάθε άτομο έχει </a:t>
            </a:r>
            <a:r>
              <a:rPr lang="el-GR" sz="3200" b="1" dirty="0">
                <a:latin typeface="Comic Sans MS" panose="030F0702030302020204" pitchFamily="66" charset="0"/>
              </a:rPr>
              <a:t>διαφορετικά</a:t>
            </a:r>
            <a:r>
              <a:rPr lang="el-GR" sz="3200" dirty="0">
                <a:latin typeface="Comic Sans MS" panose="030F0702030302020204" pitchFamily="66" charset="0"/>
              </a:rPr>
              <a:t> όρια.</a:t>
            </a:r>
          </a:p>
        </p:txBody>
      </p:sp>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4" name="Θέση υποσέλιδου 3"/>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5" name="Θέση αριθμού διαφάνειας 4"/>
          <p:cNvSpPr>
            <a:spLocks noGrp="1"/>
          </p:cNvSpPr>
          <p:nvPr>
            <p:ph type="sldNum" sz="quarter" idx="11"/>
          </p:nvPr>
        </p:nvSpPr>
        <p:spPr/>
        <p:txBody>
          <a:bodyPr/>
          <a:lstStyle/>
          <a:p>
            <a:pPr>
              <a:defRPr/>
            </a:pPr>
            <a:fld id="{0C0FC4DC-8ED3-4EBF-93B2-1777AA456BDD}" type="slidenum">
              <a:rPr lang="el-GR" altLang="en-US" smtClean="0"/>
              <a:pPr>
                <a:defRPr/>
              </a:pPr>
              <a:t>27</a:t>
            </a:fld>
            <a:endParaRPr lang="el-GR" altLang="en-US"/>
          </a:p>
        </p:txBody>
      </p:sp>
    </p:spTree>
    <p:extLst>
      <p:ext uri="{BB962C8B-B14F-4D97-AF65-F5344CB8AC3E}">
        <p14:creationId xmlns:p14="http://schemas.microsoft.com/office/powerpoint/2010/main" val="214992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4568" y="1166842"/>
            <a:ext cx="8064896" cy="3046988"/>
          </a:xfrm>
          <a:prstGeom prst="rect">
            <a:avLst/>
          </a:prstGeom>
        </p:spPr>
        <p:txBody>
          <a:bodyPr wrap="square">
            <a:spAutoFit/>
          </a:bodyPr>
          <a:lstStyle/>
          <a:p>
            <a:r>
              <a:rPr lang="el-GR" sz="3200" dirty="0">
                <a:latin typeface="Comic Sans MS" panose="030F0702030302020204" pitchFamily="66" charset="0"/>
              </a:rPr>
              <a:t>Παρουσιάσαμε κάποια από τα όρια αυτά αναλυτικά για να πείσουμε τους σχεδιαστές, προγραμματιστές, κατασκευαστές και όσους ασχολούνται με την ανάπτυξη νέων τεχνολογιών  ότι τα όρια αυτά είναι υπαρκτά</a:t>
            </a:r>
            <a:r>
              <a:rPr lang="el-GR" dirty="0">
                <a:latin typeface="Comic Sans MS" panose="030F0702030302020204" pitchFamily="66" charset="0"/>
              </a:rPr>
              <a:t>. </a:t>
            </a:r>
          </a:p>
        </p:txBody>
      </p:sp>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4" name="Θέση υποσέλιδου 3"/>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5" name="Θέση αριθμού διαφάνειας 4"/>
          <p:cNvSpPr>
            <a:spLocks noGrp="1"/>
          </p:cNvSpPr>
          <p:nvPr>
            <p:ph type="sldNum" sz="quarter" idx="11"/>
          </p:nvPr>
        </p:nvSpPr>
        <p:spPr/>
        <p:txBody>
          <a:bodyPr/>
          <a:lstStyle/>
          <a:p>
            <a:pPr>
              <a:defRPr/>
            </a:pPr>
            <a:fld id="{0C0FC4DC-8ED3-4EBF-93B2-1777AA456BDD}" type="slidenum">
              <a:rPr lang="el-GR" altLang="en-US" smtClean="0"/>
              <a:pPr>
                <a:defRPr/>
              </a:pPr>
              <a:t>28</a:t>
            </a:fld>
            <a:endParaRPr lang="el-GR" altLang="en-US"/>
          </a:p>
        </p:txBody>
      </p:sp>
    </p:spTree>
    <p:extLst>
      <p:ext uri="{BB962C8B-B14F-4D97-AF65-F5344CB8AC3E}">
        <p14:creationId xmlns:p14="http://schemas.microsoft.com/office/powerpoint/2010/main" val="2802736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560" y="1052736"/>
            <a:ext cx="8136904" cy="2554545"/>
          </a:xfrm>
          <a:prstGeom prst="rect">
            <a:avLst/>
          </a:prstGeom>
        </p:spPr>
        <p:txBody>
          <a:bodyPr wrap="square">
            <a:spAutoFit/>
          </a:bodyPr>
          <a:lstStyle/>
          <a:p>
            <a:r>
              <a:rPr lang="el-GR" sz="3200" dirty="0">
                <a:latin typeface="Comic Sans MS" panose="030F0702030302020204" pitchFamily="66" charset="0"/>
              </a:rPr>
              <a:t>Και για να τους υπενθυμίσουμε ότι κάποιες </a:t>
            </a:r>
            <a:r>
              <a:rPr lang="en-US" sz="3200" dirty="0">
                <a:latin typeface="Comic Sans MS" panose="030F0702030302020204" pitchFamily="66" charset="0"/>
              </a:rPr>
              <a:t>web </a:t>
            </a:r>
            <a:r>
              <a:rPr lang="el-GR" sz="3200" dirty="0">
                <a:latin typeface="Comic Sans MS" panose="030F0702030302020204" pitchFamily="66" charset="0"/>
              </a:rPr>
              <a:t> εφαρμογές έχουν γίνει πια τόσο μαζικές, που επηρεάζουν την καθημερινότητα χιλιάδων, και συχνά εκατομμυρίων ανθρώπων</a:t>
            </a:r>
            <a:endParaRPr lang="el-GR" sz="3200" dirty="0"/>
          </a:p>
        </p:txBody>
      </p:sp>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4" name="Θέση υποσέλιδου 3"/>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5" name="Θέση αριθμού διαφάνειας 4"/>
          <p:cNvSpPr>
            <a:spLocks noGrp="1"/>
          </p:cNvSpPr>
          <p:nvPr>
            <p:ph type="sldNum" sz="quarter" idx="11"/>
          </p:nvPr>
        </p:nvSpPr>
        <p:spPr/>
        <p:txBody>
          <a:bodyPr/>
          <a:lstStyle/>
          <a:p>
            <a:pPr>
              <a:defRPr/>
            </a:pPr>
            <a:fld id="{0C0FC4DC-8ED3-4EBF-93B2-1777AA456BDD}" type="slidenum">
              <a:rPr lang="el-GR" altLang="en-US" smtClean="0"/>
              <a:pPr>
                <a:defRPr/>
              </a:pPr>
              <a:t>29</a:t>
            </a:fld>
            <a:endParaRPr lang="el-GR" altLang="en-US"/>
          </a:p>
        </p:txBody>
      </p:sp>
    </p:spTree>
    <p:extLst>
      <p:ext uri="{BB962C8B-B14F-4D97-AF65-F5344CB8AC3E}">
        <p14:creationId xmlns:p14="http://schemas.microsoft.com/office/powerpoint/2010/main" val="1953096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2144688" y="1981200"/>
            <a:ext cx="4752528" cy="3968080"/>
          </a:xfrm>
        </p:spPr>
        <p:txBody>
          <a:bodyPr/>
          <a:lstStyle/>
          <a:p>
            <a:pPr marL="0" indent="0" algn="ctr">
              <a:buNone/>
            </a:pPr>
            <a:r>
              <a:rPr lang="el-GR" sz="4400" dirty="0" smtClean="0">
                <a:latin typeface="Comic Sans MS" panose="030F0702030302020204" pitchFamily="66" charset="0"/>
              </a:rPr>
              <a:t>ας αναστοχασθούμε εαυτούς </a:t>
            </a:r>
          </a:p>
          <a:p>
            <a:pPr marL="0" indent="0" algn="ctr">
              <a:buNone/>
            </a:pPr>
            <a:r>
              <a:rPr lang="el-GR" sz="4400" dirty="0" smtClean="0">
                <a:latin typeface="Comic Sans MS" panose="030F0702030302020204" pitchFamily="66" charset="0"/>
              </a:rPr>
              <a:t>και αλλήλους</a:t>
            </a:r>
          </a:p>
          <a:p>
            <a:pPr marL="0" indent="0">
              <a:buNone/>
            </a:pPr>
            <a:r>
              <a:rPr lang="en-US" dirty="0" smtClean="0">
                <a:solidFill>
                  <a:schemeClr val="bg2">
                    <a:lumMod val="60000"/>
                    <a:lumOff val="40000"/>
                  </a:schemeClr>
                </a:solidFill>
              </a:rPr>
              <a:t>               </a:t>
            </a:r>
            <a:r>
              <a:rPr lang="el-GR" dirty="0" smtClean="0">
                <a:solidFill>
                  <a:schemeClr val="bg2">
                    <a:lumMod val="60000"/>
                    <a:lumOff val="40000"/>
                  </a:schemeClr>
                </a:solidFill>
              </a:rPr>
              <a:t>    </a:t>
            </a:r>
            <a:r>
              <a:rPr lang="el-GR" sz="1800" dirty="0" smtClean="0">
                <a:solidFill>
                  <a:schemeClr val="bg2">
                    <a:lumMod val="60000"/>
                    <a:lumOff val="40000"/>
                  </a:schemeClr>
                </a:solidFill>
              </a:rPr>
              <a:t>καθ. Θεοδόσης Τάσιος</a:t>
            </a:r>
            <a:endParaRPr lang="el-GR" dirty="0">
              <a:solidFill>
                <a:schemeClr val="bg2">
                  <a:lumMod val="60000"/>
                  <a:lumOff val="40000"/>
                </a:schemeClr>
              </a:solidFill>
            </a:endParaRPr>
          </a:p>
        </p:txBody>
      </p:sp>
      <p:sp>
        <p:nvSpPr>
          <p:cNvPr id="4" name="Θέση ημερομηνίας 3"/>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3</a:t>
            </a:fld>
            <a:endParaRPr lang="el-GR" altLang="en-US"/>
          </a:p>
        </p:txBody>
      </p:sp>
    </p:spTree>
    <p:extLst>
      <p:ext uri="{BB962C8B-B14F-4D97-AF65-F5344CB8AC3E}">
        <p14:creationId xmlns:p14="http://schemas.microsoft.com/office/powerpoint/2010/main" val="3891751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0" y="1700808"/>
            <a:ext cx="4953000" cy="2308324"/>
          </a:xfrm>
          <a:prstGeom prst="rect">
            <a:avLst/>
          </a:prstGeom>
        </p:spPr>
        <p:txBody>
          <a:bodyPr>
            <a:spAutoFit/>
          </a:bodyPr>
          <a:lstStyle/>
          <a:p>
            <a:pPr algn="ctr"/>
            <a:r>
              <a:rPr lang="el-GR" sz="3600" dirty="0">
                <a:latin typeface="Comic Sans MS" panose="030F0702030302020204" pitchFamily="66" charset="0"/>
              </a:rPr>
              <a:t>Και σαν χρήστες </a:t>
            </a:r>
            <a:r>
              <a:rPr lang="el-GR" sz="3600" dirty="0" smtClean="0">
                <a:latin typeface="Comic Sans MS" panose="030F0702030302020204" pitchFamily="66" charset="0"/>
              </a:rPr>
              <a:t>να </a:t>
            </a:r>
            <a:r>
              <a:rPr lang="el-GR" sz="3600" dirty="0">
                <a:latin typeface="Comic Sans MS" panose="030F0702030302020204" pitchFamily="66" charset="0"/>
              </a:rPr>
              <a:t>τους πούμε</a:t>
            </a:r>
            <a:r>
              <a:rPr lang="el-GR" sz="3600" dirty="0" smtClean="0">
                <a:latin typeface="Comic Sans MS" panose="030F0702030302020204" pitchFamily="66" charset="0"/>
              </a:rPr>
              <a:t>:</a:t>
            </a:r>
          </a:p>
          <a:p>
            <a:pPr algn="ctr"/>
            <a:r>
              <a:rPr lang="el-GR" sz="3600" dirty="0" smtClean="0">
                <a:latin typeface="Comic Sans MS" panose="030F0702030302020204" pitchFamily="66" charset="0"/>
              </a:rPr>
              <a:t> </a:t>
            </a:r>
            <a:r>
              <a:rPr lang="el-GR" sz="3600" dirty="0">
                <a:latin typeface="Comic Sans MS" panose="030F0702030302020204" pitchFamily="66" charset="0"/>
              </a:rPr>
              <a:t>Λυπηθείτε μας, </a:t>
            </a:r>
            <a:endParaRPr lang="el-GR" sz="3600" dirty="0" smtClean="0">
              <a:latin typeface="Comic Sans MS" panose="030F0702030302020204" pitchFamily="66" charset="0"/>
            </a:endParaRPr>
          </a:p>
          <a:p>
            <a:pPr algn="ctr"/>
            <a:r>
              <a:rPr lang="el-GR" sz="3600" dirty="0" smtClean="0">
                <a:latin typeface="Comic Sans MS" panose="030F0702030302020204" pitchFamily="66" charset="0"/>
              </a:rPr>
              <a:t>Άνθρωποι </a:t>
            </a:r>
            <a:r>
              <a:rPr lang="el-GR" sz="3600" dirty="0">
                <a:latin typeface="Comic Sans MS" panose="030F0702030302020204" pitchFamily="66" charset="0"/>
              </a:rPr>
              <a:t>είμαστε!</a:t>
            </a:r>
          </a:p>
        </p:txBody>
      </p:sp>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4" name="Θέση υποσέλιδου 3"/>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5" name="Θέση αριθμού διαφάνειας 4"/>
          <p:cNvSpPr>
            <a:spLocks noGrp="1"/>
          </p:cNvSpPr>
          <p:nvPr>
            <p:ph type="sldNum" sz="quarter" idx="11"/>
          </p:nvPr>
        </p:nvSpPr>
        <p:spPr/>
        <p:txBody>
          <a:bodyPr/>
          <a:lstStyle/>
          <a:p>
            <a:pPr>
              <a:defRPr/>
            </a:pPr>
            <a:fld id="{0C0FC4DC-8ED3-4EBF-93B2-1777AA456BDD}" type="slidenum">
              <a:rPr lang="el-GR" altLang="en-US" smtClean="0"/>
              <a:pPr>
                <a:defRPr/>
              </a:pPr>
              <a:t>30</a:t>
            </a:fld>
            <a:endParaRPr lang="el-GR" altLang="en-US"/>
          </a:p>
        </p:txBody>
      </p:sp>
    </p:spTree>
    <p:extLst>
      <p:ext uri="{BB962C8B-B14F-4D97-AF65-F5344CB8AC3E}">
        <p14:creationId xmlns:p14="http://schemas.microsoft.com/office/powerpoint/2010/main" val="2213814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457200"/>
            <a:ext cx="9138220" cy="1371600"/>
          </a:xfrm>
        </p:spPr>
        <p:txBody>
          <a:bodyPr/>
          <a:lstStyle/>
          <a:p>
            <a:r>
              <a:rPr lang="en-US" sz="3200" dirty="0" smtClean="0">
                <a:latin typeface="Comic Sans MS" panose="030F0702030302020204" pitchFamily="66" charset="0"/>
              </a:rPr>
              <a:t>Exformation = </a:t>
            </a:r>
            <a:r>
              <a:rPr lang="en-US" sz="3200" i="1" dirty="0">
                <a:latin typeface="Comic Sans MS" panose="030F0702030302020204" pitchFamily="66" charset="0"/>
              </a:rPr>
              <a:t>explicitly discarded </a:t>
            </a:r>
            <a:r>
              <a:rPr lang="en-US" sz="3200" i="1" dirty="0" smtClean="0">
                <a:latin typeface="Comic Sans MS" panose="030F0702030302020204" pitchFamily="66" charset="0"/>
              </a:rPr>
              <a:t>information</a:t>
            </a:r>
            <a:br>
              <a:rPr lang="en-US" sz="3200" i="1" dirty="0" smtClean="0">
                <a:latin typeface="Comic Sans MS" panose="030F0702030302020204" pitchFamily="66" charset="0"/>
              </a:rPr>
            </a:br>
            <a:r>
              <a:rPr lang="en-US" sz="3200" i="1" dirty="0">
                <a:latin typeface="Comic Sans MS" panose="030F0702030302020204" pitchFamily="66" charset="0"/>
              </a:rPr>
              <a:t> </a:t>
            </a:r>
            <a:r>
              <a:rPr lang="en-US" sz="3200" i="1" dirty="0" smtClean="0">
                <a:latin typeface="Comic Sans MS" panose="030F0702030302020204" pitchFamily="66" charset="0"/>
              </a:rPr>
              <a:t>  </a:t>
            </a:r>
            <a:r>
              <a:rPr lang="en-US" sz="1800" i="1" dirty="0" smtClean="0">
                <a:latin typeface="Comic Sans MS" panose="030F0702030302020204" pitchFamily="66" charset="0"/>
              </a:rPr>
              <a:t>(by Tor </a:t>
            </a:r>
            <a:r>
              <a:rPr lang="en-US" sz="1800" i="1" dirty="0" err="1" smtClean="0">
                <a:latin typeface="Comic Sans MS" panose="030F0702030302020204" pitchFamily="66" charset="0"/>
              </a:rPr>
              <a:t>Norretranders</a:t>
            </a:r>
            <a:r>
              <a:rPr lang="en-US" sz="1800" i="1" dirty="0" smtClean="0">
                <a:latin typeface="Comic Sans MS" panose="030F0702030302020204" pitchFamily="66" charset="0"/>
              </a:rPr>
              <a:t>)</a:t>
            </a:r>
            <a:r>
              <a:rPr lang="el-GR" sz="1800" i="1" dirty="0" smtClean="0">
                <a:latin typeface="Comic Sans MS" panose="030F0702030302020204" pitchFamily="66" charset="0"/>
              </a:rPr>
              <a:t>     (τα εννοούμενα που παραλείπονται)</a:t>
            </a:r>
            <a:endParaRPr lang="el-GR" sz="3200" dirty="0">
              <a:latin typeface="Comic Sans MS" panose="030F0702030302020204" pitchFamily="66" charset="0"/>
            </a:endParaRPr>
          </a:p>
        </p:txBody>
      </p:sp>
      <p:sp>
        <p:nvSpPr>
          <p:cNvPr id="3" name="Content Placeholder 2"/>
          <p:cNvSpPr>
            <a:spLocks noGrp="1"/>
          </p:cNvSpPr>
          <p:nvPr>
            <p:ph idx="1"/>
          </p:nvPr>
        </p:nvSpPr>
        <p:spPr>
          <a:xfrm>
            <a:off x="495300" y="1981200"/>
            <a:ext cx="8915400" cy="4760168"/>
          </a:xfrm>
        </p:spPr>
        <p:txBody>
          <a:bodyPr/>
          <a:lstStyle/>
          <a:p>
            <a:r>
              <a:rPr lang="en-US" sz="2400" dirty="0"/>
              <a:t>Effective </a:t>
            </a:r>
            <a:r>
              <a:rPr lang="en-US" sz="2400" dirty="0">
                <a:hlinkClick r:id="rId3" tooltip="Communication"/>
              </a:rPr>
              <a:t>communication</a:t>
            </a:r>
            <a:r>
              <a:rPr lang="en-US" sz="2400" dirty="0"/>
              <a:t> depends on a shared body of </a:t>
            </a:r>
            <a:r>
              <a:rPr lang="en-US" sz="2400" dirty="0">
                <a:hlinkClick r:id="rId4" tooltip="Knowledge"/>
              </a:rPr>
              <a:t>knowledge</a:t>
            </a:r>
            <a:r>
              <a:rPr lang="en-US" sz="2400" dirty="0"/>
              <a:t> between the persons communicating. In using words, sounds, and gestures, the speaker has deliberately thrown away a huge body of </a:t>
            </a:r>
            <a:r>
              <a:rPr lang="en-US" sz="2400" u="sng" dirty="0">
                <a:hlinkClick r:id="rId5" tooltip="Information"/>
              </a:rPr>
              <a:t>information</a:t>
            </a:r>
            <a:r>
              <a:rPr lang="en-US" sz="2400" dirty="0"/>
              <a:t>, though it remains implied. This shared context is called </a:t>
            </a:r>
            <a:r>
              <a:rPr lang="en-US" sz="2400" b="1" u="sng" dirty="0">
                <a:solidFill>
                  <a:schemeClr val="bg2">
                    <a:lumMod val="40000"/>
                    <a:lumOff val="60000"/>
                  </a:schemeClr>
                </a:solidFill>
              </a:rPr>
              <a:t>exformation</a:t>
            </a:r>
            <a:r>
              <a:rPr lang="en-US" sz="2400" dirty="0" smtClean="0"/>
              <a:t>.</a:t>
            </a:r>
          </a:p>
          <a:p>
            <a:pPr marL="0" indent="0">
              <a:buNone/>
            </a:pPr>
            <a:endParaRPr lang="en-US" sz="2400" dirty="0"/>
          </a:p>
          <a:p>
            <a:r>
              <a:rPr lang="en-US" sz="2400" dirty="0"/>
              <a:t>Exformation is everything we do not actually say but have in our heads when, or before, we say anything at all - whereas information is the measurable, demonstrable utterance we actually come out </a:t>
            </a:r>
            <a:r>
              <a:rPr lang="en-US" sz="2400" dirty="0" smtClean="0"/>
              <a:t>with.</a:t>
            </a:r>
            <a:endParaRPr lang="el-GR" sz="2400" dirty="0" smtClean="0"/>
          </a:p>
          <a:p>
            <a:r>
              <a:rPr lang="el-GR" sz="2400" dirty="0" smtClean="0"/>
              <a:t>?    !       </a:t>
            </a:r>
            <a:r>
              <a:rPr lang="el-GR" sz="2400" dirty="0" smtClean="0">
                <a:sym typeface="Wingdings" panose="05000000000000000000" pitchFamily="2" charset="2"/>
              </a:rPr>
              <a:t></a:t>
            </a:r>
            <a:endParaRPr lang="en-US" sz="2400" dirty="0"/>
          </a:p>
          <a:p>
            <a:pPr marL="0" indent="0">
              <a:buNone/>
            </a:pPr>
            <a:endParaRPr lang="el-GR" dirty="0"/>
          </a:p>
        </p:txBody>
      </p:sp>
      <p:sp>
        <p:nvSpPr>
          <p:cNvPr id="4" name="Θέση ημερομηνίας 3"/>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31</a:t>
            </a:fld>
            <a:endParaRPr lang="el-GR" altLang="en-US"/>
          </a:p>
        </p:txBody>
      </p:sp>
    </p:spTree>
    <p:extLst>
      <p:ext uri="{BB962C8B-B14F-4D97-AF65-F5344CB8AC3E}">
        <p14:creationId xmlns:p14="http://schemas.microsoft.com/office/powerpoint/2010/main" val="2457873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739552"/>
          </a:xfrm>
        </p:spPr>
        <p:txBody>
          <a:bodyPr/>
          <a:lstStyle/>
          <a:p>
            <a:r>
              <a:rPr lang="el-GR" dirty="0" smtClean="0">
                <a:latin typeface="Comic Sans MS" panose="030F0702030302020204" pitchFamily="66" charset="0"/>
              </a:rPr>
              <a:t>Βιβλιογραφία</a:t>
            </a:r>
            <a:endParaRPr lang="el-GR" dirty="0">
              <a:latin typeface="Comic Sans MS" panose="030F0702030302020204" pitchFamily="66" charset="0"/>
            </a:endParaRPr>
          </a:p>
        </p:txBody>
      </p:sp>
      <p:sp>
        <p:nvSpPr>
          <p:cNvPr id="3" name="Content Placeholder 2"/>
          <p:cNvSpPr>
            <a:spLocks noGrp="1"/>
          </p:cNvSpPr>
          <p:nvPr>
            <p:ph idx="1"/>
          </p:nvPr>
        </p:nvSpPr>
        <p:spPr>
          <a:xfrm>
            <a:off x="0" y="1268760"/>
            <a:ext cx="9849544" cy="5472608"/>
          </a:xfrm>
        </p:spPr>
        <p:txBody>
          <a:bodyPr/>
          <a:lstStyle/>
          <a:p>
            <a:r>
              <a:rPr lang="en-US" sz="2400" dirty="0" smtClean="0">
                <a:latin typeface="Comic Sans MS" panose="030F0702030302020204" pitchFamily="66" charset="0"/>
              </a:rPr>
              <a:t>Designing with the Mind in Mind</a:t>
            </a:r>
          </a:p>
          <a:p>
            <a:pPr marL="0" indent="0">
              <a:buNone/>
            </a:pPr>
            <a:r>
              <a:rPr lang="en-US" sz="1100" dirty="0">
                <a:latin typeface="Comic Sans MS" panose="030F0702030302020204" pitchFamily="66" charset="0"/>
              </a:rPr>
              <a:t>	</a:t>
            </a:r>
            <a:r>
              <a:rPr lang="en-US" sz="1100" dirty="0" smtClean="0">
                <a:latin typeface="Comic Sans MS" panose="030F0702030302020204" pitchFamily="66" charset="0"/>
              </a:rPr>
              <a:t>Jeff Johnson, 2014 Morgan Kaufmann</a:t>
            </a:r>
          </a:p>
          <a:p>
            <a:r>
              <a:rPr lang="en-US" sz="2400" dirty="0" smtClean="0">
                <a:latin typeface="Comic Sans MS" panose="030F0702030302020204" pitchFamily="66" charset="0"/>
              </a:rPr>
              <a:t>100 Things Every Designer Needs to Know About PEOPLE</a:t>
            </a:r>
          </a:p>
          <a:p>
            <a:pPr marL="0" indent="0">
              <a:buNone/>
            </a:pPr>
            <a:r>
              <a:rPr lang="en-US" sz="1200" dirty="0">
                <a:latin typeface="Comic Sans MS" panose="030F0702030302020204" pitchFamily="66" charset="0"/>
              </a:rPr>
              <a:t>	</a:t>
            </a:r>
            <a:r>
              <a:rPr lang="en-US" sz="1200" dirty="0" smtClean="0">
                <a:latin typeface="Comic Sans MS" panose="030F0702030302020204" pitchFamily="66" charset="0"/>
              </a:rPr>
              <a:t>Suzan </a:t>
            </a:r>
            <a:r>
              <a:rPr lang="en-US" sz="1200" dirty="0" err="1" smtClean="0">
                <a:latin typeface="Comic Sans MS" panose="030F0702030302020204" pitchFamily="66" charset="0"/>
              </a:rPr>
              <a:t>Weinschenk</a:t>
            </a:r>
            <a:r>
              <a:rPr lang="en-US" sz="1200" dirty="0" smtClean="0">
                <a:latin typeface="Comic Sans MS" panose="030F0702030302020204" pitchFamily="66" charset="0"/>
              </a:rPr>
              <a:t>, 2011 New Riders</a:t>
            </a:r>
          </a:p>
          <a:p>
            <a:r>
              <a:rPr lang="en-US" sz="2400" dirty="0" smtClean="0">
                <a:latin typeface="Comic Sans MS" panose="030F0702030302020204" pitchFamily="66" charset="0"/>
              </a:rPr>
              <a:t>The User Illusion: Cutting Consciousness Down to Size</a:t>
            </a:r>
          </a:p>
          <a:p>
            <a:pPr marL="0" indent="0">
              <a:buNone/>
            </a:pPr>
            <a:r>
              <a:rPr lang="en-US" sz="1200" dirty="0" smtClean="0">
                <a:latin typeface="Comic Sans MS" panose="030F0702030302020204" pitchFamily="66" charset="0"/>
              </a:rPr>
              <a:t>                    Tor </a:t>
            </a:r>
            <a:r>
              <a:rPr lang="en-US" sz="1200" dirty="0" err="1" smtClean="0">
                <a:latin typeface="Comic Sans MS" panose="030F0702030302020204" pitchFamily="66" charset="0"/>
              </a:rPr>
              <a:t>Norretranders</a:t>
            </a:r>
            <a:r>
              <a:rPr lang="en-US" sz="1200" dirty="0" smtClean="0">
                <a:latin typeface="Comic Sans MS" panose="030F0702030302020204" pitchFamily="66" charset="0"/>
              </a:rPr>
              <a:t>, 1998 VIKING</a:t>
            </a:r>
            <a:endParaRPr lang="el-GR" sz="2400" dirty="0">
              <a:latin typeface="Comic Sans MS" panose="030F07020303020202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496" y="3645024"/>
            <a:ext cx="2309541" cy="30689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8824" y="3645024"/>
            <a:ext cx="2413933" cy="30689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3160" y="3645024"/>
            <a:ext cx="2376264" cy="3068960"/>
          </a:xfrm>
          <a:prstGeom prst="rect">
            <a:avLst/>
          </a:prstGeom>
        </p:spPr>
      </p:pic>
      <p:sp>
        <p:nvSpPr>
          <p:cNvPr id="7" name="Θέση ημερομηνίας 6"/>
          <p:cNvSpPr>
            <a:spLocks noGrp="1"/>
          </p:cNvSpPr>
          <p:nvPr>
            <p:ph type="dt" sz="half" idx="12"/>
          </p:nvPr>
        </p:nvSpPr>
        <p:spPr/>
        <p:txBody>
          <a:bodyPr/>
          <a:lstStyle/>
          <a:p>
            <a:pPr>
              <a:defRPr/>
            </a:pPr>
            <a:r>
              <a:rPr lang="el-GR" smtClean="0"/>
              <a:t>10/12/2014</a:t>
            </a:r>
            <a:endParaRPr lang="el-GR" altLang="en-US"/>
          </a:p>
        </p:txBody>
      </p:sp>
      <p:sp>
        <p:nvSpPr>
          <p:cNvPr id="8" name="Θέση υποσέλιδου 7"/>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9" name="Θέση αριθμού διαφάνειας 8"/>
          <p:cNvSpPr>
            <a:spLocks noGrp="1"/>
          </p:cNvSpPr>
          <p:nvPr>
            <p:ph type="sldNum" sz="quarter" idx="11"/>
          </p:nvPr>
        </p:nvSpPr>
        <p:spPr/>
        <p:txBody>
          <a:bodyPr/>
          <a:lstStyle/>
          <a:p>
            <a:pPr>
              <a:defRPr/>
            </a:pPr>
            <a:fld id="{8DABDEBD-5A71-4E31-8A0B-0CB45D8FEFEA}" type="slidenum">
              <a:rPr lang="el-GR" altLang="en-US" smtClean="0"/>
              <a:pPr>
                <a:defRPr/>
              </a:pPr>
              <a:t>32</a:t>
            </a:fld>
            <a:endParaRPr lang="el-GR" altLang="en-US"/>
          </a:p>
        </p:txBody>
      </p:sp>
    </p:spTree>
    <p:extLst>
      <p:ext uri="{BB962C8B-B14F-4D97-AF65-F5344CB8AC3E}">
        <p14:creationId xmlns:p14="http://schemas.microsoft.com/office/powerpoint/2010/main" val="279721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Slide Number Placeholder 4"/>
          <p:cNvSpPr txBox="1">
            <a:spLocks noGrp="1" noChangeArrowheads="1"/>
          </p:cNvSpPr>
          <p:nvPr/>
        </p:nvSpPr>
        <p:spPr bwMode="auto">
          <a:xfrm>
            <a:off x="7099300" y="6248400"/>
            <a:ext cx="2311400" cy="457200"/>
          </a:xfrm>
          <a:prstGeom prst="rect">
            <a:avLst/>
          </a:prstGeom>
          <a:noFill/>
          <a:ln w="9525">
            <a:noFill/>
            <a:miter lim="800000"/>
            <a:headEnd/>
            <a:tailEnd/>
          </a:ln>
        </p:spPr>
        <p:txBody>
          <a:bodyPr anchor="b"/>
          <a:lstStyle/>
          <a:p>
            <a:pPr algn="r"/>
            <a:fld id="{859600F9-5C60-463B-B426-ACF7B20682A6}" type="slidenum">
              <a:rPr lang="el-GR" altLang="en-US" sz="1200">
                <a:latin typeface="Arial Black" pitchFamily="34" charset="0"/>
              </a:rPr>
              <a:pPr algn="r"/>
              <a:t>33</a:t>
            </a:fld>
            <a:endParaRPr lang="el-GR" altLang="en-US" sz="1200">
              <a:latin typeface="Arial Black" pitchFamily="34" charset="0"/>
            </a:endParaRPr>
          </a:p>
        </p:txBody>
      </p:sp>
      <p:sp>
        <p:nvSpPr>
          <p:cNvPr id="117764" name="Rectangle 2"/>
          <p:cNvSpPr>
            <a:spLocks noGrp="1" noChangeArrowheads="1"/>
          </p:cNvSpPr>
          <p:nvPr>
            <p:ph type="title" idx="4294967295"/>
          </p:nvPr>
        </p:nvSpPr>
        <p:spPr>
          <a:xfrm>
            <a:off x="495300" y="457200"/>
            <a:ext cx="8915400" cy="415925"/>
          </a:xfrm>
        </p:spPr>
        <p:txBody>
          <a:bodyPr/>
          <a:lstStyle/>
          <a:p>
            <a:pPr eaLnBrk="1" hangingPunct="1"/>
            <a:endParaRPr lang="el-GR" sz="4000" dirty="0" smtClean="0"/>
          </a:p>
        </p:txBody>
      </p:sp>
      <p:sp>
        <p:nvSpPr>
          <p:cNvPr id="117765" name="Rectangle 3"/>
          <p:cNvSpPr>
            <a:spLocks noGrp="1" noChangeArrowheads="1"/>
          </p:cNvSpPr>
          <p:nvPr>
            <p:ph type="body" idx="4294967295"/>
          </p:nvPr>
        </p:nvSpPr>
        <p:spPr/>
        <p:txBody>
          <a:bodyPr/>
          <a:lstStyle/>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r>
              <a:rPr lang="en-US" smtClean="0"/>
              <a:t>				Ευχαριστώ !</a:t>
            </a:r>
          </a:p>
        </p:txBody>
      </p:sp>
      <p:sp>
        <p:nvSpPr>
          <p:cNvPr id="2" name="Θέση ημερομηνίας 1"/>
          <p:cNvSpPr>
            <a:spLocks noGrp="1"/>
          </p:cNvSpPr>
          <p:nvPr>
            <p:ph type="dt" sz="half" idx="12"/>
          </p:nvPr>
        </p:nvSpPr>
        <p:spPr/>
        <p:txBody>
          <a:bodyPr/>
          <a:lstStyle/>
          <a:p>
            <a:pPr>
              <a:defRPr/>
            </a:pPr>
            <a:r>
              <a:rPr lang="el-GR" smtClean="0"/>
              <a:t>10/12/2014</a:t>
            </a:r>
            <a:endParaRPr lang="el-GR" altLang="en-US"/>
          </a:p>
        </p:txBody>
      </p:sp>
      <p:sp>
        <p:nvSpPr>
          <p:cNvPr id="3" name="Θέση υποσέλιδου 2"/>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4" name="Θέση αριθμού διαφάνειας 3"/>
          <p:cNvSpPr>
            <a:spLocks noGrp="1"/>
          </p:cNvSpPr>
          <p:nvPr>
            <p:ph type="sldNum" sz="quarter" idx="11"/>
          </p:nvPr>
        </p:nvSpPr>
        <p:spPr/>
        <p:txBody>
          <a:bodyPr/>
          <a:lstStyle/>
          <a:p>
            <a:pPr>
              <a:defRPr/>
            </a:pPr>
            <a:fld id="{0C0FC4DC-8ED3-4EBF-93B2-1777AA456BDD}" type="slidenum">
              <a:rPr lang="el-GR" altLang="en-US" smtClean="0"/>
              <a:pPr>
                <a:defRPr/>
              </a:pPr>
              <a:t>33</a:t>
            </a:fld>
            <a:endParaRPr lang="el-GR"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dirty="0" smtClean="0">
                <a:latin typeface="Comic Sans MS" panose="030F0702030302020204" pitchFamily="66" charset="0"/>
              </a:rPr>
              <a:t>Εκατομμύρια σχεδιαστές ανά την υφήλιο ξανασχεδιάζουν την (από αιώνες σταθερή) καθημερινότητά μας.</a:t>
            </a:r>
            <a:endParaRPr lang="el-GR" sz="2400" dirty="0">
              <a:latin typeface="Comic Sans MS" panose="030F0702030302020204" pitchFamily="66"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314" y="1981200"/>
            <a:ext cx="6935372" cy="3886200"/>
          </a:xfrm>
        </p:spPr>
      </p:pic>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4</a:t>
            </a:fld>
            <a:endParaRPr lang="el-GR" altLang="en-US"/>
          </a:p>
        </p:txBody>
      </p:sp>
    </p:spTree>
    <p:extLst>
      <p:ext uri="{BB962C8B-B14F-4D97-AF65-F5344CB8AC3E}">
        <p14:creationId xmlns:p14="http://schemas.microsoft.com/office/powerpoint/2010/main" val="4234674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200472" y="457200"/>
            <a:ext cx="9505056" cy="2683768"/>
          </a:xfrm>
        </p:spPr>
        <p:txBody>
          <a:bodyPr/>
          <a:lstStyle/>
          <a:p>
            <a:r>
              <a:rPr lang="el-GR" dirty="0" smtClean="0">
                <a:latin typeface="Comic Sans MS" panose="030F0702030302020204" pitchFamily="66" charset="0"/>
              </a:rPr>
              <a:t>«Αντικείμενα για μαζοχιστές»</a:t>
            </a:r>
            <a:br>
              <a:rPr lang="el-GR" dirty="0" smtClean="0">
                <a:latin typeface="Comic Sans MS" panose="030F0702030302020204" pitchFamily="66" charset="0"/>
              </a:rPr>
            </a:br>
            <a:r>
              <a:rPr lang="el-GR" dirty="0">
                <a:latin typeface="Comic Sans MS" panose="030F0702030302020204" pitchFamily="66" charset="0"/>
              </a:rPr>
              <a:t/>
            </a:r>
            <a:br>
              <a:rPr lang="el-GR" dirty="0">
                <a:latin typeface="Comic Sans MS" panose="030F0702030302020204" pitchFamily="66" charset="0"/>
              </a:rPr>
            </a:br>
            <a:r>
              <a:rPr lang="el-GR" sz="1200" dirty="0" smtClean="0">
                <a:latin typeface="Comic Sans MS" panose="030F0702030302020204" pitchFamily="66" charset="0"/>
              </a:rPr>
              <a:t>.. </a:t>
            </a:r>
            <a:r>
              <a:rPr lang="el-GR" sz="1200" dirty="0">
                <a:latin typeface="Comic Sans MS" panose="030F0702030302020204" pitchFamily="66" charset="0"/>
              </a:rPr>
              <a:t>τ</a:t>
            </a:r>
            <a:r>
              <a:rPr lang="el-GR" sz="1200" dirty="0" smtClean="0">
                <a:latin typeface="Comic Sans MS" panose="030F0702030302020204" pitchFamily="66" charset="0"/>
              </a:rPr>
              <a:t>ο ότι </a:t>
            </a:r>
            <a:r>
              <a:rPr lang="el-GR" sz="1200" dirty="0" smtClean="0"/>
              <a:t>οι </a:t>
            </a:r>
            <a:r>
              <a:rPr lang="el-GR" sz="1200" dirty="0"/>
              <a:t>άνθρωποι </a:t>
            </a:r>
            <a:r>
              <a:rPr lang="el-GR" sz="1200" dirty="0" smtClean="0"/>
              <a:t> έχουν συχνά την τάση να </a:t>
            </a:r>
            <a:r>
              <a:rPr lang="el-GR" sz="1200" dirty="0"/>
              <a:t>κατηγορούν τον εαυτό </a:t>
            </a:r>
            <a:r>
              <a:rPr lang="el-GR" sz="1200" dirty="0" smtClean="0"/>
              <a:t>τους </a:t>
            </a:r>
            <a:r>
              <a:rPr lang="el-GR" sz="1200" dirty="0"/>
              <a:t>όταν τα αντικείμενα φαίνονται να δυσλειτουργούν, δεν οφείλεται σε υπαιτιότητα του χρήστη, αλλά μάλλον σε έλλειψη </a:t>
            </a:r>
            <a:r>
              <a:rPr lang="el-GR" sz="1200" b="1" dirty="0">
                <a:solidFill>
                  <a:srgbClr val="FF0000"/>
                </a:solidFill>
              </a:rPr>
              <a:t>διαισθητικής καθοδήγησης </a:t>
            </a:r>
            <a:r>
              <a:rPr lang="el-GR" sz="1200" dirty="0"/>
              <a:t>που πρέπει να υπάρχει στο σχεδιασμό</a:t>
            </a:r>
            <a:r>
              <a:rPr lang="el-GR" dirty="0"/>
              <a:t>.</a:t>
            </a:r>
            <a:endParaRPr lang="en-US" dirty="0" smtClean="0">
              <a:latin typeface="Comic Sans MS" panose="030F0702030302020204" pitchFamily="66" charset="0"/>
            </a:endParaRPr>
          </a:p>
        </p:txBody>
      </p:sp>
      <p:pic>
        <p:nvPicPr>
          <p:cNvPr id="5124" name="Content Placeholder 9" descr="Carelman-Norman.jpg"/>
          <p:cNvPicPr>
            <a:picLocks noGrp="1" noChangeAspect="1"/>
          </p:cNvPicPr>
          <p:nvPr>
            <p:ph idx="1"/>
          </p:nvPr>
        </p:nvPicPr>
        <p:blipFill>
          <a:blip r:embed="rId3" cstate="print"/>
          <a:srcRect/>
          <a:stretch>
            <a:fillRect/>
          </a:stretch>
        </p:blipFill>
        <p:spPr>
          <a:xfrm>
            <a:off x="3512840" y="2924944"/>
            <a:ext cx="2708275" cy="3166120"/>
          </a:xfrm>
        </p:spPr>
      </p:pic>
      <p:sp>
        <p:nvSpPr>
          <p:cNvPr id="2" name="Θέση ημερομηνίας 1"/>
          <p:cNvSpPr>
            <a:spLocks noGrp="1"/>
          </p:cNvSpPr>
          <p:nvPr>
            <p:ph type="dt" sz="half" idx="10"/>
          </p:nvPr>
        </p:nvSpPr>
        <p:spPr/>
        <p:txBody>
          <a:bodyPr/>
          <a:lstStyle/>
          <a:p>
            <a:pPr>
              <a:defRPr/>
            </a:pPr>
            <a:r>
              <a:rPr lang="el-GR" smtClean="0"/>
              <a:t>10/12/2014</a:t>
            </a:r>
            <a:endParaRPr lang="el-GR" altLang="en-US"/>
          </a:p>
        </p:txBody>
      </p:sp>
      <p:sp>
        <p:nvSpPr>
          <p:cNvPr id="3" name="Θέση υποσέλιδου 2"/>
          <p:cNvSpPr>
            <a:spLocks noGrp="1"/>
          </p:cNvSpPr>
          <p:nvPr>
            <p:ph type="ftr" sz="quarter" idx="11"/>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4" name="Θέση αριθμού διαφάνειας 3"/>
          <p:cNvSpPr>
            <a:spLocks noGrp="1"/>
          </p:cNvSpPr>
          <p:nvPr>
            <p:ph type="sldNum" sz="quarter" idx="12"/>
          </p:nvPr>
        </p:nvSpPr>
        <p:spPr/>
        <p:txBody>
          <a:bodyPr/>
          <a:lstStyle/>
          <a:p>
            <a:pPr>
              <a:defRPr/>
            </a:pPr>
            <a:fld id="{370A7B38-8F6E-4C19-8933-375992ACF92F}" type="slidenum">
              <a:rPr lang="el-GR" altLang="en-US" smtClean="0"/>
              <a:pPr>
                <a:defRPr/>
              </a:pPr>
              <a:t>5</a:t>
            </a:fld>
            <a:endParaRPr lang="el-GR"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60648"/>
            <a:ext cx="8915400" cy="1080120"/>
          </a:xfrm>
        </p:spPr>
        <p:txBody>
          <a:bodyPr/>
          <a:lstStyle/>
          <a:p>
            <a:r>
              <a:rPr lang="el-GR" dirty="0">
                <a:latin typeface="Comic Sans MS" panose="030F0702030302020204" pitchFamily="66" charset="0"/>
              </a:rPr>
              <a:t>Κανόνες Σχεδιασμού Διεπαφής</a:t>
            </a:r>
            <a:endParaRPr lang="el-GR"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2520" y="1556792"/>
            <a:ext cx="8928992" cy="5040560"/>
          </a:xfrm>
        </p:spPr>
      </p:pic>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6</a:t>
            </a:fld>
            <a:endParaRPr lang="el-GR" altLang="en-US"/>
          </a:p>
        </p:txBody>
      </p:sp>
    </p:spTree>
    <p:extLst>
      <p:ext uri="{BB962C8B-B14F-4D97-AF65-F5344CB8AC3E}">
        <p14:creationId xmlns:p14="http://schemas.microsoft.com/office/powerpoint/2010/main" val="777282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739552"/>
          </a:xfrm>
        </p:spPr>
        <p:txBody>
          <a:bodyPr/>
          <a:lstStyle/>
          <a:p>
            <a:pPr algn="ctr"/>
            <a:r>
              <a:rPr lang="el-GR" sz="3600" b="1" dirty="0" smtClean="0">
                <a:latin typeface="Comic Sans MS" panose="030F0702030302020204" pitchFamily="66" charset="0"/>
              </a:rPr>
              <a:t/>
            </a:r>
            <a:br>
              <a:rPr lang="el-GR" sz="3600" b="1" dirty="0" smtClean="0">
                <a:latin typeface="Comic Sans MS" panose="030F0702030302020204" pitchFamily="66" charset="0"/>
              </a:rPr>
            </a:br>
            <a:r>
              <a:rPr lang="el-GR" sz="3600" b="1" dirty="0" smtClean="0">
                <a:latin typeface="Comic Sans MS" panose="030F0702030302020204" pitchFamily="66" charset="0"/>
              </a:rPr>
              <a:t>1</a:t>
            </a:r>
            <a:r>
              <a:rPr lang="el-GR" sz="2400" b="1" dirty="0" smtClean="0">
                <a:latin typeface="Comic Sans MS" panose="030F0702030302020204" pitchFamily="66" charset="0"/>
              </a:rPr>
              <a:t>α</a:t>
            </a:r>
            <a:r>
              <a:rPr lang="el-GR" sz="3600" b="1" dirty="0" smtClean="0">
                <a:latin typeface="Comic Sans MS" panose="030F0702030302020204" pitchFamily="66" charset="0"/>
              </a:rPr>
              <a:t>. Η </a:t>
            </a:r>
            <a:r>
              <a:rPr lang="el-GR" sz="3600" b="1" dirty="0">
                <a:latin typeface="Comic Sans MS" panose="030F0702030302020204" pitchFamily="66" charset="0"/>
              </a:rPr>
              <a:t>Αντίληψη μας είναι </a:t>
            </a:r>
            <a:r>
              <a:rPr lang="el-GR" sz="3600" b="1" dirty="0" smtClean="0">
                <a:latin typeface="Comic Sans MS" panose="030F0702030302020204" pitchFamily="66" charset="0"/>
              </a:rPr>
              <a:t>Περιορισμένη</a:t>
            </a:r>
            <a:r>
              <a:rPr lang="el-GR" dirty="0"/>
              <a:t/>
            </a:r>
            <a:br>
              <a:rPr lang="el-GR" dirty="0"/>
            </a:br>
            <a:endParaRPr lang="el-GR" dirty="0"/>
          </a:p>
        </p:txBody>
      </p:sp>
      <p:sp>
        <p:nvSpPr>
          <p:cNvPr id="3" name="Content Placeholder 2"/>
          <p:cNvSpPr>
            <a:spLocks noGrp="1"/>
          </p:cNvSpPr>
          <p:nvPr>
            <p:ph idx="1"/>
          </p:nvPr>
        </p:nvSpPr>
        <p:spPr>
          <a:xfrm>
            <a:off x="128464" y="1196752"/>
            <a:ext cx="9649072" cy="5472608"/>
          </a:xfrm>
        </p:spPr>
        <p:txBody>
          <a:bodyPr/>
          <a:lstStyle/>
          <a:p>
            <a:pPr marL="0" indent="0">
              <a:buNone/>
            </a:pPr>
            <a:r>
              <a:rPr lang="el-GR" dirty="0" smtClean="0"/>
              <a:t>   </a:t>
            </a:r>
            <a:r>
              <a:rPr lang="el-GR" sz="1800" dirty="0" smtClean="0"/>
              <a:t>Η </a:t>
            </a:r>
            <a:r>
              <a:rPr lang="el-GR" sz="1800" dirty="0"/>
              <a:t>αντίληψή μας για τον κόσμο γύρω </a:t>
            </a:r>
            <a:r>
              <a:rPr lang="el-GR" sz="1800" dirty="0" smtClean="0"/>
              <a:t>μας,  δεν </a:t>
            </a:r>
            <a:r>
              <a:rPr lang="el-GR" sz="1800" dirty="0"/>
              <a:t>είναι μια αντικειμενική αναπαράσταση της εξωτερικής </a:t>
            </a:r>
            <a:r>
              <a:rPr lang="el-GR" sz="1800" dirty="0" smtClean="0"/>
              <a:t>πραγματικότητας</a:t>
            </a:r>
            <a:r>
              <a:rPr lang="el-GR" sz="1800" dirty="0" smtClean="0">
                <a:solidFill>
                  <a:schemeClr val="accent1">
                    <a:lumMod val="75000"/>
                  </a:schemeClr>
                </a:solidFill>
              </a:rPr>
              <a:t>. Η ιδέα ξεκινάει από τη σπηλιά του Πλάτωνα</a:t>
            </a:r>
            <a:r>
              <a:rPr lang="el-GR" sz="1800" dirty="0" smtClean="0"/>
              <a:t>. Σε αριθμούς όμως:</a:t>
            </a:r>
          </a:p>
          <a:p>
            <a:pPr>
              <a:buAutoNum type="arabicPeriod"/>
            </a:pPr>
            <a:r>
              <a:rPr lang="en-US" sz="1800" dirty="0" smtClean="0"/>
              <a:t>Sensory Bandwidth  ̴  </a:t>
            </a:r>
            <a:r>
              <a:rPr lang="el-GR" sz="1800" dirty="0"/>
              <a:t>14 εκατομμύρια </a:t>
            </a:r>
            <a:r>
              <a:rPr lang="en-US" sz="1800" dirty="0"/>
              <a:t>bits</a:t>
            </a:r>
            <a:r>
              <a:rPr lang="el-GR" sz="1800" dirty="0"/>
              <a:t>/</a:t>
            </a:r>
            <a:r>
              <a:rPr lang="en-US" sz="1800" dirty="0"/>
              <a:t>sec </a:t>
            </a:r>
            <a:endParaRPr lang="en-US" sz="1800" dirty="0" smtClean="0"/>
          </a:p>
          <a:p>
            <a:pPr>
              <a:buAutoNum type="arabicPeriod"/>
            </a:pPr>
            <a:r>
              <a:rPr lang="en-US" sz="1800" dirty="0" smtClean="0"/>
              <a:t>Consciousness Bandwidth </a:t>
            </a:r>
            <a:r>
              <a:rPr lang="en-US" sz="1800" dirty="0"/>
              <a:t> ̴ </a:t>
            </a:r>
            <a:r>
              <a:rPr lang="en-US" sz="1800" dirty="0" smtClean="0"/>
              <a:t> 14 </a:t>
            </a:r>
            <a:r>
              <a:rPr lang="en-US" sz="1800" dirty="0"/>
              <a:t>bits</a:t>
            </a:r>
            <a:r>
              <a:rPr lang="el-GR" sz="1800" dirty="0"/>
              <a:t>/</a:t>
            </a:r>
            <a:r>
              <a:rPr lang="en-US" sz="1800" dirty="0"/>
              <a:t>sec</a:t>
            </a:r>
            <a:endParaRPr lang="el-GR"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720" y="2920383"/>
            <a:ext cx="4514033" cy="3324842"/>
          </a:xfrm>
          <a:prstGeom prst="rect">
            <a:avLst/>
          </a:prstGeom>
        </p:spPr>
      </p:pic>
      <p:sp>
        <p:nvSpPr>
          <p:cNvPr id="5" name="Θέση ημερομηνίας 4"/>
          <p:cNvSpPr>
            <a:spLocks noGrp="1"/>
          </p:cNvSpPr>
          <p:nvPr>
            <p:ph type="dt" sz="half" idx="12"/>
          </p:nvPr>
        </p:nvSpPr>
        <p:spPr/>
        <p:txBody>
          <a:bodyPr/>
          <a:lstStyle/>
          <a:p>
            <a:pPr>
              <a:defRPr/>
            </a:pPr>
            <a:r>
              <a:rPr lang="el-GR" smtClean="0"/>
              <a:t>10/12/2014</a:t>
            </a:r>
            <a:endParaRPr lang="el-GR" altLang="en-US"/>
          </a:p>
        </p:txBody>
      </p:sp>
      <p:sp>
        <p:nvSpPr>
          <p:cNvPr id="6" name="Θέση υποσέλιδου 5"/>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7" name="Θέση αριθμού διαφάνειας 6"/>
          <p:cNvSpPr>
            <a:spLocks noGrp="1"/>
          </p:cNvSpPr>
          <p:nvPr>
            <p:ph type="sldNum" sz="quarter" idx="11"/>
          </p:nvPr>
        </p:nvSpPr>
        <p:spPr/>
        <p:txBody>
          <a:bodyPr/>
          <a:lstStyle/>
          <a:p>
            <a:pPr>
              <a:defRPr/>
            </a:pPr>
            <a:fld id="{8DABDEBD-5A71-4E31-8A0B-0CB45D8FEFEA}" type="slidenum">
              <a:rPr lang="el-GR" altLang="en-US" smtClean="0"/>
              <a:pPr>
                <a:defRPr/>
              </a:pPr>
              <a:t>7</a:t>
            </a:fld>
            <a:endParaRPr lang="el-GR" altLang="en-US"/>
          </a:p>
        </p:txBody>
      </p:sp>
    </p:spTree>
    <p:extLst>
      <p:ext uri="{BB962C8B-B14F-4D97-AF65-F5344CB8AC3E}">
        <p14:creationId xmlns:p14="http://schemas.microsoft.com/office/powerpoint/2010/main" val="363063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smtClean="0">
                <a:latin typeface="Comic Sans MS" panose="030F0702030302020204" pitchFamily="66" charset="0"/>
              </a:rPr>
              <a:t>1</a:t>
            </a:r>
            <a:r>
              <a:rPr lang="el-GR" sz="1800" b="1" dirty="0" smtClean="0">
                <a:latin typeface="Comic Sans MS" panose="030F0702030302020204" pitchFamily="66" charset="0"/>
              </a:rPr>
              <a:t>β</a:t>
            </a:r>
            <a:r>
              <a:rPr lang="el-GR" sz="3600" b="1" dirty="0" smtClean="0">
                <a:latin typeface="Comic Sans MS" panose="030F0702030302020204" pitchFamily="66" charset="0"/>
              </a:rPr>
              <a:t>. </a:t>
            </a:r>
            <a:r>
              <a:rPr lang="el-GR" sz="3600" b="1" dirty="0">
                <a:latin typeface="Comic Sans MS" panose="030F0702030302020204" pitchFamily="66" charset="0"/>
              </a:rPr>
              <a:t>Η Αντίληψη μας είναι Μεροληπτική</a:t>
            </a:r>
            <a:endParaRPr lang="el-GR" sz="3600" b="1" dirty="0"/>
          </a:p>
        </p:txBody>
      </p:sp>
      <p:sp>
        <p:nvSpPr>
          <p:cNvPr id="3" name="Content Placeholder 2"/>
          <p:cNvSpPr>
            <a:spLocks noGrp="1"/>
          </p:cNvSpPr>
          <p:nvPr>
            <p:ph idx="1"/>
          </p:nvPr>
        </p:nvSpPr>
        <p:spPr>
          <a:xfrm>
            <a:off x="495300" y="1981200"/>
            <a:ext cx="8915400" cy="4328120"/>
          </a:xfrm>
        </p:spPr>
        <p:txBody>
          <a:bodyPr/>
          <a:lstStyle/>
          <a:p>
            <a:pPr marL="0" indent="0">
              <a:buNone/>
            </a:pPr>
            <a:r>
              <a:rPr lang="el-GR" dirty="0" smtClean="0">
                <a:latin typeface="Comic Sans MS" panose="030F0702030302020204" pitchFamily="66" charset="0"/>
              </a:rPr>
              <a:t>…διότι είναι επηρεασμένη από:</a:t>
            </a:r>
          </a:p>
          <a:p>
            <a:pPr marL="0" indent="0">
              <a:buNone/>
            </a:pPr>
            <a:endParaRPr lang="el-GR" dirty="0" smtClean="0">
              <a:latin typeface="Comic Sans MS" panose="030F0702030302020204" pitchFamily="66" charset="0"/>
            </a:endParaRPr>
          </a:p>
          <a:p>
            <a:pPr marL="0" indent="0">
              <a:buNone/>
            </a:pPr>
            <a:r>
              <a:rPr lang="el-GR" dirty="0" smtClean="0">
                <a:latin typeface="Comic Sans MS" panose="030F0702030302020204" pitchFamily="66" charset="0"/>
              </a:rPr>
              <a:t>   το </a:t>
            </a:r>
            <a:r>
              <a:rPr lang="el-GR" dirty="0">
                <a:latin typeface="Comic Sans MS" panose="030F0702030302020204" pitchFamily="66" charset="0"/>
              </a:rPr>
              <a:t>ΠΑΡΕΛΘΟΝ (τις εμπειρίες μας), </a:t>
            </a:r>
            <a:endParaRPr lang="el-GR" dirty="0" smtClean="0">
              <a:latin typeface="Comic Sans MS" panose="030F0702030302020204" pitchFamily="66" charset="0"/>
            </a:endParaRPr>
          </a:p>
          <a:p>
            <a:pPr marL="0" indent="0">
              <a:buNone/>
            </a:pPr>
            <a:r>
              <a:rPr lang="el-GR" dirty="0" smtClean="0">
                <a:latin typeface="Comic Sans MS" panose="030F0702030302020204" pitchFamily="66" charset="0"/>
              </a:rPr>
              <a:t>   το </a:t>
            </a:r>
            <a:r>
              <a:rPr lang="el-GR" dirty="0">
                <a:latin typeface="Comic Sans MS" panose="030F0702030302020204" pitchFamily="66" charset="0"/>
              </a:rPr>
              <a:t>ΠΑΡΟΝ (το τρέχον περιεχόμενο) και από </a:t>
            </a:r>
            <a:endParaRPr lang="el-GR" dirty="0" smtClean="0">
              <a:latin typeface="Comic Sans MS" panose="030F0702030302020204" pitchFamily="66" charset="0"/>
            </a:endParaRPr>
          </a:p>
          <a:p>
            <a:pPr marL="0" indent="0">
              <a:buNone/>
            </a:pPr>
            <a:r>
              <a:rPr lang="el-GR" dirty="0" smtClean="0">
                <a:latin typeface="Comic Sans MS" panose="030F0702030302020204" pitchFamily="66" charset="0"/>
              </a:rPr>
              <a:t>   το </a:t>
            </a:r>
            <a:r>
              <a:rPr lang="el-GR" dirty="0">
                <a:latin typeface="Comic Sans MS" panose="030F0702030302020204" pitchFamily="66" charset="0"/>
              </a:rPr>
              <a:t>ΜΕΛΛΟΝ (τους στόχους μας</a:t>
            </a:r>
            <a:r>
              <a:rPr lang="el-GR" dirty="0" smtClean="0">
                <a:latin typeface="Comic Sans MS" panose="030F0702030302020204" pitchFamily="66" charset="0"/>
              </a:rPr>
              <a:t>)</a:t>
            </a:r>
          </a:p>
          <a:p>
            <a:pPr marL="0" indent="0">
              <a:buNone/>
            </a:pPr>
            <a:endParaRPr lang="el-GR" dirty="0">
              <a:latin typeface="Comic Sans MS" panose="030F0702030302020204" pitchFamily="66" charset="0"/>
            </a:endParaRPr>
          </a:p>
          <a:p>
            <a:pPr marL="0" indent="0">
              <a:buNone/>
            </a:pPr>
            <a:r>
              <a:rPr lang="en-US" b="1" dirty="0" smtClean="0">
                <a:solidFill>
                  <a:srgbClr val="C00000"/>
                </a:solidFill>
                <a:latin typeface="Comic Sans MS" panose="030F0702030302020204" pitchFamily="66" charset="0"/>
              </a:rPr>
              <a:t>-&gt;What you see in NOT what you Get</a:t>
            </a:r>
            <a:endParaRPr lang="el-GR" b="1" dirty="0">
              <a:solidFill>
                <a:srgbClr val="C00000"/>
              </a:solidFill>
              <a:latin typeface="Comic Sans MS" panose="030F0702030302020204" pitchFamily="66" charset="0"/>
            </a:endParaRPr>
          </a:p>
          <a:p>
            <a:pPr marL="0" indent="0">
              <a:buNone/>
            </a:pPr>
            <a:endParaRPr lang="el-GR" b="1" dirty="0">
              <a:solidFill>
                <a:srgbClr val="C00000"/>
              </a:solidFill>
            </a:endParaRPr>
          </a:p>
        </p:txBody>
      </p:sp>
      <p:sp>
        <p:nvSpPr>
          <p:cNvPr id="4" name="Θέση ημερομηνίας 3"/>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8</a:t>
            </a:fld>
            <a:endParaRPr lang="el-GR" altLang="en-US"/>
          </a:p>
        </p:txBody>
      </p:sp>
    </p:spTree>
    <p:extLst>
      <p:ext uri="{BB962C8B-B14F-4D97-AF65-F5344CB8AC3E}">
        <p14:creationId xmlns:p14="http://schemas.microsoft.com/office/powerpoint/2010/main" val="2493405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92696"/>
            <a:ext cx="8915400" cy="864096"/>
          </a:xfrm>
        </p:spPr>
        <p:txBody>
          <a:bodyPr/>
          <a:lstStyle/>
          <a:p>
            <a:r>
              <a:rPr lang="el-GR" sz="3600" b="1" dirty="0" smtClean="0">
                <a:latin typeface="Comic Sans MS" panose="030F0702030302020204" pitchFamily="66" charset="0"/>
              </a:rPr>
              <a:t/>
            </a:r>
            <a:br>
              <a:rPr lang="el-GR" sz="3600" b="1" dirty="0" smtClean="0">
                <a:latin typeface="Comic Sans MS" panose="030F0702030302020204" pitchFamily="66" charset="0"/>
              </a:rPr>
            </a:br>
            <a:r>
              <a:rPr lang="en-US" sz="3600" b="1" dirty="0" smtClean="0">
                <a:solidFill>
                  <a:srgbClr val="FF0000"/>
                </a:solidFill>
                <a:latin typeface="Comic Sans MS" panose="030F0702030302020204" pitchFamily="66" charset="0"/>
              </a:rPr>
              <a:t>What </a:t>
            </a:r>
            <a:r>
              <a:rPr lang="en-US" sz="3600" b="1" dirty="0">
                <a:solidFill>
                  <a:srgbClr val="FF0000"/>
                </a:solidFill>
                <a:latin typeface="Comic Sans MS" panose="030F0702030302020204" pitchFamily="66" charset="0"/>
              </a:rPr>
              <a:t>you see in NOT what you Get</a:t>
            </a:r>
            <a:r>
              <a:rPr lang="el-GR" b="1" dirty="0">
                <a:solidFill>
                  <a:srgbClr val="C00000"/>
                </a:solidFill>
                <a:latin typeface="Comic Sans MS" panose="030F0702030302020204" pitchFamily="66" charset="0"/>
              </a:rPr>
              <a:t/>
            </a:r>
            <a:br>
              <a:rPr lang="el-GR" b="1" dirty="0">
                <a:solidFill>
                  <a:srgbClr val="C00000"/>
                </a:solidFill>
                <a:latin typeface="Comic Sans MS" panose="030F0702030302020204" pitchFamily="66" charset="0"/>
              </a:rPr>
            </a:br>
            <a:endParaRPr lang="el-GR"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9024" y="2772156"/>
            <a:ext cx="4187952" cy="2304288"/>
          </a:xfrm>
        </p:spPr>
      </p:pic>
      <p:sp>
        <p:nvSpPr>
          <p:cNvPr id="3" name="Θέση ημερομηνίας 2"/>
          <p:cNvSpPr>
            <a:spLocks noGrp="1"/>
          </p:cNvSpPr>
          <p:nvPr>
            <p:ph type="dt" sz="half" idx="12"/>
          </p:nvPr>
        </p:nvSpPr>
        <p:spPr/>
        <p:txBody>
          <a:bodyPr/>
          <a:lstStyle/>
          <a:p>
            <a:pPr>
              <a:defRPr/>
            </a:pPr>
            <a:r>
              <a:rPr lang="el-GR" smtClean="0"/>
              <a:t>10/12/2014</a:t>
            </a:r>
            <a:endParaRPr lang="el-GR" altLang="en-US"/>
          </a:p>
        </p:txBody>
      </p:sp>
      <p:sp>
        <p:nvSpPr>
          <p:cNvPr id="5" name="Θέση υποσέλιδου 4"/>
          <p:cNvSpPr>
            <a:spLocks noGrp="1"/>
          </p:cNvSpPr>
          <p:nvPr>
            <p:ph type="ftr" sz="quarter" idx="10"/>
          </p:nvPr>
        </p:nvSpPr>
        <p:spPr/>
        <p:txBody>
          <a:bodyPr/>
          <a:lstStyle/>
          <a:p>
            <a:pPr>
              <a:defRPr/>
            </a:pPr>
            <a:r>
              <a:rPr lang="el-GR" altLang="en-US" smtClean="0"/>
              <a:t>Τάσος Μακρής, Ημέρες Ευχρηστίας &amp; Προσβασιμότητας 2014</a:t>
            </a:r>
            <a:endParaRPr lang="el-GR" altLang="en-US"/>
          </a:p>
        </p:txBody>
      </p:sp>
      <p:sp>
        <p:nvSpPr>
          <p:cNvPr id="6" name="Θέση αριθμού διαφάνειας 5"/>
          <p:cNvSpPr>
            <a:spLocks noGrp="1"/>
          </p:cNvSpPr>
          <p:nvPr>
            <p:ph type="sldNum" sz="quarter" idx="11"/>
          </p:nvPr>
        </p:nvSpPr>
        <p:spPr/>
        <p:txBody>
          <a:bodyPr/>
          <a:lstStyle/>
          <a:p>
            <a:pPr>
              <a:defRPr/>
            </a:pPr>
            <a:fld id="{8DABDEBD-5A71-4E31-8A0B-0CB45D8FEFEA}" type="slidenum">
              <a:rPr lang="el-GR" altLang="en-US" smtClean="0"/>
              <a:pPr>
                <a:defRPr/>
              </a:pPr>
              <a:t>9</a:t>
            </a:fld>
            <a:endParaRPr lang="el-GR" altLang="en-US"/>
          </a:p>
        </p:txBody>
      </p:sp>
    </p:spTree>
    <p:extLst>
      <p:ext uri="{BB962C8B-B14F-4D97-AF65-F5344CB8AC3E}">
        <p14:creationId xmlns:p14="http://schemas.microsoft.com/office/powerpoint/2010/main" val="3341845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Pixel</Template>
  <TotalTime>5651</TotalTime>
  <Pages>0</Pages>
  <Words>2599</Words>
  <Characters>0</Characters>
  <Application>Microsoft Office PowerPoint</Application>
  <DocSecurity>0</DocSecurity>
  <PresentationFormat>A4 Paper (210x297 mm)</PresentationFormat>
  <Lines>0</Lines>
  <Paragraphs>427</Paragraphs>
  <Slides>33</Slides>
  <Notes>33</Notes>
  <HiddenSlides>0</HiddenSlides>
  <MMClips>1</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Pixel</vt:lpstr>
      <vt:lpstr>1_Pixel</vt:lpstr>
      <vt:lpstr>Ευχρηστία και ο Ανθρώπινος Νους </vt:lpstr>
      <vt:lpstr>Παγκόσμια Ημέρα Ευχρηστίας 2008-13 στην Ελλάδα</vt:lpstr>
      <vt:lpstr>PowerPoint Presentation</vt:lpstr>
      <vt:lpstr>Εκατομμύρια σχεδιαστές ανά την υφήλιο ξανασχεδιάζουν την (από αιώνες σταθερή) καθημερινότητά μας.</vt:lpstr>
      <vt:lpstr>«Αντικείμενα για μαζοχιστές»  .. το ότι οι άνθρωποι  έχουν συχνά την τάση να κατηγορούν τον εαυτό τους όταν τα αντικείμενα φαίνονται να δυσλειτουργούν, δεν οφείλεται σε υπαιτιότητα του χρήστη, αλλά μάλλον σε έλλειψη διαισθητικής καθοδήγησης που πρέπει να υπάρχει στο σχεδιασμό.</vt:lpstr>
      <vt:lpstr>Κανόνες Σχεδιασμού Διεπαφής</vt:lpstr>
      <vt:lpstr> 1α. Η Αντίληψη μας είναι Περιορισμένη </vt:lpstr>
      <vt:lpstr>1β. Η Αντίληψη μας είναι Μεροληπτική</vt:lpstr>
      <vt:lpstr> What you see in NOT what you Get </vt:lpstr>
      <vt:lpstr>..λίγες πληροφορίες για την όραση (το κοίλο πρόσωπο – thehollowface)</vt:lpstr>
      <vt:lpstr>Η Όρασή μας είναι βελτιστοποιημένη για να βλέπει δομές </vt:lpstr>
      <vt:lpstr>Αναζητούμε και χρησιμοποιούμε ΟΠΤΙΚΕΣ ΔΟΜΕΣ </vt:lpstr>
      <vt:lpstr>Αναζητούμε και χρησιμοποιούμε ΟΠΤΙΚΕΣ ΔΟΜΕΣ</vt:lpstr>
      <vt:lpstr>Η δομή ενισχύει την δυνατότητά μας να διαβάζουμε χωρίς λάθη και να απομνημονεύουμε μεγάλους αριθμούς.</vt:lpstr>
      <vt:lpstr>Η ΟΠΤΙΚΗ ΙΕΡΑΡΧΙΑ μας βοηθά να συγκεντρωθούμε στην χρήσιμη πληροφορία</vt:lpstr>
      <vt:lpstr>Η ΟΠΤΙΚΗ ΙΕΡΑΡΧΙΑ μας βοηθά να συγκεντρωθούμε στην χρήσιμη πληροφορία</vt:lpstr>
      <vt:lpstr>Η ΟΠΤΙΚΗ ΙΕΡΑΡΧΙΑ μας βοηθά να συγκεντρωθούμε στην χρήσιμη πληροφορία</vt:lpstr>
      <vt:lpstr>Η μνήμη μας είναι περιορισμένη</vt:lpstr>
      <vt:lpstr>Η χρωματική όραση είναι περιορισμένη</vt:lpstr>
      <vt:lpstr>Προσοχή στις χρωματικές αντιθέσεις </vt:lpstr>
      <vt:lpstr> Η Περιφερειακή όρασή μας είναι φτωχή </vt:lpstr>
      <vt:lpstr> Η ανάγνωση κειμένου είναι δύσκολη για τους περισσότερους       (λόγω εκπαίδευσης, κουλτούρας, εμπειρίας, ηλικίας κλπ) </vt:lpstr>
      <vt:lpstr> Η Αναγνώριση είναι εύκολη, η Ανάκληση είναι δύσκολη </vt:lpstr>
      <vt:lpstr> η Προσοχή μας είναι περιορισμένη </vt:lpstr>
      <vt:lpstr>Η Διαδικασία Λήψης Απόφασης, συχνά δεν  ακολουθεί τη Λογική </vt:lpstr>
      <vt:lpstr>PowerPoint Presentation</vt:lpstr>
      <vt:lpstr>PowerPoint Presentation</vt:lpstr>
      <vt:lpstr>PowerPoint Presentation</vt:lpstr>
      <vt:lpstr>PowerPoint Presentation</vt:lpstr>
      <vt:lpstr>PowerPoint Presentation</vt:lpstr>
      <vt:lpstr>Exformation = explicitly discarded information    (by Tor Norretranders)     (τα εννοούμενα που παραλείπονται)</vt:lpstr>
      <vt:lpstr>Βιβλιογραφία</vt:lpstr>
      <vt:lpstr>PowerPoint Presentation</vt:lpstr>
    </vt:vector>
  </TitlesOfParts>
  <Manager/>
  <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Usability</dc:title>
  <dc:subject/>
  <dc:creator>Tasos Makris</dc:creator>
  <cp:keywords/>
  <dc:description/>
  <cp:lastModifiedBy>Tasos Makris</cp:lastModifiedBy>
  <cp:revision>807</cp:revision>
  <cp:lastPrinted>2014-12-09T11:39:36Z</cp:lastPrinted>
  <dcterms:created xsi:type="dcterms:W3CDTF">2004-04-24T09:52:13Z</dcterms:created>
  <dcterms:modified xsi:type="dcterms:W3CDTF">2014-12-09T19:19:18Z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1033-8.1.0.3385</vt:lpwstr>
  </property>
</Properties>
</file>