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7" r:id="rId1"/>
  </p:sldMasterIdLst>
  <p:notesMasterIdLst>
    <p:notesMasterId r:id="rId14"/>
  </p:notesMasterIdLst>
  <p:sldIdLst>
    <p:sldId id="256" r:id="rId2"/>
    <p:sldId id="257" r:id="rId3"/>
    <p:sldId id="261" r:id="rId4"/>
    <p:sldId id="262" r:id="rId5"/>
    <p:sldId id="258" r:id="rId6"/>
    <p:sldId id="267" r:id="rId7"/>
    <p:sldId id="259" r:id="rId8"/>
    <p:sldId id="263" r:id="rId9"/>
    <p:sldId id="264" r:id="rId10"/>
    <p:sldId id="260"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6380" autoAdjust="0"/>
  </p:normalViewPr>
  <p:slideViewPr>
    <p:cSldViewPr snapToGrid="0">
      <p:cViewPr varScale="1">
        <p:scale>
          <a:sx n="53" d="100"/>
          <a:sy n="53" d="100"/>
        </p:scale>
        <p:origin x="117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2F754-E0B8-4FE3-B78C-C653A042BD43}" type="datetimeFigureOut">
              <a:rPr lang="en-GB" smtClean="0"/>
              <a:t>19/12/2015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264BAD-20CF-4506-AC2C-21CFCCB01324}" type="slidenum">
              <a:rPr lang="en-GB" smtClean="0"/>
              <a:t>‹#›</a:t>
            </a:fld>
            <a:endParaRPr lang="en-GB"/>
          </a:p>
        </p:txBody>
      </p:sp>
    </p:spTree>
    <p:extLst>
      <p:ext uri="{BB962C8B-B14F-4D97-AF65-F5344CB8AC3E}">
        <p14:creationId xmlns:p14="http://schemas.microsoft.com/office/powerpoint/2010/main" val="3873152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Ο</a:t>
            </a:r>
            <a:r>
              <a:rPr lang="el-GR" baseline="0" dirty="0" smtClean="0"/>
              <a:t> χρήστης ακολουθεί την ιστορία πηγαίνοντας από τη μια τοποθεσία στην άλλη</a:t>
            </a:r>
            <a:endParaRPr lang="en-GB" dirty="0"/>
          </a:p>
        </p:txBody>
      </p:sp>
      <p:sp>
        <p:nvSpPr>
          <p:cNvPr id="4" name="Slide Number Placeholder 3"/>
          <p:cNvSpPr>
            <a:spLocks noGrp="1"/>
          </p:cNvSpPr>
          <p:nvPr>
            <p:ph type="sldNum" sz="quarter" idx="10"/>
          </p:nvPr>
        </p:nvSpPr>
        <p:spPr/>
        <p:txBody>
          <a:bodyPr/>
          <a:lstStyle/>
          <a:p>
            <a:fld id="{C9264BAD-20CF-4506-AC2C-21CFCCB01324}" type="slidenum">
              <a:rPr lang="en-GB" smtClean="0"/>
              <a:t>2</a:t>
            </a:fld>
            <a:endParaRPr lang="en-GB"/>
          </a:p>
        </p:txBody>
      </p:sp>
    </p:spTree>
    <p:extLst>
      <p:ext uri="{BB962C8B-B14F-4D97-AF65-F5344CB8AC3E}">
        <p14:creationId xmlns:p14="http://schemas.microsoft.com/office/powerpoint/2010/main" val="4285514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l-GR" dirty="0" smtClean="0"/>
              <a:t>Προωθώντας</a:t>
            </a:r>
            <a:r>
              <a:rPr lang="el-GR" baseline="0" dirty="0" smtClean="0"/>
              <a:t> την ποιότητα της εμπειρίας κατά της επίσκεψη συγκεκριμένων τοποθεσιών</a:t>
            </a:r>
          </a:p>
          <a:p>
            <a:pPr marL="228600" indent="-228600">
              <a:buAutoNum type="arabicPeriod"/>
            </a:pPr>
            <a:r>
              <a:rPr lang="el-GR" baseline="0" dirty="0" smtClean="0"/>
              <a:t>Επιτρέποντας στους ανθρώπους να εκφράσουν τις εμπειρίες τους που σχετίζονται με συγκεκριμένες τοποθεσίες</a:t>
            </a:r>
          </a:p>
          <a:p>
            <a:pPr marL="228600" indent="-228600">
              <a:buAutoNum type="arabicPeriod"/>
            </a:pPr>
            <a:r>
              <a:rPr lang="el-GR" baseline="0" dirty="0" smtClean="0"/>
              <a:t>Υποστήριξη κοινωνικών δραστηριοτήτων ή γεγονότων που μπορεί να έχουν αφηγηματική μορφή</a:t>
            </a:r>
          </a:p>
          <a:p>
            <a:pPr marL="228600" indent="-228600">
              <a:buAutoNum type="arabicPeriod"/>
            </a:pPr>
            <a:r>
              <a:rPr lang="en-GB" baseline="0" dirty="0" smtClean="0"/>
              <a:t>In context </a:t>
            </a:r>
            <a:r>
              <a:rPr lang="el-GR" baseline="0" dirty="0" smtClean="0"/>
              <a:t> στον πραγματικό χώρο</a:t>
            </a:r>
            <a:endParaRPr lang="en-GB" dirty="0"/>
          </a:p>
        </p:txBody>
      </p:sp>
      <p:sp>
        <p:nvSpPr>
          <p:cNvPr id="4" name="Slide Number Placeholder 3"/>
          <p:cNvSpPr>
            <a:spLocks noGrp="1"/>
          </p:cNvSpPr>
          <p:nvPr>
            <p:ph type="sldNum" sz="quarter" idx="10"/>
          </p:nvPr>
        </p:nvSpPr>
        <p:spPr/>
        <p:txBody>
          <a:bodyPr/>
          <a:lstStyle/>
          <a:p>
            <a:fld id="{C9264BAD-20CF-4506-AC2C-21CFCCB01324}" type="slidenum">
              <a:rPr lang="en-GB" smtClean="0"/>
              <a:t>3</a:t>
            </a:fld>
            <a:endParaRPr lang="en-GB"/>
          </a:p>
        </p:txBody>
      </p:sp>
    </p:spTree>
    <p:extLst>
      <p:ext uri="{BB962C8B-B14F-4D97-AF65-F5344CB8AC3E}">
        <p14:creationId xmlns:p14="http://schemas.microsoft.com/office/powerpoint/2010/main" val="624388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StoryBook</a:t>
            </a:r>
            <a:r>
              <a:rPr lang="en-GB" dirty="0" smtClean="0"/>
              <a:t>:</a:t>
            </a:r>
            <a:r>
              <a:rPr lang="en-GB" baseline="0" dirty="0" smtClean="0"/>
              <a:t> </a:t>
            </a:r>
            <a:r>
              <a:rPr lang="el-GR" baseline="0" dirty="0" smtClean="0"/>
              <a:t>Ένα αντικείμενο που περιέχει την αφήγηση, τα στοιχεία αλληλεπίδρασης και τους κανόνες που διέπουν την αναπαραγωγή του. Μπορεί να είναι συνδυασμός ηχητικής αφήγησης, κειμένου, εικόνων και βίντεο. Τα στοιχεία αλληλεπίδρασης μπορούν να επηρεάσουν τη ροή της αφήγησης.</a:t>
            </a:r>
          </a:p>
          <a:p>
            <a:endParaRPr lang="el-GR" baseline="0" dirty="0" smtClean="0"/>
          </a:p>
          <a:p>
            <a:r>
              <a:rPr lang="en-GB" baseline="0" dirty="0" err="1" smtClean="0"/>
              <a:t>StoryLink</a:t>
            </a:r>
            <a:r>
              <a:rPr lang="en-GB" baseline="0" dirty="0" smtClean="0"/>
              <a:t>: </a:t>
            </a:r>
            <a:r>
              <a:rPr lang="el-GR" baseline="0" dirty="0" smtClean="0"/>
              <a:t>Είναι αντικείμενα τύπου </a:t>
            </a:r>
            <a:r>
              <a:rPr lang="en-GB" baseline="0" dirty="0" smtClean="0"/>
              <a:t>URL</a:t>
            </a:r>
            <a:r>
              <a:rPr lang="el-GR" baseline="0" dirty="0" smtClean="0"/>
              <a:t> τα οποία προσδιορίζουν μονοσήμαντα ένα </a:t>
            </a:r>
            <a:r>
              <a:rPr lang="en-GB" baseline="0" dirty="0" err="1" smtClean="0"/>
              <a:t>StoryBook</a:t>
            </a:r>
            <a:r>
              <a:rPr lang="en-GB" baseline="0" dirty="0" smtClean="0"/>
              <a:t>.</a:t>
            </a:r>
            <a:r>
              <a:rPr lang="el-GR" baseline="0" dirty="0" smtClean="0"/>
              <a:t> Χρησιμοποιούνται για τη διαμοίραση των </a:t>
            </a:r>
            <a:r>
              <a:rPr lang="en-GB" baseline="0" dirty="0" err="1" smtClean="0"/>
              <a:t>StoryBooks</a:t>
            </a:r>
            <a:r>
              <a:rPr lang="el-GR" baseline="0" dirty="0" smtClean="0"/>
              <a:t> μέσω της εφαρμογής ή μέσω </a:t>
            </a:r>
            <a:r>
              <a:rPr lang="el-GR" baseline="0" dirty="0" err="1" smtClean="0"/>
              <a:t>πλατφορμών</a:t>
            </a:r>
            <a:r>
              <a:rPr lang="el-GR" baseline="0" dirty="0" smtClean="0"/>
              <a:t> κοινωνικής δικτύωσης. Τα </a:t>
            </a:r>
            <a:r>
              <a:rPr lang="en-GB" baseline="0" dirty="0" err="1" smtClean="0"/>
              <a:t>StoryLinks</a:t>
            </a:r>
            <a:r>
              <a:rPr lang="en-GB" baseline="0" dirty="0" smtClean="0"/>
              <a:t> </a:t>
            </a:r>
            <a:r>
              <a:rPr lang="el-GR" baseline="0" dirty="0" smtClean="0"/>
              <a:t>σε συνδυασμό με τα </a:t>
            </a:r>
            <a:r>
              <a:rPr lang="en-GB" baseline="0" dirty="0" err="1" smtClean="0"/>
              <a:t>StoryBooks</a:t>
            </a:r>
            <a:r>
              <a:rPr lang="en-GB" baseline="0" dirty="0" smtClean="0"/>
              <a:t> </a:t>
            </a:r>
            <a:r>
              <a:rPr lang="el-GR" baseline="0" dirty="0" smtClean="0"/>
              <a:t>επιτρέπουν τη δημιουργία κοινωνιών χρηστών οι οποίοι δημιουργούν και διαμοιράζονται περιεχόμενο.</a:t>
            </a:r>
          </a:p>
          <a:p>
            <a:endParaRPr lang="el-GR" baseline="0" dirty="0" smtClean="0"/>
          </a:p>
          <a:p>
            <a:r>
              <a:rPr lang="en-GB" baseline="0" dirty="0" err="1" smtClean="0"/>
              <a:t>StoryScape</a:t>
            </a:r>
            <a:r>
              <a:rPr lang="en-GB" baseline="0" dirty="0" smtClean="0"/>
              <a:t> </a:t>
            </a:r>
            <a:r>
              <a:rPr lang="el-GR" baseline="0" dirty="0" smtClean="0"/>
              <a:t> </a:t>
            </a:r>
            <a:r>
              <a:rPr lang="en-GB" baseline="0" dirty="0" smtClean="0"/>
              <a:t>player: </a:t>
            </a:r>
            <a:r>
              <a:rPr lang="el-GR" baseline="0" dirty="0" smtClean="0"/>
              <a:t>Η εφαρμογή που χρησιμοποιούν οι χρήστες</a:t>
            </a:r>
            <a:endParaRPr lang="en-GB" dirty="0"/>
          </a:p>
        </p:txBody>
      </p:sp>
      <p:sp>
        <p:nvSpPr>
          <p:cNvPr id="4" name="Slide Number Placeholder 3"/>
          <p:cNvSpPr>
            <a:spLocks noGrp="1"/>
          </p:cNvSpPr>
          <p:nvPr>
            <p:ph type="sldNum" sz="quarter" idx="10"/>
          </p:nvPr>
        </p:nvSpPr>
        <p:spPr/>
        <p:txBody>
          <a:bodyPr/>
          <a:lstStyle/>
          <a:p>
            <a:fld id="{C9264BAD-20CF-4506-AC2C-21CFCCB01324}" type="slidenum">
              <a:rPr lang="en-GB" smtClean="0"/>
              <a:t>4</a:t>
            </a:fld>
            <a:endParaRPr lang="en-GB"/>
          </a:p>
        </p:txBody>
      </p:sp>
    </p:spTree>
    <p:extLst>
      <p:ext uri="{BB962C8B-B14F-4D97-AF65-F5344CB8AC3E}">
        <p14:creationId xmlns:p14="http://schemas.microsoft.com/office/powerpoint/2010/main" val="862800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err="1" smtClean="0"/>
              <a:t>StoryScape</a:t>
            </a:r>
            <a:r>
              <a:rPr lang="en-GB" baseline="0" dirty="0" smtClean="0"/>
              <a:t> </a:t>
            </a:r>
            <a:r>
              <a:rPr lang="el-GR" baseline="0" dirty="0" smtClean="0"/>
              <a:t> </a:t>
            </a:r>
            <a:r>
              <a:rPr lang="en-GB" baseline="0" dirty="0" smtClean="0"/>
              <a:t>player: </a:t>
            </a:r>
            <a:r>
              <a:rPr lang="el-GR" baseline="0" dirty="0" smtClean="0"/>
              <a:t>Η εφαρμογή που χρησιμοποιούν οι χρήστες</a:t>
            </a:r>
            <a:r>
              <a:rPr lang="en-GB" baseline="0" dirty="0" smtClean="0"/>
              <a:t> </a:t>
            </a:r>
            <a:r>
              <a:rPr lang="el-GR" baseline="0" dirty="0" smtClean="0"/>
              <a:t>προκειμένου να αναπαράγουν τα </a:t>
            </a:r>
            <a:r>
              <a:rPr lang="en-GB" baseline="0" dirty="0" err="1" smtClean="0"/>
              <a:t>StoryBooks</a:t>
            </a:r>
            <a:r>
              <a:rPr lang="en-GB" baseline="0" dirty="0" smtClean="0"/>
              <a:t>. </a:t>
            </a:r>
            <a:r>
              <a:rPr lang="el-GR" baseline="0" dirty="0" smtClean="0"/>
              <a:t>Η εφαρμογή θα είναι </a:t>
            </a:r>
            <a:r>
              <a:rPr lang="en-GB" baseline="0" dirty="0" smtClean="0"/>
              <a:t>native </a:t>
            </a:r>
            <a:r>
              <a:rPr lang="el-GR" baseline="0" dirty="0" smtClean="0"/>
              <a:t>για τις βασικές πλατφόρμες κινητών (</a:t>
            </a:r>
            <a:r>
              <a:rPr lang="en-GB" baseline="0" dirty="0" smtClean="0"/>
              <a:t>android, iPhone, Windows Phone) </a:t>
            </a:r>
            <a:r>
              <a:rPr lang="el-GR" baseline="0" dirty="0" smtClean="0"/>
              <a:t>προκειμένου να χρησιμοποιηθούν στο μέγιστο οι δυνατότητες κάθε πλατφόρμας. Ο χρήστης θα έχει τη δυνατότητα να προσθέσει σχόλια και σημειώσεις στις ιστορίες ώστε να τις εμπλουτίσει.</a:t>
            </a:r>
            <a:endParaRPr lang="en-GB" dirty="0" smtClean="0"/>
          </a:p>
          <a:p>
            <a:endParaRPr lang="en-GB" dirty="0"/>
          </a:p>
        </p:txBody>
      </p:sp>
      <p:sp>
        <p:nvSpPr>
          <p:cNvPr id="4" name="Slide Number Placeholder 3"/>
          <p:cNvSpPr>
            <a:spLocks noGrp="1"/>
          </p:cNvSpPr>
          <p:nvPr>
            <p:ph type="sldNum" sz="quarter" idx="10"/>
          </p:nvPr>
        </p:nvSpPr>
        <p:spPr/>
        <p:txBody>
          <a:bodyPr/>
          <a:lstStyle/>
          <a:p>
            <a:fld id="{C9264BAD-20CF-4506-AC2C-21CFCCB01324}" type="slidenum">
              <a:rPr lang="en-GB" smtClean="0"/>
              <a:t>5</a:t>
            </a:fld>
            <a:endParaRPr lang="en-GB"/>
          </a:p>
        </p:txBody>
      </p:sp>
    </p:spTree>
    <p:extLst>
      <p:ext uri="{BB962C8B-B14F-4D97-AF65-F5344CB8AC3E}">
        <p14:creationId xmlns:p14="http://schemas.microsoft.com/office/powerpoint/2010/main" val="2356958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264BAD-20CF-4506-AC2C-21CFCCB01324}" type="slidenum">
              <a:rPr lang="en-GB" smtClean="0"/>
              <a:t>6</a:t>
            </a:fld>
            <a:endParaRPr lang="en-GB"/>
          </a:p>
        </p:txBody>
      </p:sp>
    </p:spTree>
    <p:extLst>
      <p:ext uri="{BB962C8B-B14F-4D97-AF65-F5344CB8AC3E}">
        <p14:creationId xmlns:p14="http://schemas.microsoft.com/office/powerpoint/2010/main" val="19375745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StoryBook</a:t>
            </a:r>
            <a:r>
              <a:rPr lang="en-GB" baseline="0" dirty="0" smtClean="0"/>
              <a:t> Author: </a:t>
            </a:r>
            <a:r>
              <a:rPr lang="en-GB" dirty="0" smtClean="0"/>
              <a:t>web-based </a:t>
            </a:r>
            <a:r>
              <a:rPr lang="el-GR" dirty="0" smtClean="0"/>
              <a:t>εφαρμογή. </a:t>
            </a:r>
            <a:r>
              <a:rPr lang="el-GR" baseline="0" dirty="0" smtClean="0"/>
              <a:t>Επιτρέπει τη δημιουργία ενός </a:t>
            </a:r>
            <a:r>
              <a:rPr lang="en-GB" baseline="0" dirty="0" err="1" smtClean="0"/>
              <a:t>StoryBook</a:t>
            </a:r>
            <a:r>
              <a:rPr lang="en-GB" baseline="0" dirty="0" smtClean="0"/>
              <a:t>, </a:t>
            </a:r>
            <a:r>
              <a:rPr lang="el-GR" baseline="0" dirty="0" smtClean="0"/>
              <a:t>στο οποίο είναι δυνατό να γίνει επεξεργασία αλλά και να προστεθεί νέο περιεχόμενο.</a:t>
            </a:r>
          </a:p>
          <a:p>
            <a:endParaRPr lang="el-GR" dirty="0" smtClean="0"/>
          </a:p>
          <a:p>
            <a:r>
              <a:rPr lang="en-GB" dirty="0" err="1" smtClean="0"/>
              <a:t>StoryBook</a:t>
            </a:r>
            <a:r>
              <a:rPr lang="en-GB" baseline="0" dirty="0" smtClean="0"/>
              <a:t> Recorder: </a:t>
            </a:r>
            <a:r>
              <a:rPr lang="el-GR" baseline="0" dirty="0" smtClean="0"/>
              <a:t>Υποστηρίζει τη διαδικασία της συγγραφής επιτρέποντας την επεξεργασία του </a:t>
            </a:r>
            <a:r>
              <a:rPr lang="en-GB" baseline="0" dirty="0" err="1" smtClean="0"/>
              <a:t>StoryBook</a:t>
            </a:r>
            <a:r>
              <a:rPr lang="en-GB" baseline="0" dirty="0" smtClean="0"/>
              <a:t> on-location. </a:t>
            </a:r>
            <a:r>
              <a:rPr lang="el-GR" baseline="0" dirty="0" smtClean="0"/>
              <a:t>Είναι δυνατή η καταγραφή εικόνων, βίντεο, κειμένου και ακουστικού υλικού σε συγκεκριμένη τοποθεσία, </a:t>
            </a:r>
            <a:r>
              <a:rPr lang="en-GB" baseline="0" dirty="0" smtClean="0"/>
              <a:t>location-marked. </a:t>
            </a:r>
            <a:r>
              <a:rPr lang="el-GR" baseline="0" dirty="0" smtClean="0"/>
              <a:t>Επιτρέπει επίσης την καταγραφή μονοπατιών</a:t>
            </a:r>
            <a:endParaRPr lang="en-GB" dirty="0"/>
          </a:p>
        </p:txBody>
      </p:sp>
      <p:sp>
        <p:nvSpPr>
          <p:cNvPr id="4" name="Slide Number Placeholder 3"/>
          <p:cNvSpPr>
            <a:spLocks noGrp="1"/>
          </p:cNvSpPr>
          <p:nvPr>
            <p:ph type="sldNum" sz="quarter" idx="10"/>
          </p:nvPr>
        </p:nvSpPr>
        <p:spPr/>
        <p:txBody>
          <a:bodyPr/>
          <a:lstStyle/>
          <a:p>
            <a:fld id="{C9264BAD-20CF-4506-AC2C-21CFCCB01324}" type="slidenum">
              <a:rPr lang="en-GB" smtClean="0"/>
              <a:t>7</a:t>
            </a:fld>
            <a:endParaRPr lang="en-GB"/>
          </a:p>
        </p:txBody>
      </p:sp>
    </p:spTree>
    <p:extLst>
      <p:ext uri="{BB962C8B-B14F-4D97-AF65-F5344CB8AC3E}">
        <p14:creationId xmlns:p14="http://schemas.microsoft.com/office/powerpoint/2010/main" val="2124355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StoryScape</a:t>
            </a:r>
            <a:r>
              <a:rPr lang="en-GB" dirty="0" smtClean="0"/>
              <a:t> Shop: </a:t>
            </a:r>
            <a:endParaRPr lang="en-GB" dirty="0"/>
          </a:p>
        </p:txBody>
      </p:sp>
      <p:sp>
        <p:nvSpPr>
          <p:cNvPr id="4" name="Slide Number Placeholder 3"/>
          <p:cNvSpPr>
            <a:spLocks noGrp="1"/>
          </p:cNvSpPr>
          <p:nvPr>
            <p:ph type="sldNum" sz="quarter" idx="10"/>
          </p:nvPr>
        </p:nvSpPr>
        <p:spPr/>
        <p:txBody>
          <a:bodyPr/>
          <a:lstStyle/>
          <a:p>
            <a:fld id="{C9264BAD-20CF-4506-AC2C-21CFCCB01324}" type="slidenum">
              <a:rPr lang="en-GB" smtClean="0"/>
              <a:t>8</a:t>
            </a:fld>
            <a:endParaRPr lang="en-GB"/>
          </a:p>
        </p:txBody>
      </p:sp>
    </p:spTree>
    <p:extLst>
      <p:ext uri="{BB962C8B-B14F-4D97-AF65-F5344CB8AC3E}">
        <p14:creationId xmlns:p14="http://schemas.microsoft.com/office/powerpoint/2010/main" val="867521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264BAD-20CF-4506-AC2C-21CFCCB01324}" type="slidenum">
              <a:rPr lang="en-GB" smtClean="0"/>
              <a:t>11</a:t>
            </a:fld>
            <a:endParaRPr lang="en-GB"/>
          </a:p>
        </p:txBody>
      </p:sp>
    </p:spTree>
    <p:extLst>
      <p:ext uri="{BB962C8B-B14F-4D97-AF65-F5344CB8AC3E}">
        <p14:creationId xmlns:p14="http://schemas.microsoft.com/office/powerpoint/2010/main" val="3115951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ADA3B2FD-BD96-40DF-872C-CC9BF6055B6A}" type="datetimeFigureOut">
              <a:rPr lang="en-GB" smtClean="0"/>
              <a:t>19/12/2015</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7B485079-02FB-414E-B125-8EB026B4F1D3}" type="slidenum">
              <a:rPr lang="en-GB" smtClean="0"/>
              <a:t>‹#›</a:t>
            </a:fld>
            <a:endParaRPr lang="en-GB"/>
          </a:p>
        </p:txBody>
      </p:sp>
    </p:spTree>
    <p:extLst>
      <p:ext uri="{BB962C8B-B14F-4D97-AF65-F5344CB8AC3E}">
        <p14:creationId xmlns:p14="http://schemas.microsoft.com/office/powerpoint/2010/main" val="113092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A3B2FD-BD96-40DF-872C-CC9BF6055B6A}" type="datetimeFigureOut">
              <a:rPr lang="en-GB" smtClean="0"/>
              <a:t>19/12/2015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85079-02FB-414E-B125-8EB026B4F1D3}" type="slidenum">
              <a:rPr lang="en-GB" smtClean="0"/>
              <a:t>‹#›</a:t>
            </a:fld>
            <a:endParaRPr lang="en-GB"/>
          </a:p>
        </p:txBody>
      </p:sp>
    </p:spTree>
    <p:extLst>
      <p:ext uri="{BB962C8B-B14F-4D97-AF65-F5344CB8AC3E}">
        <p14:creationId xmlns:p14="http://schemas.microsoft.com/office/powerpoint/2010/main" val="3869050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A3B2FD-BD96-40DF-872C-CC9BF6055B6A}" type="datetimeFigureOut">
              <a:rPr lang="en-GB" smtClean="0"/>
              <a:t>19/12/2015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85079-02FB-414E-B125-8EB026B4F1D3}" type="slidenum">
              <a:rPr lang="en-GB" smtClean="0"/>
              <a:t>‹#›</a:t>
            </a:fld>
            <a:endParaRPr lang="en-GB"/>
          </a:p>
        </p:txBody>
      </p:sp>
    </p:spTree>
    <p:extLst>
      <p:ext uri="{BB962C8B-B14F-4D97-AF65-F5344CB8AC3E}">
        <p14:creationId xmlns:p14="http://schemas.microsoft.com/office/powerpoint/2010/main" val="4273137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A3B2FD-BD96-40DF-872C-CC9BF6055B6A}" type="datetimeFigureOut">
              <a:rPr lang="en-GB" smtClean="0"/>
              <a:t>19/12/2015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85079-02FB-414E-B125-8EB026B4F1D3}" type="slidenum">
              <a:rPr lang="en-GB" smtClean="0"/>
              <a:t>‹#›</a:t>
            </a:fld>
            <a:endParaRPr lang="en-GB"/>
          </a:p>
        </p:txBody>
      </p:sp>
    </p:spTree>
    <p:extLst>
      <p:ext uri="{BB962C8B-B14F-4D97-AF65-F5344CB8AC3E}">
        <p14:creationId xmlns:p14="http://schemas.microsoft.com/office/powerpoint/2010/main" val="259926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A3B2FD-BD96-40DF-872C-CC9BF6055B6A}" type="datetimeFigureOut">
              <a:rPr lang="en-GB" smtClean="0"/>
              <a:t>19/12/2015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485079-02FB-414E-B125-8EB026B4F1D3}" type="slidenum">
              <a:rPr lang="en-GB" smtClean="0"/>
              <a:t>‹#›</a:t>
            </a:fld>
            <a:endParaRPr lang="en-GB"/>
          </a:p>
        </p:txBody>
      </p:sp>
    </p:spTree>
    <p:extLst>
      <p:ext uri="{BB962C8B-B14F-4D97-AF65-F5344CB8AC3E}">
        <p14:creationId xmlns:p14="http://schemas.microsoft.com/office/powerpoint/2010/main" val="236863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A3B2FD-BD96-40DF-872C-CC9BF6055B6A}" type="datetimeFigureOut">
              <a:rPr lang="en-GB" smtClean="0"/>
              <a:t>19/12/2015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485079-02FB-414E-B125-8EB026B4F1D3}" type="slidenum">
              <a:rPr lang="en-GB" smtClean="0"/>
              <a:t>‹#›</a:t>
            </a:fld>
            <a:endParaRPr lang="en-GB"/>
          </a:p>
        </p:txBody>
      </p:sp>
    </p:spTree>
    <p:extLst>
      <p:ext uri="{BB962C8B-B14F-4D97-AF65-F5344CB8AC3E}">
        <p14:creationId xmlns:p14="http://schemas.microsoft.com/office/powerpoint/2010/main" val="1887179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A3B2FD-BD96-40DF-872C-CC9BF6055B6A}" type="datetimeFigureOut">
              <a:rPr lang="en-GB" smtClean="0"/>
              <a:t>19/12/2015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B485079-02FB-414E-B125-8EB026B4F1D3}" type="slidenum">
              <a:rPr lang="en-GB" smtClean="0"/>
              <a:t>‹#›</a:t>
            </a:fld>
            <a:endParaRPr lang="en-GB"/>
          </a:p>
        </p:txBody>
      </p:sp>
    </p:spTree>
    <p:extLst>
      <p:ext uri="{BB962C8B-B14F-4D97-AF65-F5344CB8AC3E}">
        <p14:creationId xmlns:p14="http://schemas.microsoft.com/office/powerpoint/2010/main" val="3062104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A3B2FD-BD96-40DF-872C-CC9BF6055B6A}" type="datetimeFigureOut">
              <a:rPr lang="en-GB" smtClean="0"/>
              <a:t>19/12/2015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B485079-02FB-414E-B125-8EB026B4F1D3}" type="slidenum">
              <a:rPr lang="en-GB" smtClean="0"/>
              <a:t>‹#›</a:t>
            </a:fld>
            <a:endParaRPr lang="en-GB"/>
          </a:p>
        </p:txBody>
      </p:sp>
    </p:spTree>
    <p:extLst>
      <p:ext uri="{BB962C8B-B14F-4D97-AF65-F5344CB8AC3E}">
        <p14:creationId xmlns:p14="http://schemas.microsoft.com/office/powerpoint/2010/main" val="1851924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A3B2FD-BD96-40DF-872C-CC9BF6055B6A}" type="datetimeFigureOut">
              <a:rPr lang="en-GB" smtClean="0"/>
              <a:t>19/12/2015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B485079-02FB-414E-B125-8EB026B4F1D3}" type="slidenum">
              <a:rPr lang="en-GB" smtClean="0"/>
              <a:t>‹#›</a:t>
            </a:fld>
            <a:endParaRPr lang="en-GB"/>
          </a:p>
        </p:txBody>
      </p:sp>
    </p:spTree>
    <p:extLst>
      <p:ext uri="{BB962C8B-B14F-4D97-AF65-F5344CB8AC3E}">
        <p14:creationId xmlns:p14="http://schemas.microsoft.com/office/powerpoint/2010/main" val="2445304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Click to edit Master text styles</a:t>
            </a:r>
          </a:p>
        </p:txBody>
      </p:sp>
      <p:sp>
        <p:nvSpPr>
          <p:cNvPr id="5" name="Date Placeholder 4"/>
          <p:cNvSpPr>
            <a:spLocks noGrp="1"/>
          </p:cNvSpPr>
          <p:nvPr>
            <p:ph type="dt" sz="half" idx="10"/>
          </p:nvPr>
        </p:nvSpPr>
        <p:spPr/>
        <p:txBody>
          <a:bodyPr/>
          <a:lstStyle/>
          <a:p>
            <a:fld id="{ADA3B2FD-BD96-40DF-872C-CC9BF6055B6A}" type="datetimeFigureOut">
              <a:rPr lang="en-GB" smtClean="0"/>
              <a:t>19/12/2015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7B485079-02FB-414E-B125-8EB026B4F1D3}" type="slidenum">
              <a:rPr lang="en-GB" smtClean="0"/>
              <a:t>‹#›</a:t>
            </a:fld>
            <a:endParaRPr lang="en-GB"/>
          </a:p>
        </p:txBody>
      </p:sp>
    </p:spTree>
    <p:extLst>
      <p:ext uri="{BB962C8B-B14F-4D97-AF65-F5344CB8AC3E}">
        <p14:creationId xmlns:p14="http://schemas.microsoft.com/office/powerpoint/2010/main" val="782944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ADA3B2FD-BD96-40DF-872C-CC9BF6055B6A}" type="datetimeFigureOut">
              <a:rPr lang="en-GB" smtClean="0"/>
              <a:t>19/12/2015</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7B485079-02FB-414E-B125-8EB026B4F1D3}" type="slidenum">
              <a:rPr lang="en-GB" smtClean="0"/>
              <a:t>‹#›</a:t>
            </a:fld>
            <a:endParaRPr lang="en-GB"/>
          </a:p>
        </p:txBody>
      </p:sp>
    </p:spTree>
    <p:extLst>
      <p:ext uri="{BB962C8B-B14F-4D97-AF65-F5344CB8AC3E}">
        <p14:creationId xmlns:p14="http://schemas.microsoft.com/office/powerpoint/2010/main" val="372457943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ADA3B2FD-BD96-40DF-872C-CC9BF6055B6A}" type="datetimeFigureOut">
              <a:rPr lang="en-GB" smtClean="0"/>
              <a:t>19/12/2015</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7B485079-02FB-414E-B125-8EB026B4F1D3}" type="slidenum">
              <a:rPr lang="en-GB" smtClean="0"/>
              <a:t>‹#›</a:t>
            </a:fld>
            <a:endParaRPr lang="en-GB"/>
          </a:p>
        </p:txBody>
      </p:sp>
    </p:spTree>
    <p:extLst>
      <p:ext uri="{BB962C8B-B14F-4D97-AF65-F5344CB8AC3E}">
        <p14:creationId xmlns:p14="http://schemas.microsoft.com/office/powerpoint/2010/main" val="3201839295"/>
      </p:ext>
    </p:extLst>
  </p:cSld>
  <p:clrMap bg1="lt1" tx1="dk1" bg2="lt2" tx2="dk2" accent1="accent1" accent2="accent2" accent3="accent3" accent4="accent4" accent5="accent5" accent6="accent6" hlink="hlink" folHlink="folHlink"/>
  <p:sldLayoutIdLst>
    <p:sldLayoutId id="2147484118" r:id="rId1"/>
    <p:sldLayoutId id="2147484119" r:id="rId2"/>
    <p:sldLayoutId id="2147484120" r:id="rId3"/>
    <p:sldLayoutId id="2147484121" r:id="rId4"/>
    <p:sldLayoutId id="2147484122" r:id="rId5"/>
    <p:sldLayoutId id="2147484123" r:id="rId6"/>
    <p:sldLayoutId id="2147484124" r:id="rId7"/>
    <p:sldLayoutId id="2147484125" r:id="rId8"/>
    <p:sldLayoutId id="2147484126" r:id="rId9"/>
    <p:sldLayoutId id="2147484127" r:id="rId10"/>
    <p:sldLayoutId id="2147484128"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8000" b="1" dirty="0" err="1">
                <a:latin typeface="Candara" panose="020E0502030303020204" pitchFamily="34" charset="0"/>
              </a:rPr>
              <a:t>StoryScape</a:t>
            </a:r>
            <a:r>
              <a:rPr lang="en-GB" sz="8000" b="1" dirty="0">
                <a:latin typeface="Candara" panose="020E0502030303020204" pitchFamily="34" charset="0"/>
              </a:rPr>
              <a:t>:</a:t>
            </a:r>
            <a:r>
              <a:rPr lang="en-GB" sz="8000" dirty="0">
                <a:latin typeface="Candara" panose="020E0502030303020204" pitchFamily="34" charset="0"/>
              </a:rPr>
              <a:t> </a:t>
            </a:r>
            <a:r>
              <a:rPr lang="el-GR" sz="8000" dirty="0">
                <a:latin typeface="Candara" panose="020E0502030303020204" pitchFamily="34" charset="0"/>
              </a:rPr>
              <a:t>Ε</a:t>
            </a:r>
            <a:r>
              <a:rPr lang="el-GR" sz="8000" dirty="0" smtClean="0">
                <a:latin typeface="Candara" panose="020E0502030303020204" pitchFamily="34" charset="0"/>
              </a:rPr>
              <a:t>πανασχεδιάζοντας </a:t>
            </a:r>
            <a:r>
              <a:rPr lang="el-GR" sz="8000" dirty="0">
                <a:latin typeface="Candara" panose="020E0502030303020204" pitchFamily="34" charset="0"/>
              </a:rPr>
              <a:t>το βιβλίο</a:t>
            </a:r>
            <a:endParaRPr lang="en-GB" sz="8000" dirty="0">
              <a:latin typeface="Candara" panose="020E0502030303020204" pitchFamily="34" charset="0"/>
            </a:endParaRPr>
          </a:p>
        </p:txBody>
      </p:sp>
      <p:sp>
        <p:nvSpPr>
          <p:cNvPr id="3" name="Subtitle 2"/>
          <p:cNvSpPr>
            <a:spLocks noGrp="1"/>
          </p:cNvSpPr>
          <p:nvPr>
            <p:ph type="subTitle" idx="1"/>
          </p:nvPr>
        </p:nvSpPr>
        <p:spPr>
          <a:xfrm>
            <a:off x="1507067" y="4775228"/>
            <a:ext cx="7766936" cy="1158841"/>
          </a:xfrm>
        </p:spPr>
        <p:txBody>
          <a:bodyPr>
            <a:normAutofit fontScale="40000" lnSpcReduction="20000"/>
          </a:bodyPr>
          <a:lstStyle/>
          <a:p>
            <a:r>
              <a:rPr lang="el-GR" dirty="0" smtClean="0"/>
              <a:t>Χριστίνα </a:t>
            </a:r>
            <a:r>
              <a:rPr lang="el-GR" dirty="0" err="1" smtClean="0"/>
              <a:t>Κατσίνη</a:t>
            </a:r>
            <a:endParaRPr lang="el-GR" dirty="0" smtClean="0"/>
          </a:p>
          <a:p>
            <a:r>
              <a:rPr lang="el-GR" dirty="0" smtClean="0"/>
              <a:t>Εργαστήριο Αλληλεπίδρασης Ανθρώπου Υπολογιστή</a:t>
            </a:r>
          </a:p>
          <a:p>
            <a:r>
              <a:rPr lang="el-GR" dirty="0" smtClean="0"/>
              <a:t>Τμήμα Ηλεκτρολόγων Μηχανικών και Μηχανικών Υπολογιστών</a:t>
            </a:r>
          </a:p>
          <a:p>
            <a:r>
              <a:rPr lang="el-GR" dirty="0" smtClean="0"/>
              <a:t>Πανεπιστήμια Πατρών</a:t>
            </a:r>
          </a:p>
        </p:txBody>
      </p:sp>
    </p:spTree>
    <p:extLst>
      <p:ext uri="{BB962C8B-B14F-4D97-AF65-F5344CB8AC3E}">
        <p14:creationId xmlns:p14="http://schemas.microsoft.com/office/powerpoint/2010/main" val="15845953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Παραδείγματα σεναρίων</a:t>
            </a:r>
            <a:endParaRPr lang="en-GB" dirty="0"/>
          </a:p>
        </p:txBody>
      </p:sp>
      <p:sp>
        <p:nvSpPr>
          <p:cNvPr id="3" name="Content Placeholder 2"/>
          <p:cNvSpPr>
            <a:spLocks noGrp="1"/>
          </p:cNvSpPr>
          <p:nvPr>
            <p:ph idx="1"/>
          </p:nvPr>
        </p:nvSpPr>
        <p:spPr/>
        <p:txBody>
          <a:bodyPr/>
          <a:lstStyle/>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Τουριστικός οδηγός με βάση την τοποθεσία</a:t>
            </a:r>
          </a:p>
          <a:p>
            <a:pPr marL="0" indent="0">
              <a:buNone/>
            </a:pPr>
            <a:r>
              <a:rPr lang="el-GR" dirty="0"/>
              <a:t> </a:t>
            </a:r>
            <a:r>
              <a:rPr lang="el-GR" dirty="0" smtClean="0"/>
              <a:t> </a:t>
            </a:r>
            <a:r>
              <a:rPr lang="el-GR"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Ιστορία μυστηρίου με βάση την τοποθεσία όπου συμμετέχουν πολλοί χρήστες</a:t>
            </a:r>
          </a:p>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Συγγραφή ιστοριών με χρήση του </a:t>
            </a:r>
            <a:r>
              <a:rPr lang="en-GB" dirty="0" err="1" smtClean="0"/>
              <a:t>Storyscape</a:t>
            </a:r>
            <a:endParaRPr lang="en-GB" dirty="0"/>
          </a:p>
        </p:txBody>
      </p:sp>
      <p:cxnSp>
        <p:nvCxnSpPr>
          <p:cNvPr id="4" name="Straight Connector 3"/>
          <p:cNvCxnSpPr/>
          <p:nvPr/>
        </p:nvCxnSpPr>
        <p:spPr>
          <a:xfrm>
            <a:off x="803189" y="1779373"/>
            <a:ext cx="107627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0033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Συμμετοχή στο </a:t>
            </a:r>
            <a:r>
              <a:rPr lang="en-GB" dirty="0" smtClean="0"/>
              <a:t>Hack the Book </a:t>
            </a:r>
            <a:endParaRPr lang="en-GB" dirty="0"/>
          </a:p>
        </p:txBody>
      </p:sp>
      <p:sp>
        <p:nvSpPr>
          <p:cNvPr id="3" name="Content Placeholder 2"/>
          <p:cNvSpPr>
            <a:spLocks noGrp="1"/>
          </p:cNvSpPr>
          <p:nvPr>
            <p:ph idx="1"/>
          </p:nvPr>
        </p:nvSpPr>
        <p:spPr/>
        <p:txBody>
          <a:bodyPr/>
          <a:lstStyle/>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Μαραθώνιος επαναπροσδιορισμού του βιβλίου με 4 άξονες:</a:t>
            </a:r>
          </a:p>
          <a:p>
            <a:pPr marL="4572" lvl="1" indent="0">
              <a:buNone/>
            </a:pPr>
            <a:r>
              <a:rPr lang="el-GR" dirty="0" smtClean="0"/>
              <a:t>	</a:t>
            </a:r>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GB" dirty="0" smtClean="0"/>
              <a:t>Book design</a:t>
            </a:r>
          </a:p>
          <a:p>
            <a:pPr marL="4572" lvl="1" indent="0">
              <a:buNone/>
            </a:pPr>
            <a:r>
              <a:rPr lang="el-GR" dirty="0" smtClean="0"/>
              <a:t>	</a:t>
            </a:r>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GB" dirty="0" smtClean="0"/>
              <a:t>Open hardware</a:t>
            </a:r>
          </a:p>
          <a:p>
            <a:pPr marL="4572" lvl="1" indent="0">
              <a:buNone/>
            </a:pPr>
            <a:r>
              <a:rPr lang="el-GR" dirty="0" smtClean="0"/>
              <a:t>	</a:t>
            </a:r>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GB" dirty="0" err="1" smtClean="0"/>
              <a:t>Europeana</a:t>
            </a:r>
            <a:r>
              <a:rPr lang="en-GB" dirty="0" smtClean="0"/>
              <a:t> API</a:t>
            </a:r>
          </a:p>
          <a:p>
            <a:pPr marL="4572" lvl="1" indent="0">
              <a:buNone/>
            </a:pPr>
            <a:r>
              <a:rPr lang="el-GR" dirty="0" smtClean="0"/>
              <a:t>	</a:t>
            </a:r>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GB" dirty="0" smtClean="0"/>
              <a:t>Entrepreneurship </a:t>
            </a:r>
            <a:r>
              <a:rPr lang="en-GB" dirty="0"/>
              <a:t>and sustainability</a:t>
            </a:r>
            <a:endParaRPr lang="el-GR" dirty="0"/>
          </a:p>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22-24 Ιανουαρίου</a:t>
            </a:r>
            <a:endParaRPr lang="el-GR" sz="1600" dirty="0"/>
          </a:p>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Πρόσκληση συνεργασίας</a:t>
            </a:r>
            <a:endParaRPr lang="en-GB" dirty="0"/>
          </a:p>
        </p:txBody>
      </p:sp>
      <p:cxnSp>
        <p:nvCxnSpPr>
          <p:cNvPr id="4" name="Straight Connector 3"/>
          <p:cNvCxnSpPr/>
          <p:nvPr/>
        </p:nvCxnSpPr>
        <p:spPr>
          <a:xfrm>
            <a:off x="803189" y="1779373"/>
            <a:ext cx="107627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6166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Ευχαριστώ</a:t>
            </a:r>
            <a:endParaRPr lang="en-GB" dirty="0"/>
          </a:p>
        </p:txBody>
      </p:sp>
      <p:sp>
        <p:nvSpPr>
          <p:cNvPr id="4" name="Subtitle 3"/>
          <p:cNvSpPr>
            <a:spLocks noGrp="1"/>
          </p:cNvSpPr>
          <p:nvPr>
            <p:ph type="subTitle" idx="1"/>
          </p:nvPr>
        </p:nvSpPr>
        <p:spPr/>
        <p:txBody>
          <a:bodyPr/>
          <a:lstStyle/>
          <a:p>
            <a:r>
              <a:rPr lang="el-GR" dirty="0" smtClean="0"/>
              <a:t>Χριστίνα </a:t>
            </a:r>
            <a:r>
              <a:rPr lang="el-GR" dirty="0" err="1" smtClean="0"/>
              <a:t>Κατσίνη</a:t>
            </a:r>
            <a:endParaRPr lang="en-GB" dirty="0"/>
          </a:p>
        </p:txBody>
      </p:sp>
    </p:spTree>
    <p:extLst>
      <p:ext uri="{BB962C8B-B14F-4D97-AF65-F5344CB8AC3E}">
        <p14:creationId xmlns:p14="http://schemas.microsoft.com/office/powerpoint/2010/main" val="2700318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ndara" panose="020E0502030303020204" pitchFamily="34" charset="0"/>
              </a:rPr>
              <a:t>Η ιδέα του </a:t>
            </a:r>
            <a:r>
              <a:rPr lang="en-GB" dirty="0" err="1" smtClean="0">
                <a:latin typeface="Candara" panose="020E0502030303020204" pitchFamily="34" charset="0"/>
              </a:rPr>
              <a:t>StoryScape</a:t>
            </a:r>
            <a:endParaRPr lang="en-GB" dirty="0">
              <a:latin typeface="Candara" panose="020E0502030303020204" pitchFamily="34" charset="0"/>
            </a:endParaRPr>
          </a:p>
        </p:txBody>
      </p:sp>
      <p:sp>
        <p:nvSpPr>
          <p:cNvPr id="3" name="Content Placeholder 2"/>
          <p:cNvSpPr>
            <a:spLocks noGrp="1"/>
          </p:cNvSpPr>
          <p:nvPr>
            <p:ph idx="1"/>
          </p:nvPr>
        </p:nvSpPr>
        <p:spPr/>
        <p:txBody>
          <a:bodyPr>
            <a:normAutofit lnSpcReduction="10000"/>
          </a:bodyPr>
          <a:lstStyle/>
          <a:p>
            <a:pPr marL="0" indent="0">
              <a:buNone/>
            </a:pPr>
            <a:r>
              <a:rPr lang="el-GR"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Δημιουργία  και χρήση αφηγήσεων με βάση την τοποθεσία</a:t>
            </a:r>
            <a:r>
              <a:rPr lang="en-GB" dirty="0" smtClean="0"/>
              <a:t> – </a:t>
            </a:r>
            <a:r>
              <a:rPr lang="en-GB" dirty="0" err="1" smtClean="0"/>
              <a:t>StoryBooks</a:t>
            </a:r>
            <a:endParaRPr lang="el-GR" dirty="0" smtClean="0"/>
          </a:p>
          <a:p>
            <a:pPr marL="4572" lvl="1" indent="0">
              <a:buNone/>
            </a:pP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sz="2000"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Συμμετοχή του χρήστη στην αφήγηση και αλληλεπίδραση με την τοποθεσία</a:t>
            </a:r>
          </a:p>
          <a:p>
            <a:pPr marL="4572" lvl="1" indent="0">
              <a:buNone/>
            </a:pPr>
            <a:r>
              <a:rPr lang="en-US"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Μη γραμμική ιστορία επηρεαζόμενη από τις ενέργειες του χρήστη</a:t>
            </a:r>
            <a:endParaRPr lang="en-GB" sz="2000" dirty="0" smtClean="0"/>
          </a:p>
          <a:p>
            <a:pPr marL="4572" lvl="1" indent="0">
              <a:buNone/>
            </a:pPr>
            <a:r>
              <a:rPr lang="en-US"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Αλληλεπίδραση μεταξύ των χρηστών</a:t>
            </a:r>
            <a:endParaRPr lang="en-US" sz="2000" dirty="0" smtClean="0"/>
          </a:p>
          <a:p>
            <a:pPr marL="4572" lvl="1" indent="0">
              <a:buNone/>
            </a:pPr>
            <a:endParaRPr lang="el-GR" sz="2000" dirty="0" smtClean="0"/>
          </a:p>
          <a:p>
            <a:pPr marL="0" indent="0">
              <a:buNone/>
            </a:pPr>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Πλατφόρμα υποστηρίζει συγγραφή, διαχείριση, παράδοση και αναπαραγωγή</a:t>
            </a:r>
            <a:r>
              <a:rPr lang="en-US" dirty="0" smtClean="0"/>
              <a:t/>
            </a:r>
            <a:br>
              <a:rPr lang="en-US" dirty="0" smtClean="0"/>
            </a:br>
            <a:r>
              <a:rPr lang="en-US" dirty="0" smtClean="0"/>
              <a:t>  </a:t>
            </a:r>
            <a:r>
              <a:rPr lang="el-GR" dirty="0" smtClean="0"/>
              <a:t> των </a:t>
            </a:r>
            <a:r>
              <a:rPr lang="en-GB" dirty="0" err="1" smtClean="0"/>
              <a:t>StoryBooks</a:t>
            </a:r>
            <a:endParaRPr lang="el-GR" dirty="0" smtClean="0"/>
          </a:p>
          <a:p>
            <a:pPr marL="4572" lvl="1" indent="0">
              <a:buNone/>
            </a:pPr>
            <a:r>
              <a:rPr lang="en-GB"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GB" sz="2000" dirty="0" smtClean="0"/>
              <a:t>Web-based </a:t>
            </a:r>
            <a:r>
              <a:rPr lang="el-GR" sz="2000" dirty="0" smtClean="0"/>
              <a:t>πλατφόρμα συγγραφής</a:t>
            </a:r>
            <a:endParaRPr lang="en-GB" sz="2000" dirty="0" smtClean="0"/>
          </a:p>
          <a:p>
            <a:pPr marL="4572" lvl="1" indent="0">
              <a:buNone/>
            </a:pPr>
            <a:r>
              <a:rPr lang="en-US"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Εφαρμογή κινητού</a:t>
            </a:r>
            <a:endParaRPr lang="en-US" sz="2000" dirty="0" smtClean="0"/>
          </a:p>
          <a:p>
            <a:pPr marL="4572" lvl="1" indent="0">
              <a:buNone/>
            </a:pPr>
            <a:endParaRPr lang="el-GR" sz="2000" dirty="0" smtClean="0"/>
          </a:p>
          <a:p>
            <a:pPr marL="0" indent="0">
              <a:buNone/>
            </a:pPr>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Διαμόρφωση της αγοράς σε ένα νέο τύπο ηλεκτρονικού βιβλίου</a:t>
            </a:r>
          </a:p>
        </p:txBody>
      </p:sp>
      <p:cxnSp>
        <p:nvCxnSpPr>
          <p:cNvPr id="5" name="Straight Connector 4"/>
          <p:cNvCxnSpPr/>
          <p:nvPr/>
        </p:nvCxnSpPr>
        <p:spPr>
          <a:xfrm>
            <a:off x="803189" y="1779373"/>
            <a:ext cx="107627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2748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ndara" panose="020E0502030303020204" pitchFamily="34" charset="0"/>
              </a:rPr>
              <a:t>Στόχοι της πλατφόρμας</a:t>
            </a:r>
            <a:endParaRPr lang="en-GB" dirty="0">
              <a:latin typeface="Candara" panose="020E0502030303020204" pitchFamily="34" charset="0"/>
            </a:endParaRPr>
          </a:p>
        </p:txBody>
      </p:sp>
      <p:sp>
        <p:nvSpPr>
          <p:cNvPr id="3" name="Content Placeholder 2"/>
          <p:cNvSpPr>
            <a:spLocks noGrp="1"/>
          </p:cNvSpPr>
          <p:nvPr>
            <p:ph idx="1"/>
          </p:nvPr>
        </p:nvSpPr>
        <p:spPr/>
        <p:txBody>
          <a:bodyPr/>
          <a:lstStyle/>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Υποστήριξη τουριστικών δραστηριοτήτων</a:t>
            </a:r>
            <a:endParaRPr lang="en-US" dirty="0" smtClean="0"/>
          </a:p>
          <a:p>
            <a:r>
              <a:rPr lang="el-GR"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Βιωματικές εμπειρίες στο χώρο εκφράζονται μέσω της </a:t>
            </a:r>
            <a:r>
              <a:rPr lang="en-GB" dirty="0" smtClean="0"/>
              <a:t>location-based </a:t>
            </a:r>
            <a:br>
              <a:rPr lang="en-GB" dirty="0" smtClean="0"/>
            </a:br>
            <a:r>
              <a:rPr lang="en-GB" dirty="0" smtClean="0"/>
              <a:t>   </a:t>
            </a:r>
            <a:r>
              <a:rPr lang="el-GR" dirty="0" smtClean="0"/>
              <a:t>συγγραφής</a:t>
            </a:r>
            <a:endParaRPr lang="en-GB" dirty="0" smtClean="0"/>
          </a:p>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Υποστήριξη δραστηριοτήτων ή γεγονότων με αφηγηματική μορφή</a:t>
            </a:r>
          </a:p>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Ενίσχυση της κοινωνικής αλληλεπίδρασης</a:t>
            </a:r>
          </a:p>
          <a:p>
            <a:endParaRPr lang="en-GB" dirty="0"/>
          </a:p>
        </p:txBody>
      </p:sp>
      <p:cxnSp>
        <p:nvCxnSpPr>
          <p:cNvPr id="4" name="Straight Connector 3"/>
          <p:cNvCxnSpPr/>
          <p:nvPr/>
        </p:nvCxnSpPr>
        <p:spPr>
          <a:xfrm>
            <a:off x="803189" y="1779373"/>
            <a:ext cx="107627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48897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smtClean="0"/>
              <a:t>Αρχιτεκτονική Συστήματος</a:t>
            </a:r>
            <a:endParaRPr lang="en-GB" dirty="0"/>
          </a:p>
        </p:txBody>
      </p:sp>
      <p:pic>
        <p:nvPicPr>
          <p:cNvPr id="7" name="Content Placeholder 6"/>
          <p:cNvPicPr>
            <a:picLocks noGrp="1" noChangeAspect="1"/>
          </p:cNvPicPr>
          <p:nvPr>
            <p:ph idx="1"/>
          </p:nvPr>
        </p:nvPicPr>
        <p:blipFill>
          <a:blip r:embed="rId3"/>
          <a:stretch>
            <a:fillRect/>
          </a:stretch>
        </p:blipFill>
        <p:spPr>
          <a:xfrm>
            <a:off x="2014151" y="2157731"/>
            <a:ext cx="7768177" cy="4149920"/>
          </a:xfrm>
          <a:prstGeom prst="rect">
            <a:avLst/>
          </a:prstGeom>
        </p:spPr>
      </p:pic>
      <p:cxnSp>
        <p:nvCxnSpPr>
          <p:cNvPr id="5" name="Straight Connector 4"/>
          <p:cNvCxnSpPr/>
          <p:nvPr/>
        </p:nvCxnSpPr>
        <p:spPr>
          <a:xfrm>
            <a:off x="803189" y="1779373"/>
            <a:ext cx="107627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3194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StoryScape</a:t>
            </a:r>
            <a:r>
              <a:rPr lang="en-GB" dirty="0" smtClean="0"/>
              <a:t> player</a:t>
            </a:r>
            <a:endParaRPr lang="en-GB" dirty="0"/>
          </a:p>
        </p:txBody>
      </p:sp>
      <p:sp>
        <p:nvSpPr>
          <p:cNvPr id="3" name="Content Placeholder 2"/>
          <p:cNvSpPr>
            <a:spLocks noGrp="1"/>
          </p:cNvSpPr>
          <p:nvPr>
            <p:ph idx="1"/>
          </p:nvPr>
        </p:nvSpPr>
        <p:spPr>
          <a:xfrm>
            <a:off x="676656" y="2011680"/>
            <a:ext cx="10753725" cy="4253196"/>
          </a:xfrm>
        </p:spPr>
        <p:txBody>
          <a:bodyPr/>
          <a:lstStyle/>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Αναπαραγωγή της ιστορίας </a:t>
            </a:r>
            <a:r>
              <a:rPr lang="el-GR" dirty="0" smtClean="0"/>
              <a:t>από </a:t>
            </a:r>
            <a:r>
              <a:rPr lang="el-GR" dirty="0"/>
              <a:t>κ</a:t>
            </a:r>
            <a:r>
              <a:rPr lang="el-GR" dirty="0" smtClean="0"/>
              <a:t>ομμάτια </a:t>
            </a:r>
            <a:r>
              <a:rPr lang="el-GR" dirty="0" err="1" smtClean="0"/>
              <a:t>προσβάσιμα</a:t>
            </a:r>
            <a:r>
              <a:rPr lang="el-GR" dirty="0" smtClean="0"/>
              <a:t> </a:t>
            </a:r>
            <a:endParaRPr lang="el-GR" dirty="0"/>
          </a:p>
          <a:p>
            <a:pPr marL="4572" lvl="1" indent="0">
              <a:buNone/>
            </a:pPr>
            <a:r>
              <a:rPr lang="en-US"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Σε συγκεκριμένη τοποθεσία </a:t>
            </a:r>
          </a:p>
          <a:p>
            <a:pPr marL="4572" lvl="1" indent="0">
              <a:buNone/>
            </a:pPr>
            <a:r>
              <a:rPr lang="en-US"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Μετά από συγκεκριμένη ενέργεια σχετική με μια τοποθεσία</a:t>
            </a:r>
          </a:p>
          <a:p>
            <a:r>
              <a:rPr lang="en-US"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r>
            <a:br>
              <a:rPr lang="en-US"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br>
            <a:r>
              <a:rPr lang="el-GR"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Πρόοδος ιστορίας μέσω αλληλεπίδρασης</a:t>
            </a:r>
          </a:p>
          <a:p>
            <a:pPr marL="4572" lvl="1" indent="0">
              <a:buNone/>
            </a:pPr>
            <a:r>
              <a:rPr lang="en-US" sz="2000"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sz="2000"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Λήψη φωτογραφιών</a:t>
            </a:r>
          </a:p>
          <a:p>
            <a:pPr marL="4572" lvl="1" indent="0">
              <a:buNone/>
            </a:pPr>
            <a:r>
              <a:rPr lang="en-US"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err="1" smtClean="0"/>
              <a:t>Σκανάρισμα</a:t>
            </a:r>
            <a:r>
              <a:rPr lang="el-GR" sz="2000" dirty="0" smtClean="0"/>
              <a:t> </a:t>
            </a:r>
            <a:r>
              <a:rPr lang="en-GB" sz="2000" dirty="0" smtClean="0"/>
              <a:t>QR </a:t>
            </a:r>
            <a:r>
              <a:rPr lang="el-GR" sz="2000" dirty="0" smtClean="0"/>
              <a:t>κώδικα</a:t>
            </a:r>
          </a:p>
          <a:p>
            <a:pPr marL="4572" lvl="1" indent="0">
              <a:buNone/>
            </a:pPr>
            <a:r>
              <a:rPr lang="en-US" sz="2000"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sz="2000"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Ανάγνωση μιας ετικέτας </a:t>
            </a:r>
            <a:r>
              <a:rPr lang="en-GB" sz="2000" dirty="0" smtClean="0"/>
              <a:t>NFC</a:t>
            </a:r>
            <a:endParaRPr lang="el-GR" sz="2000" dirty="0" smtClean="0"/>
          </a:p>
          <a:p>
            <a:pPr marL="4572" lvl="1" indent="0">
              <a:buNone/>
            </a:pPr>
            <a:r>
              <a:rPr lang="en-US"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Επίλυση ενός παζλ ή κουίζ</a:t>
            </a:r>
          </a:p>
          <a:p>
            <a:r>
              <a:rPr lang="en-US"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r>
            <a:br>
              <a:rPr lang="en-US"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br>
            <a:r>
              <a:rPr lang="el-GR"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err="1" smtClean="0"/>
              <a:t>Παιχνιδοποίηση</a:t>
            </a:r>
            <a:r>
              <a:rPr lang="el-GR" dirty="0" smtClean="0"/>
              <a:t> του βιβλίου</a:t>
            </a:r>
          </a:p>
        </p:txBody>
      </p:sp>
      <p:cxnSp>
        <p:nvCxnSpPr>
          <p:cNvPr id="4" name="Straight Connector 3"/>
          <p:cNvCxnSpPr/>
          <p:nvPr/>
        </p:nvCxnSpPr>
        <p:spPr>
          <a:xfrm>
            <a:off x="803189" y="1779373"/>
            <a:ext cx="107627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24279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smtClean="0"/>
              <a:t>Σενάριο χρήσης</a:t>
            </a:r>
            <a:endParaRPr lang="en-GB" dirty="0"/>
          </a:p>
        </p:txBody>
      </p:sp>
      <p:cxnSp>
        <p:nvCxnSpPr>
          <p:cNvPr id="5" name="Straight Connector 4"/>
          <p:cNvCxnSpPr/>
          <p:nvPr/>
        </p:nvCxnSpPr>
        <p:spPr>
          <a:xfrm>
            <a:off x="803189" y="1779373"/>
            <a:ext cx="10762735" cy="0"/>
          </a:xfrm>
          <a:prstGeom prst="line">
            <a:avLst/>
          </a:prstGeom>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p:nvPicPr>
        <p:blipFill>
          <a:blip r:embed="rId3"/>
          <a:stretch>
            <a:fillRect/>
          </a:stretch>
        </p:blipFill>
        <p:spPr>
          <a:xfrm>
            <a:off x="2401330" y="1794122"/>
            <a:ext cx="7706497" cy="4696147"/>
          </a:xfrm>
          <a:prstGeom prst="rect">
            <a:avLst/>
          </a:prstGeom>
        </p:spPr>
      </p:pic>
    </p:spTree>
    <p:extLst>
      <p:ext uri="{BB962C8B-B14F-4D97-AF65-F5344CB8AC3E}">
        <p14:creationId xmlns:p14="http://schemas.microsoft.com/office/powerpoint/2010/main" val="33964586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StoryScape</a:t>
            </a:r>
            <a:r>
              <a:rPr lang="en-GB" dirty="0" smtClean="0"/>
              <a:t> authoring platform</a:t>
            </a:r>
            <a:endParaRPr lang="en-GB" dirty="0"/>
          </a:p>
        </p:txBody>
      </p:sp>
      <p:sp>
        <p:nvSpPr>
          <p:cNvPr id="3" name="Content Placeholder 2"/>
          <p:cNvSpPr>
            <a:spLocks noGrp="1"/>
          </p:cNvSpPr>
          <p:nvPr>
            <p:ph idx="1"/>
          </p:nvPr>
        </p:nvSpPr>
        <p:spPr>
          <a:xfrm>
            <a:off x="676656" y="2011680"/>
            <a:ext cx="10753725" cy="4426190"/>
          </a:xfrm>
        </p:spPr>
        <p:txBody>
          <a:bodyPr>
            <a:normAutofit/>
          </a:bodyPr>
          <a:lstStyle/>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GB" dirty="0" err="1" smtClean="0"/>
              <a:t>StoryBook</a:t>
            </a:r>
            <a:r>
              <a:rPr lang="en-GB" dirty="0" smtClean="0"/>
              <a:t> Author:  </a:t>
            </a:r>
            <a:r>
              <a:rPr lang="el-GR" dirty="0" smtClean="0"/>
              <a:t>Συγγραφείς </a:t>
            </a:r>
            <a:r>
              <a:rPr lang="el-GR" dirty="0"/>
              <a:t>επιλέγουν σημεία στο χάρτη και επισυνάπτουν</a:t>
            </a:r>
          </a:p>
          <a:p>
            <a:pPr marL="4572" lvl="1" indent="0">
              <a:buNone/>
            </a:pPr>
            <a:r>
              <a:rPr lang="el-GR"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Περιεχόμενο, πχ. ο</a:t>
            </a:r>
            <a:r>
              <a:rPr lang="el-GR" sz="2000" dirty="0" smtClean="0"/>
              <a:t>πτικοακουστικό </a:t>
            </a:r>
            <a:r>
              <a:rPr lang="el-GR" sz="2000" dirty="0"/>
              <a:t>υλικό</a:t>
            </a:r>
          </a:p>
          <a:p>
            <a:pPr marL="4572" lvl="1" indent="0">
              <a:buNone/>
            </a:pPr>
            <a:r>
              <a:rPr lang="el-GR"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Ιδιότητες, πχ</a:t>
            </a:r>
            <a:r>
              <a:rPr lang="el-GR" sz="2000" dirty="0"/>
              <a:t>. Αλληλεπιδράσεις</a:t>
            </a:r>
          </a:p>
          <a:p>
            <a:pPr marL="4572" lvl="1" indent="0">
              <a:buNone/>
            </a:pPr>
            <a:r>
              <a:rPr lang="el-GR"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Κανόνες</a:t>
            </a:r>
            <a:endParaRPr lang="el-GR" sz="2000" dirty="0" smtClean="0"/>
          </a:p>
          <a:p>
            <a:pPr marL="4572" lvl="1" indent="0">
              <a:buNone/>
            </a:pPr>
            <a:endParaRPr lang="el-GR" sz="2000" dirty="0"/>
          </a:p>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GB" dirty="0" err="1" smtClean="0"/>
              <a:t>StoryBook</a:t>
            </a:r>
            <a:r>
              <a:rPr lang="en-GB" dirty="0" smtClean="0"/>
              <a:t> </a:t>
            </a:r>
            <a:r>
              <a:rPr lang="en-GB" dirty="0" smtClean="0"/>
              <a:t>Recorder</a:t>
            </a:r>
          </a:p>
          <a:p>
            <a:pPr marL="4572" lvl="1" indent="0">
              <a:buNone/>
            </a:pPr>
            <a:r>
              <a:rPr lang="el-GR"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GB" sz="2000" dirty="0" smtClean="0"/>
              <a:t>On-location </a:t>
            </a:r>
            <a:r>
              <a:rPr lang="el-GR" sz="2000" dirty="0" smtClean="0"/>
              <a:t>επεξεργασία</a:t>
            </a:r>
          </a:p>
          <a:p>
            <a:pPr marL="4572" lvl="1" indent="0">
              <a:buNone/>
            </a:pPr>
            <a:r>
              <a:rPr lang="el-GR" sz="2000" dirty="0" smtClean="0"/>
              <a:t>	</a:t>
            </a:r>
            <a:r>
              <a:rPr lang="el-GR"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sz="2000"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sz="2000" dirty="0" smtClean="0"/>
              <a:t>Καταγραφή εικόνων, βίντεο, κειμένου και ηχητικού υλικού </a:t>
            </a:r>
            <a:r>
              <a:rPr lang="en-GB" sz="2000" dirty="0" smtClean="0"/>
              <a:t>on-site</a:t>
            </a:r>
            <a:endParaRPr lang="el-GR" sz="2000" dirty="0" smtClean="0"/>
          </a:p>
          <a:p>
            <a:pPr marL="4572" lvl="1" indent="0">
              <a:buNone/>
            </a:pPr>
            <a:endParaRPr lang="el-GR" sz="2000" dirty="0" smtClean="0"/>
          </a:p>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Καθορισμός συμπεριφορών που επηρεάζουν την αφήγηση</a:t>
            </a:r>
            <a:endParaRPr lang="en-GB" dirty="0"/>
          </a:p>
        </p:txBody>
      </p:sp>
      <p:cxnSp>
        <p:nvCxnSpPr>
          <p:cNvPr id="4" name="Straight Connector 3"/>
          <p:cNvCxnSpPr/>
          <p:nvPr/>
        </p:nvCxnSpPr>
        <p:spPr>
          <a:xfrm>
            <a:off x="803189" y="1779373"/>
            <a:ext cx="107627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4300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StoryScape</a:t>
            </a:r>
            <a:r>
              <a:rPr lang="en-GB" dirty="0" smtClean="0"/>
              <a:t> Shop</a:t>
            </a:r>
            <a:endParaRPr lang="en-GB" dirty="0"/>
          </a:p>
        </p:txBody>
      </p:sp>
      <p:sp>
        <p:nvSpPr>
          <p:cNvPr id="3" name="Content Placeholder 2"/>
          <p:cNvSpPr>
            <a:spLocks noGrp="1"/>
          </p:cNvSpPr>
          <p:nvPr>
            <p:ph idx="1"/>
          </p:nvPr>
        </p:nvSpPr>
        <p:spPr/>
        <p:txBody>
          <a:bodyPr/>
          <a:lstStyle/>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Διαδικτυακή πλατφόρμα για παράδοση των </a:t>
            </a:r>
            <a:r>
              <a:rPr lang="en-GB" dirty="0" err="1" smtClean="0"/>
              <a:t>StoryBooks</a:t>
            </a:r>
            <a:r>
              <a:rPr lang="en-GB" dirty="0" smtClean="0"/>
              <a:t> </a:t>
            </a:r>
            <a:r>
              <a:rPr lang="el-GR" dirty="0" smtClean="0"/>
              <a:t>στους χρήστες</a:t>
            </a:r>
          </a:p>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Δωρεάν και επί πληρωμή</a:t>
            </a:r>
          </a:p>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Δημοσίευση όταν ορίζονται από τους συγγραφείς ως </a:t>
            </a:r>
            <a:r>
              <a:rPr lang="en-GB" dirty="0" smtClean="0"/>
              <a:t>“Published”</a:t>
            </a:r>
            <a:endParaRPr lang="en-GB" dirty="0"/>
          </a:p>
        </p:txBody>
      </p:sp>
      <p:cxnSp>
        <p:nvCxnSpPr>
          <p:cNvPr id="4" name="Straight Connector 3"/>
          <p:cNvCxnSpPr/>
          <p:nvPr/>
        </p:nvCxnSpPr>
        <p:spPr>
          <a:xfrm>
            <a:off x="803189" y="1779373"/>
            <a:ext cx="107627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3188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Media integration</a:t>
            </a:r>
            <a:endParaRPr lang="en-GB" dirty="0"/>
          </a:p>
        </p:txBody>
      </p:sp>
      <p:sp>
        <p:nvSpPr>
          <p:cNvPr id="3" name="Content Placeholder 2"/>
          <p:cNvSpPr>
            <a:spLocks noGrp="1"/>
          </p:cNvSpPr>
          <p:nvPr>
            <p:ph idx="1"/>
          </p:nvPr>
        </p:nvSpPr>
        <p:spPr/>
        <p:txBody>
          <a:bodyPr/>
          <a:lstStyle/>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a:t>Διάδοση και </a:t>
            </a:r>
            <a:r>
              <a:rPr lang="el-GR" dirty="0" smtClean="0"/>
              <a:t>προβολή</a:t>
            </a:r>
          </a:p>
          <a:p>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Επικοινωνία μεταξύ των χρηστών</a:t>
            </a:r>
          </a:p>
          <a:p>
            <a:r>
              <a:rPr lang="el-GR"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r>
              <a:rPr lang="en-US" dirty="0" smtClean="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Επιπλέον </a:t>
            </a:r>
            <a:r>
              <a:rPr lang="el-GR" dirty="0"/>
              <a:t>λειτουργίες όπως</a:t>
            </a:r>
          </a:p>
          <a:p>
            <a:pPr marL="4572" lvl="1" indent="0">
              <a:buNone/>
            </a:pPr>
            <a:r>
              <a:rPr lang="el-GR" dirty="0" smtClean="0"/>
              <a:t>	</a:t>
            </a:r>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Αξιολόγηση</a:t>
            </a:r>
            <a:endParaRPr lang="el-GR" dirty="0"/>
          </a:p>
          <a:p>
            <a:pPr marL="4572" lvl="1" indent="0">
              <a:buNone/>
            </a:pPr>
            <a:r>
              <a:rPr lang="el-GR" dirty="0" smtClean="0"/>
              <a:t>	</a:t>
            </a:r>
            <a:r>
              <a:rPr lang="el-GR"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n-US" dirty="0">
                <a:solidFill>
                  <a:schemeClr val="accent1"/>
                </a:solidFill>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el-GR" dirty="0" smtClean="0"/>
              <a:t>Επεξεργασία</a:t>
            </a:r>
            <a:endParaRPr lang="el-GR" dirty="0"/>
          </a:p>
        </p:txBody>
      </p:sp>
      <p:cxnSp>
        <p:nvCxnSpPr>
          <p:cNvPr id="4" name="Straight Connector 3"/>
          <p:cNvCxnSpPr/>
          <p:nvPr/>
        </p:nvCxnSpPr>
        <p:spPr>
          <a:xfrm>
            <a:off x="803189" y="1779373"/>
            <a:ext cx="107627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5297750"/>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356</TotalTime>
  <Words>453</Words>
  <Application>Microsoft Office PowerPoint</Application>
  <PresentationFormat>Widescreen</PresentationFormat>
  <Paragraphs>91</Paragraphs>
  <Slides>12</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Candara</vt:lpstr>
      <vt:lpstr>Corbel</vt:lpstr>
      <vt:lpstr>Gill Sans MT</vt:lpstr>
      <vt:lpstr>Verdana</vt:lpstr>
      <vt:lpstr>Wingdings</vt:lpstr>
      <vt:lpstr>Metropolitan</vt:lpstr>
      <vt:lpstr>StoryScape: Επανασχεδιάζοντας το βιβλίο</vt:lpstr>
      <vt:lpstr>Η ιδέα του StoryScape</vt:lpstr>
      <vt:lpstr>Στόχοι της πλατφόρμας</vt:lpstr>
      <vt:lpstr>Αρχιτεκτονική Συστήματος</vt:lpstr>
      <vt:lpstr>StoryScape player</vt:lpstr>
      <vt:lpstr>Σενάριο χρήσης</vt:lpstr>
      <vt:lpstr>StoryScape authoring platform</vt:lpstr>
      <vt:lpstr>StoryScape Shop</vt:lpstr>
      <vt:lpstr>Social Media integration</vt:lpstr>
      <vt:lpstr>Παραδείγματα σεναρίων</vt:lpstr>
      <vt:lpstr>Συμμετοχή στο Hack the Book </vt:lpstr>
      <vt:lpstr>Ευχαριστώ</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StoryScape: επανασχεδιάζοντας το βιβλίο</dc:title>
  <dc:creator>Christina Katsini</dc:creator>
  <cp:lastModifiedBy>Christina Katsini</cp:lastModifiedBy>
  <cp:revision>26</cp:revision>
  <dcterms:created xsi:type="dcterms:W3CDTF">2015-12-18T09:33:14Z</dcterms:created>
  <dcterms:modified xsi:type="dcterms:W3CDTF">2015-12-19T10:03:03Z</dcterms:modified>
</cp:coreProperties>
</file>