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4" r:id="rId3"/>
    <p:sldId id="296" r:id="rId4"/>
    <p:sldId id="297" r:id="rId5"/>
    <p:sldId id="295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34" y="-10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EC07B3-D99A-4420-BF45-35126379416F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7C523-1919-45EA-B5BC-5CD668357B3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7C523-1919-45EA-B5BC-5CD668357B3F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31941-BCF9-4A37-86BA-75B0BF1D076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7B93A-2A39-4944-AC16-A63E55AB165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40000" contrast="-40000"/>
          </a:blip>
          <a:srcRect l="5161" r="25905" b="80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772816"/>
            <a:ext cx="8532440" cy="2448272"/>
          </a:xfrm>
          <a:solidFill>
            <a:schemeClr val="tx1">
              <a:alpha val="65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el-GR" sz="4000" b="1" dirty="0" smtClean="0">
                <a:solidFill>
                  <a:schemeClr val="bg1"/>
                </a:solidFill>
              </a:rPr>
              <a:t>Από τη συμπεριφορά και το </a:t>
            </a:r>
            <a:r>
              <a:rPr lang="en-US" sz="4000" b="1" dirty="0" smtClean="0">
                <a:solidFill>
                  <a:schemeClr val="bg1"/>
                </a:solidFill>
              </a:rPr>
              <a:t>gameplay</a:t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el-GR" sz="4000" b="1" dirty="0" smtClean="0">
                <a:solidFill>
                  <a:schemeClr val="bg1"/>
                </a:solidFill>
              </a:rPr>
              <a:t>στην εμπειρία των παικτών</a:t>
            </a:r>
            <a:br>
              <a:rPr lang="el-GR" sz="4000" b="1" dirty="0" smtClean="0">
                <a:solidFill>
                  <a:schemeClr val="bg1"/>
                </a:solidFill>
              </a:rPr>
            </a:br>
            <a:r>
              <a:rPr lang="en-US" sz="4000" b="1" dirty="0" smtClean="0">
                <a:solidFill>
                  <a:schemeClr val="bg1"/>
                </a:solidFill>
              </a:rPr>
              <a:t/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el-GR" sz="2800" b="1" i="1" dirty="0" smtClean="0">
                <a:solidFill>
                  <a:schemeClr val="bg1"/>
                </a:solidFill>
              </a:rPr>
              <a:t>παρατηρώντας και ...παρακολουθώντας τους παίκτες</a:t>
            </a:r>
            <a:endParaRPr lang="el-GR" sz="4000" b="1" i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73216"/>
            <a:ext cx="6660232" cy="1512168"/>
          </a:xfrm>
          <a:solidFill>
            <a:schemeClr val="tx1">
              <a:alpha val="65000"/>
            </a:schemeClr>
          </a:solidFill>
        </p:spPr>
        <p:txBody>
          <a:bodyPr>
            <a:normAutofit fontScale="85000" lnSpcReduction="10000"/>
          </a:bodyPr>
          <a:lstStyle/>
          <a:p>
            <a:pPr algn="l">
              <a:spcBef>
                <a:spcPts val="600"/>
              </a:spcBef>
            </a:pPr>
            <a:r>
              <a:rPr lang="el-GR" b="1" dirty="0" smtClean="0">
                <a:solidFill>
                  <a:schemeClr val="bg1"/>
                </a:solidFill>
              </a:rPr>
              <a:t>Κώστας Καρπούζης, Αμαρυλλίς </a:t>
            </a:r>
            <a:r>
              <a:rPr lang="el-GR" b="1" dirty="0" err="1" smtClean="0">
                <a:solidFill>
                  <a:schemeClr val="bg1"/>
                </a:solidFill>
              </a:rPr>
              <a:t>Ραουζαίου</a:t>
            </a:r>
            <a:endParaRPr lang="el-GR" b="1" dirty="0" smtClean="0">
              <a:solidFill>
                <a:schemeClr val="bg1"/>
              </a:solidFill>
            </a:endParaRPr>
          </a:p>
          <a:p>
            <a:pPr algn="l">
              <a:spcBef>
                <a:spcPts val="600"/>
              </a:spcBef>
            </a:pPr>
            <a:r>
              <a:rPr lang="el-GR" b="1" dirty="0" smtClean="0">
                <a:solidFill>
                  <a:schemeClr val="bg1"/>
                </a:solidFill>
              </a:rPr>
              <a:t>ΕΠΙΣΕΥ-ΕΜΠ</a:t>
            </a:r>
          </a:p>
          <a:p>
            <a:pPr algn="l"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kkarpou@cs.ntua.gr, araouz@image.ntua.gr</a:t>
            </a:r>
            <a:endParaRPr lang="el-G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Dropbox\14-TICAIG-dataset\images\DKtrack.png"/>
          <p:cNvPicPr>
            <a:picLocks noChangeAspect="1" noChangeArrowheads="1"/>
          </p:cNvPicPr>
          <p:nvPr/>
        </p:nvPicPr>
        <p:blipFill>
          <a:blip r:embed="rId3" cstate="print">
            <a:lum bright="20000" contrast="-40000"/>
          </a:blip>
          <a:srcRect l="9055" r="5814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139952" y="5013176"/>
            <a:ext cx="5004048" cy="1844824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l-GR" sz="3600" b="1" dirty="0" smtClean="0">
                <a:solidFill>
                  <a:schemeClr val="bg1"/>
                </a:solidFill>
              </a:rPr>
              <a:t>συσχέτιση με δεδομένα εκφραστικότητας</a:t>
            </a:r>
            <a:br>
              <a:rPr lang="el-GR" sz="3600" b="1" dirty="0" smtClean="0">
                <a:solidFill>
                  <a:schemeClr val="bg1"/>
                </a:solidFill>
              </a:rPr>
            </a:br>
            <a:r>
              <a:rPr lang="el-GR" sz="3600" b="1" dirty="0" smtClean="0">
                <a:solidFill>
                  <a:schemeClr val="bg1"/>
                </a:solidFill>
              </a:rPr>
              <a:t>και κίνησης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Dropbox\14-TICAIG-dataset\images\plot.PNG"/>
          <p:cNvPicPr>
            <a:picLocks noChangeAspect="1" noChangeArrowheads="1"/>
          </p:cNvPicPr>
          <p:nvPr/>
        </p:nvPicPr>
        <p:blipFill>
          <a:blip r:embed="rId3" cstate="print"/>
          <a:srcRect t="14452"/>
          <a:stretch>
            <a:fillRect/>
          </a:stretch>
        </p:blipFill>
        <p:spPr bwMode="auto">
          <a:xfrm>
            <a:off x="0" y="3068960"/>
            <a:ext cx="9144000" cy="3789040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971600" y="0"/>
            <a:ext cx="8172400" cy="2420888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l-GR" sz="3600" b="1" dirty="0" smtClean="0">
                <a:solidFill>
                  <a:schemeClr val="bg1"/>
                </a:solidFill>
              </a:rPr>
              <a:t>πρόβλεψη εμπειρίας χρήστη με συνδυασμό συμπεριφοράς στο παιχνίδι, εκφραστικότητας</a:t>
            </a:r>
            <a:br>
              <a:rPr lang="el-GR" sz="3600" b="1" dirty="0" smtClean="0">
                <a:solidFill>
                  <a:schemeClr val="bg1"/>
                </a:solidFill>
              </a:rPr>
            </a:br>
            <a:r>
              <a:rPr lang="el-GR" sz="3600" b="1" dirty="0" smtClean="0">
                <a:solidFill>
                  <a:schemeClr val="bg1"/>
                </a:solidFill>
              </a:rPr>
              <a:t>και κατάστασης παιχνιδιού</a:t>
            </a: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288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13589"/>
            <a:ext cx="9144000" cy="4244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483768" y="0"/>
            <a:ext cx="6660232" cy="1988840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l-GR" sz="3600" b="1" dirty="0" smtClean="0">
                <a:solidFill>
                  <a:schemeClr val="bg1"/>
                </a:solidFill>
              </a:rPr>
              <a:t>για δυναμική παραγωγή περιεχομένου</a:t>
            </a:r>
          </a:p>
          <a:p>
            <a:pPr marL="0" indent="0" algn="r">
              <a:buNone/>
            </a:pPr>
            <a:r>
              <a:rPr lang="el-GR" sz="3600" b="1" dirty="0" smtClean="0">
                <a:solidFill>
                  <a:schemeClr val="bg1"/>
                </a:solidFill>
              </a:rPr>
              <a:t>ή </a:t>
            </a:r>
            <a:r>
              <a:rPr lang="en-US" sz="3600" b="1" dirty="0" smtClean="0">
                <a:solidFill>
                  <a:schemeClr val="bg1"/>
                </a:solidFill>
              </a:rPr>
              <a:t>player </a:t>
            </a:r>
            <a:r>
              <a:rPr lang="en-US" sz="3600" b="1" dirty="0" err="1" smtClean="0">
                <a:solidFill>
                  <a:schemeClr val="bg1"/>
                </a:solidFill>
              </a:rPr>
              <a:t>modelling</a:t>
            </a:r>
            <a:endParaRPr lang="el-GR" sz="3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6" name="Picture 6" descr="http://badspot.us/img/marioWi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0" y="4005064"/>
            <a:ext cx="4644008" cy="141277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l-GR" b="1" dirty="0" smtClean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99992" y="4005064"/>
            <a:ext cx="4644008" cy="141277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endParaRPr lang="el-GR" b="1" dirty="0" smtClean="0">
              <a:solidFill>
                <a:schemeClr val="bg1"/>
              </a:solidFill>
            </a:endParaRPr>
          </a:p>
        </p:txBody>
      </p:sp>
      <p:pic>
        <p:nvPicPr>
          <p:cNvPr id="35850" name="Picture 10" descr="Press Start 2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925813"/>
            <a:ext cx="5221161" cy="288000"/>
          </a:xfrm>
          <a:prstGeom prst="rect">
            <a:avLst/>
          </a:prstGeom>
          <a:noFill/>
        </p:spPr>
      </p:pic>
      <p:pic>
        <p:nvPicPr>
          <p:cNvPr id="35852" name="Picture 12" descr="Press Start 2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4350590"/>
            <a:ext cx="5802667" cy="288000"/>
          </a:xfrm>
          <a:prstGeom prst="rect">
            <a:avLst/>
          </a:prstGeom>
          <a:noFill/>
        </p:spPr>
      </p:pic>
      <p:pic>
        <p:nvPicPr>
          <p:cNvPr id="35854" name="Picture 14" descr="Press Start 2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" y="4797152"/>
            <a:ext cx="6379375" cy="288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z="3600"/>
          </a:p>
        </p:txBody>
      </p:sp>
      <p:pic>
        <p:nvPicPr>
          <p:cNvPr id="4" name="Picture 3" descr="http://s2.hubimg.com/u/6183381_f5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0" y="4293096"/>
            <a:ext cx="5436096" cy="2016224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l-GR" sz="4000" b="1" dirty="0" smtClean="0">
                <a:solidFill>
                  <a:schemeClr val="bg1"/>
                </a:solidFill>
              </a:rPr>
              <a:t>τα παιχνίδια όμως χρησιμοποιούν μόνο τις πληροφορίες ελέγχου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627784" y="476672"/>
            <a:ext cx="6516216" cy="1944216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r">
              <a:buNone/>
            </a:pPr>
            <a:r>
              <a:rPr lang="el-GR" sz="4000" b="1" dirty="0" smtClean="0">
                <a:solidFill>
                  <a:schemeClr val="bg1"/>
                </a:solidFill>
              </a:rPr>
              <a:t>οι παίκτες είναι (συνήθως) ιδιαίτερα εκφραστικοί όταν παίζουν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gameskinny.com/gameskinny/96d462859dd7fc0bb612f5760446d267.jpg"/>
          <p:cNvPicPr>
            <a:picLocks noChangeAspect="1" noChangeArrowheads="1"/>
          </p:cNvPicPr>
          <p:nvPr/>
        </p:nvPicPr>
        <p:blipFill>
          <a:blip r:embed="rId3" cstate="print">
            <a:lum bright="30000" contrast="-30000"/>
          </a:blip>
          <a:srcRect/>
          <a:stretch>
            <a:fillRect/>
          </a:stretch>
        </p:blipFill>
        <p:spPr bwMode="auto">
          <a:xfrm>
            <a:off x="-1" y="836712"/>
            <a:ext cx="9024879" cy="6021288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619672" y="620688"/>
            <a:ext cx="7524328" cy="1368152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r">
              <a:buNone/>
            </a:pPr>
            <a:r>
              <a:rPr lang="el-GR" sz="4000" b="1" dirty="0" smtClean="0">
                <a:solidFill>
                  <a:schemeClr val="bg1"/>
                </a:solidFill>
              </a:rPr>
              <a:t>οι εκφράσεις και οι κινήσεις μπορεί να δείχνουν εκνευρισμό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0" y="4293096"/>
            <a:ext cx="5652120" cy="2564904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l-GR" sz="4000" b="1" dirty="0" smtClean="0">
                <a:solidFill>
                  <a:schemeClr val="bg1"/>
                </a:solidFill>
              </a:rPr>
              <a:t>από υπερβολική δυσκολία του παιχνιδιού ή από κάποιο απροσδόκητο γεγονός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1" uiExpan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vgmmdi.com/vgmmdi-wp/wp-content/uploads/2014/09/BoredTeenager650-600x300.jpg"/>
          <p:cNvPicPr>
            <a:picLocks noChangeAspect="1" noChangeArrowheads="1"/>
          </p:cNvPicPr>
          <p:nvPr/>
        </p:nvPicPr>
        <p:blipFill>
          <a:blip r:embed="rId3" cstate="print">
            <a:lum bright="30000" contrast="-40000"/>
          </a:blip>
          <a:srcRect l="12866" r="204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0" y="260648"/>
            <a:ext cx="5580112" cy="1944216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l-GR" sz="4000" b="1" dirty="0" smtClean="0">
                <a:solidFill>
                  <a:schemeClr val="bg1"/>
                </a:solidFill>
              </a:rPr>
              <a:t>και η έλλειψη κίνησης ή εκφραστικότητας μπορεί να δείχνει βαρεμάρα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03848" y="5517232"/>
            <a:ext cx="5940152" cy="1368152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r">
              <a:buNone/>
            </a:pPr>
            <a:r>
              <a:rPr lang="el-GR" sz="4000" b="1" dirty="0" smtClean="0">
                <a:solidFill>
                  <a:schemeClr val="bg1"/>
                </a:solidFill>
              </a:rPr>
              <a:t>λίγο πριν την εγκατάλειψη του παιχνιδιού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1" uiExpand="1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C:\Users\kkarpou\Dropbox\presentations\JTEL\epic_victor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477"/>
            <a:ext cx="8640960" cy="6851046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0" y="5373216"/>
            <a:ext cx="3131840" cy="792088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l-GR" sz="4000" b="1" dirty="0" smtClean="0">
                <a:solidFill>
                  <a:schemeClr val="bg1"/>
                </a:solidFill>
              </a:rPr>
              <a:t>ή μήπως όχι;</a:t>
            </a:r>
            <a:endParaRPr lang="en-US" sz="4000" b="1" dirty="0" smtClean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427984" y="5373216"/>
            <a:ext cx="4716016" cy="792088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l-GR" sz="4000" b="1" dirty="0" smtClean="0">
                <a:solidFill>
                  <a:schemeClr val="bg1"/>
                </a:solidFill>
              </a:rPr>
              <a:t>λίγο πριν το </a:t>
            </a:r>
            <a:r>
              <a:rPr lang="en-US" sz="4000" b="1" i="1" dirty="0" smtClean="0">
                <a:solidFill>
                  <a:schemeClr val="bg1"/>
                </a:solidFill>
              </a:rPr>
              <a:t>epic win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ryanaweaver.com/files/2013/02/puzzled-look.jpg"/>
          <p:cNvPicPr>
            <a:picLocks noChangeAspect="1" noChangeArrowheads="1"/>
          </p:cNvPicPr>
          <p:nvPr/>
        </p:nvPicPr>
        <p:blipFill>
          <a:blip r:embed="rId3" cstate="print">
            <a:lum bright="30000" contrast="-40000"/>
          </a:blip>
          <a:srcRect l="5912" r="5836"/>
          <a:stretch>
            <a:fillRect/>
          </a:stretch>
        </p:blipFill>
        <p:spPr bwMode="auto">
          <a:xfrm>
            <a:off x="0" y="-843"/>
            <a:ext cx="9144000" cy="6858844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0"/>
            <a:ext cx="5580112" cy="2636912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l-GR" sz="4400" b="1" dirty="0" smtClean="0">
                <a:solidFill>
                  <a:schemeClr val="bg1"/>
                </a:solidFill>
              </a:rPr>
              <a:t>το πρόβλημα:</a:t>
            </a:r>
          </a:p>
          <a:p>
            <a:pPr marL="0" indent="0">
              <a:buNone/>
            </a:pPr>
            <a:r>
              <a:rPr lang="el-GR" sz="3600" b="1" dirty="0" smtClean="0">
                <a:solidFill>
                  <a:schemeClr val="bg1"/>
                </a:solidFill>
              </a:rPr>
              <a:t>μπορώ να κατανοήσω την εμπειρία του παίκτη παρατηρώντας τον;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51920" y="4509120"/>
            <a:ext cx="5292080" cy="2348880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l-GR" sz="3600" b="1" dirty="0" smtClean="0">
                <a:solidFill>
                  <a:schemeClr val="bg1"/>
                </a:solidFill>
              </a:rPr>
              <a:t>&gt; τι μπορώ να καταλάβω από αυτά που παρατηρώ;</a:t>
            </a:r>
          </a:p>
          <a:p>
            <a:pPr marL="0" indent="0" algn="r">
              <a:buNone/>
            </a:pPr>
            <a:r>
              <a:rPr lang="el-GR" sz="3600" b="1" dirty="0" smtClean="0">
                <a:solidFill>
                  <a:schemeClr val="bg1"/>
                </a:solidFill>
              </a:rPr>
              <a:t>&gt; τι μπορώ να </a:t>
            </a:r>
            <a:r>
              <a:rPr lang="el-GR" sz="3600" b="1" dirty="0" smtClean="0">
                <a:solidFill>
                  <a:schemeClr val="bg1"/>
                </a:solidFill>
              </a:rPr>
              <a:t>κάνω</a:t>
            </a:r>
            <a:br>
              <a:rPr lang="el-GR" sz="3600" b="1" dirty="0" smtClean="0">
                <a:solidFill>
                  <a:schemeClr val="bg1"/>
                </a:solidFill>
              </a:rPr>
            </a:br>
            <a:r>
              <a:rPr lang="el-GR" sz="3600" b="1" dirty="0" smtClean="0">
                <a:solidFill>
                  <a:schemeClr val="bg1"/>
                </a:solidFill>
              </a:rPr>
              <a:t>με </a:t>
            </a:r>
            <a:r>
              <a:rPr lang="el-GR" sz="3600" b="1" dirty="0" smtClean="0">
                <a:solidFill>
                  <a:schemeClr val="bg1"/>
                </a:solidFill>
              </a:rPr>
              <a:t>αυτά;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Dropbox\14-TICAIG-dataset\images\los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57720" cy="3600000"/>
          </a:xfrm>
          <a:prstGeom prst="rect">
            <a:avLst/>
          </a:prstGeom>
          <a:noFill/>
        </p:spPr>
      </p:pic>
      <p:pic>
        <p:nvPicPr>
          <p:cNvPr id="30723" name="Picture 3" descr="D:\Dropbox\14-TICAIG-dataset\images\lose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79" y="0"/>
            <a:ext cx="4857721" cy="3600000"/>
          </a:xfrm>
          <a:prstGeom prst="rect">
            <a:avLst/>
          </a:prstGeom>
          <a:noFill/>
        </p:spPr>
      </p:pic>
      <p:pic>
        <p:nvPicPr>
          <p:cNvPr id="30724" name="Picture 4" descr="D:\Dropbox\14-TICAIG-dataset\images\hard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58000"/>
            <a:ext cx="4857722" cy="3600000"/>
          </a:xfrm>
          <a:prstGeom prst="rect">
            <a:avLst/>
          </a:prstGeom>
          <a:noFill/>
        </p:spPr>
      </p:pic>
      <p:pic>
        <p:nvPicPr>
          <p:cNvPr id="30725" name="Picture 5" descr="D:\Dropbox\14-TICAIG-dataset\images\hard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78" y="3258000"/>
            <a:ext cx="4857722" cy="36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Dropbox\14-TICAIG-dataset\images\lose2.png"/>
          <p:cNvPicPr>
            <a:picLocks noChangeAspect="1" noChangeArrowheads="1"/>
          </p:cNvPicPr>
          <p:nvPr/>
        </p:nvPicPr>
        <p:blipFill>
          <a:blip r:embed="rId3" cstate="print">
            <a:lum bright="20000" contrast="-40000"/>
          </a:blip>
          <a:srcRect/>
          <a:stretch>
            <a:fillRect/>
          </a:stretch>
        </p:blipFill>
        <p:spPr bwMode="auto">
          <a:xfrm>
            <a:off x="0" y="0"/>
            <a:ext cx="4857720" cy="3600000"/>
          </a:xfrm>
          <a:prstGeom prst="rect">
            <a:avLst/>
          </a:prstGeom>
          <a:noFill/>
        </p:spPr>
      </p:pic>
      <p:pic>
        <p:nvPicPr>
          <p:cNvPr id="30723" name="Picture 3" descr="D:\Dropbox\14-TICAIG-dataset\images\lose1.png"/>
          <p:cNvPicPr>
            <a:picLocks noChangeAspect="1" noChangeArrowheads="1"/>
          </p:cNvPicPr>
          <p:nvPr/>
        </p:nvPicPr>
        <p:blipFill>
          <a:blip r:embed="rId4" cstate="print">
            <a:lum bright="20000" contrast="-40000"/>
          </a:blip>
          <a:srcRect/>
          <a:stretch>
            <a:fillRect/>
          </a:stretch>
        </p:blipFill>
        <p:spPr bwMode="auto">
          <a:xfrm>
            <a:off x="4286279" y="0"/>
            <a:ext cx="4857721" cy="3600000"/>
          </a:xfrm>
          <a:prstGeom prst="rect">
            <a:avLst/>
          </a:prstGeom>
          <a:noFill/>
        </p:spPr>
      </p:pic>
      <p:pic>
        <p:nvPicPr>
          <p:cNvPr id="30724" name="Picture 4" descr="D:\Dropbox\14-TICAIG-dataset\images\hard2.png"/>
          <p:cNvPicPr>
            <a:picLocks noChangeAspect="1" noChangeArrowheads="1"/>
          </p:cNvPicPr>
          <p:nvPr/>
        </p:nvPicPr>
        <p:blipFill>
          <a:blip r:embed="rId5" cstate="print">
            <a:lum bright="20000" contrast="-40000"/>
          </a:blip>
          <a:srcRect/>
          <a:stretch>
            <a:fillRect/>
          </a:stretch>
        </p:blipFill>
        <p:spPr bwMode="auto">
          <a:xfrm>
            <a:off x="0" y="3258000"/>
            <a:ext cx="4857722" cy="3600000"/>
          </a:xfrm>
          <a:prstGeom prst="rect">
            <a:avLst/>
          </a:prstGeom>
          <a:noFill/>
        </p:spPr>
      </p:pic>
      <p:pic>
        <p:nvPicPr>
          <p:cNvPr id="30725" name="Picture 5" descr="D:\Dropbox\14-TICAIG-dataset\images\hard1.png"/>
          <p:cNvPicPr>
            <a:picLocks noChangeAspect="1" noChangeArrowheads="1"/>
          </p:cNvPicPr>
          <p:nvPr/>
        </p:nvPicPr>
        <p:blipFill>
          <a:blip r:embed="rId6" cstate="print">
            <a:lum bright="20000" contrast="-40000"/>
          </a:blip>
          <a:srcRect/>
          <a:stretch>
            <a:fillRect/>
          </a:stretch>
        </p:blipFill>
        <p:spPr bwMode="auto">
          <a:xfrm>
            <a:off x="4286278" y="3258000"/>
            <a:ext cx="4857722" cy="3600000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0" y="0"/>
            <a:ext cx="6660232" cy="2636912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4400" b="1" dirty="0" smtClean="0">
                <a:solidFill>
                  <a:schemeClr val="bg1"/>
                </a:solidFill>
              </a:rPr>
              <a:t>Player Experience Dataset</a:t>
            </a:r>
          </a:p>
          <a:p>
            <a:pPr marL="0" indent="0">
              <a:buNone/>
            </a:pPr>
            <a:r>
              <a:rPr lang="en-GB" sz="2800" b="1" dirty="0" smtClean="0">
                <a:solidFill>
                  <a:schemeClr val="bg1"/>
                </a:solidFill>
              </a:rPr>
              <a:t>Fusing visual and </a:t>
            </a:r>
            <a:r>
              <a:rPr lang="en-GB" sz="2800" b="1" dirty="0" err="1" smtClean="0">
                <a:solidFill>
                  <a:schemeClr val="bg1"/>
                </a:solidFill>
              </a:rPr>
              <a:t>behavioral</a:t>
            </a:r>
            <a:r>
              <a:rPr lang="en-GB" sz="2800" b="1" dirty="0" smtClean="0">
                <a:solidFill>
                  <a:schemeClr val="bg1"/>
                </a:solidFill>
              </a:rPr>
              <a:t> cues for </a:t>
            </a:r>
            <a:r>
              <a:rPr lang="en-GB" sz="2800" b="1" dirty="0" err="1" smtClean="0">
                <a:solidFill>
                  <a:schemeClr val="bg1"/>
                </a:solidFill>
              </a:rPr>
              <a:t>modeling</a:t>
            </a:r>
            <a:r>
              <a:rPr lang="en-GB" sz="2800" b="1" dirty="0" smtClean="0">
                <a:solidFill>
                  <a:schemeClr val="bg1"/>
                </a:solidFill>
              </a:rPr>
              <a:t> user experience in games,</a:t>
            </a:r>
            <a:r>
              <a:rPr lang="el-GR" sz="2800" b="1" dirty="0" smtClean="0">
                <a:solidFill>
                  <a:schemeClr val="bg1"/>
                </a:solidFill>
              </a:rPr>
              <a:t/>
            </a:r>
            <a:br>
              <a:rPr lang="el-GR" sz="2800" b="1" dirty="0" smtClean="0">
                <a:solidFill>
                  <a:schemeClr val="bg1"/>
                </a:solidFill>
              </a:rPr>
            </a:br>
            <a:r>
              <a:rPr lang="en-GB" sz="2800" b="1" i="1" dirty="0" smtClean="0">
                <a:solidFill>
                  <a:schemeClr val="bg1"/>
                </a:solidFill>
              </a:rPr>
              <a:t>IEEE Transactions on Cybernetics</a:t>
            </a:r>
            <a:r>
              <a:rPr lang="en-GB" sz="2800" b="1" dirty="0" smtClean="0">
                <a:solidFill>
                  <a:schemeClr val="bg1"/>
                </a:solidFill>
              </a:rPr>
              <a:t>, 43 (6), 1519-1531</a:t>
            </a:r>
            <a:endParaRPr lang="el-GR" sz="2800" b="1" dirty="0" smtClean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851920" y="4509120"/>
            <a:ext cx="5292080" cy="2348880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l-GR" sz="3600" b="1" dirty="0" smtClean="0">
                <a:solidFill>
                  <a:schemeClr val="bg1"/>
                </a:solidFill>
              </a:rPr>
              <a:t>&gt; </a:t>
            </a:r>
            <a:r>
              <a:rPr lang="en-US" sz="3600" b="1" dirty="0" smtClean="0">
                <a:solidFill>
                  <a:schemeClr val="bg1"/>
                </a:solidFill>
              </a:rPr>
              <a:t>60 </a:t>
            </a:r>
            <a:r>
              <a:rPr lang="el-GR" sz="3600" b="1" dirty="0" smtClean="0">
                <a:solidFill>
                  <a:schemeClr val="bg1"/>
                </a:solidFill>
              </a:rPr>
              <a:t>παίκτες ενός κλώνου του </a:t>
            </a:r>
            <a:r>
              <a:rPr lang="en-US" sz="3600" b="1" dirty="0" smtClean="0">
                <a:solidFill>
                  <a:schemeClr val="bg1"/>
                </a:solidFill>
              </a:rPr>
              <a:t>Super Mario </a:t>
            </a:r>
            <a:endParaRPr lang="el-GR" sz="3600" b="1" dirty="0" smtClean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el-GR" sz="3600" b="1" dirty="0" smtClean="0">
                <a:solidFill>
                  <a:schemeClr val="bg1"/>
                </a:solidFill>
              </a:rPr>
              <a:t>&gt; </a:t>
            </a:r>
            <a:r>
              <a:rPr lang="el-GR" sz="3600" b="1" dirty="0" smtClean="0">
                <a:solidFill>
                  <a:schemeClr val="bg1"/>
                </a:solidFill>
              </a:rPr>
              <a:t>τ</a:t>
            </a:r>
            <a:r>
              <a:rPr lang="el-GR" sz="3600" b="1" dirty="0" smtClean="0">
                <a:solidFill>
                  <a:schemeClr val="bg1"/>
                </a:solidFill>
              </a:rPr>
              <a:t>ουλάχιστον</a:t>
            </a: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l-GR" sz="3600" b="1" dirty="0" smtClean="0">
                <a:solidFill>
                  <a:schemeClr val="bg1"/>
                </a:solidFill>
              </a:rPr>
              <a:t>4 </a:t>
            </a:r>
            <a:r>
              <a:rPr lang="el-GR" sz="3600" b="1" dirty="0" smtClean="0">
                <a:solidFill>
                  <a:schemeClr val="bg1"/>
                </a:solidFill>
              </a:rPr>
              <a:t>παιχνίδια ο καθένας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581"/>
            <a:ext cx="9144000" cy="688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51920" y="5661248"/>
            <a:ext cx="5292080" cy="1196752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l-GR" sz="3600" b="1" dirty="0" smtClean="0">
                <a:solidFill>
                  <a:schemeClr val="bg1"/>
                </a:solidFill>
              </a:rPr>
              <a:t>συλλογή δεδομένων προτίμησης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167</Words>
  <Application>Microsoft Office PowerPoint</Application>
  <PresentationFormat>On-screen Show (4:3)</PresentationFormat>
  <Paragraphs>38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Από τη συμπεριφορά και το gameplay στην εμπειρία των παικτών  παρατηρώντας και ...παρακολουθώντας τους παίκτες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Siren: Ένα παιχνίδι σοβαρού σκοπού για την επίλυση συγκρούσεων σε σχολικό περιβάλλον</dc:title>
  <dc:creator>kkarpou</dc:creator>
  <cp:lastModifiedBy>Kostas Karpouzis</cp:lastModifiedBy>
  <cp:revision>146</cp:revision>
  <dcterms:created xsi:type="dcterms:W3CDTF">2013-12-14T21:48:08Z</dcterms:created>
  <dcterms:modified xsi:type="dcterms:W3CDTF">2014-12-10T12:20:22Z</dcterms:modified>
</cp:coreProperties>
</file>