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96" r:id="rId4"/>
    <p:sldId id="297" r:id="rId5"/>
    <p:sldId id="295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C07B3-D99A-4420-BF45-35126379416F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7C523-1919-45EA-B5BC-5CD668357B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C523-1919-45EA-B5BC-5CD668357B3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1941-BCF9-4A37-86BA-75B0BF1D076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B93A-2A39-4944-AC16-A63E55AB165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 l="5161" r="25905" b="8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8532440" cy="2448272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l-GR" sz="4000" b="1" dirty="0" smtClean="0">
                <a:solidFill>
                  <a:schemeClr val="bg1"/>
                </a:solidFill>
              </a:rPr>
              <a:t>Από τη συμπεριφορά και το </a:t>
            </a:r>
            <a:r>
              <a:rPr lang="en-US" sz="4000" b="1" dirty="0" smtClean="0">
                <a:solidFill>
                  <a:schemeClr val="bg1"/>
                </a:solidFill>
              </a:rPr>
              <a:t>gameplay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l-GR" sz="4000" b="1" dirty="0" smtClean="0">
                <a:solidFill>
                  <a:schemeClr val="bg1"/>
                </a:solidFill>
              </a:rPr>
              <a:t>στην εμπειρία των παικτών</a:t>
            </a:r>
            <a:br>
              <a:rPr lang="el-GR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l-GR" sz="2800" b="1" i="1" dirty="0" smtClean="0">
                <a:solidFill>
                  <a:schemeClr val="bg1"/>
                </a:solidFill>
              </a:rPr>
              <a:t>παρατηρώντας και ...παρακολουθώντας τους παίκτες</a:t>
            </a:r>
            <a:endParaRPr lang="el-GR" sz="40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6660232" cy="1512168"/>
          </a:xfrm>
          <a:solidFill>
            <a:schemeClr val="tx1">
              <a:alpha val="65000"/>
            </a:schemeClr>
          </a:solidFill>
        </p:spPr>
        <p:txBody>
          <a:bodyPr>
            <a:normAutofit fontScale="85000" lnSpcReduction="10000"/>
          </a:bodyPr>
          <a:lstStyle/>
          <a:p>
            <a:pPr algn="l">
              <a:spcBef>
                <a:spcPts val="600"/>
              </a:spcBef>
            </a:pPr>
            <a:r>
              <a:rPr lang="el-GR" b="1" dirty="0" smtClean="0">
                <a:solidFill>
                  <a:schemeClr val="bg1"/>
                </a:solidFill>
              </a:rPr>
              <a:t>Κώστας Καρπούζης, Αμαρυλλίς </a:t>
            </a:r>
            <a:r>
              <a:rPr lang="el-GR" b="1" dirty="0" err="1" smtClean="0">
                <a:solidFill>
                  <a:schemeClr val="bg1"/>
                </a:solidFill>
              </a:rPr>
              <a:t>Ραουζαίου</a:t>
            </a:r>
            <a:endParaRPr lang="el-GR" b="1" dirty="0" smtClean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l-GR" b="1" dirty="0" smtClean="0">
                <a:solidFill>
                  <a:schemeClr val="bg1"/>
                </a:solidFill>
              </a:rPr>
              <a:t>ΕΠΙΣΕΥ-ΕΜΠ</a:t>
            </a:r>
          </a:p>
          <a:p>
            <a:pPr algn="l">
              <a:spcBef>
                <a:spcPts val="6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kkarpou@cs.ntua.gr, araouz@image.ntua.gr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ropbox\14-TICAIG-dataset\images\DKtrack.png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</a:blip>
          <a:srcRect l="9055" r="581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39952" y="5013176"/>
            <a:ext cx="5004048" cy="1844824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συσχέτιση με δεδομένα εκφραστικότητας</a:t>
            </a:r>
            <a:br>
              <a:rPr lang="el-GR" sz="3600" b="1" dirty="0" smtClean="0">
                <a:solidFill>
                  <a:schemeClr val="bg1"/>
                </a:solidFill>
              </a:rPr>
            </a:br>
            <a:r>
              <a:rPr lang="el-GR" sz="3600" b="1" dirty="0" smtClean="0">
                <a:solidFill>
                  <a:schemeClr val="bg1"/>
                </a:solidFill>
              </a:rPr>
              <a:t>και κίνησης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ropbox\14-TICAIG-dataset\images\plot.PNG"/>
          <p:cNvPicPr>
            <a:picLocks noChangeAspect="1" noChangeArrowheads="1"/>
          </p:cNvPicPr>
          <p:nvPr/>
        </p:nvPicPr>
        <p:blipFill>
          <a:blip r:embed="rId3" cstate="print"/>
          <a:srcRect t="14452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71600" y="0"/>
            <a:ext cx="8172400" cy="242088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πρόβλεψη εμπειρίας χρήστη με συνδυασμό συμπεριφοράς στο παιχνίδι, εκφραστικότητας</a:t>
            </a:r>
            <a:br>
              <a:rPr lang="el-GR" sz="3600" b="1" dirty="0" smtClean="0">
                <a:solidFill>
                  <a:schemeClr val="bg1"/>
                </a:solidFill>
              </a:rPr>
            </a:br>
            <a:r>
              <a:rPr lang="el-GR" sz="3600" b="1" dirty="0" smtClean="0">
                <a:solidFill>
                  <a:schemeClr val="bg1"/>
                </a:solidFill>
              </a:rPr>
              <a:t>και κατάστασης παιχνιδιού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3589"/>
            <a:ext cx="9144000" cy="424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83768" y="0"/>
            <a:ext cx="6660232" cy="198884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για δυναμική παραγωγή περιεχομένου</a:t>
            </a:r>
          </a:p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ή </a:t>
            </a:r>
            <a:r>
              <a:rPr lang="en-US" sz="3600" b="1" dirty="0" smtClean="0">
                <a:solidFill>
                  <a:schemeClr val="bg1"/>
                </a:solidFill>
              </a:rPr>
              <a:t>player </a:t>
            </a:r>
            <a:r>
              <a:rPr lang="en-US" sz="3600" b="1" dirty="0" err="1" smtClean="0">
                <a:solidFill>
                  <a:schemeClr val="bg1"/>
                </a:solidFill>
              </a:rPr>
              <a:t>modelling</a:t>
            </a:r>
            <a:endParaRPr lang="el-GR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badspot.us/img/marioW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005064"/>
            <a:ext cx="4644008" cy="14127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9992" y="4005064"/>
            <a:ext cx="4644008" cy="14127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endParaRPr lang="el-GR" b="1" dirty="0" smtClean="0">
              <a:solidFill>
                <a:schemeClr val="bg1"/>
              </a:solidFill>
            </a:endParaRPr>
          </a:p>
        </p:txBody>
      </p:sp>
      <p:pic>
        <p:nvPicPr>
          <p:cNvPr id="35850" name="Picture 10" descr="Press Start 2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25813"/>
            <a:ext cx="5221161" cy="288000"/>
          </a:xfrm>
          <a:prstGeom prst="rect">
            <a:avLst/>
          </a:prstGeom>
          <a:noFill/>
        </p:spPr>
      </p:pic>
      <p:pic>
        <p:nvPicPr>
          <p:cNvPr id="35852" name="Picture 12" descr="Press Start 2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350590"/>
            <a:ext cx="5802667" cy="288000"/>
          </a:xfrm>
          <a:prstGeom prst="rect">
            <a:avLst/>
          </a:prstGeom>
          <a:noFill/>
        </p:spPr>
      </p:pic>
      <p:pic>
        <p:nvPicPr>
          <p:cNvPr id="35854" name="Picture 14" descr="Press Start 2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797152"/>
            <a:ext cx="6379375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3600"/>
          </a:p>
        </p:txBody>
      </p:sp>
      <p:pic>
        <p:nvPicPr>
          <p:cNvPr id="4" name="Picture 3" descr="http://s2.hubimg.com/u/6183381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293096"/>
            <a:ext cx="5436096" cy="2016224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τα παιχνίδια όμως χρησιμοποιούν μόνο τις πληροφορίες ελέγχου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27784" y="476672"/>
            <a:ext cx="6516216" cy="194421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οι παίκτες είναι (συνήθως) ιδιαίτερα εκφραστικοί όταν παίζουν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gameskinny.com/gameskinny/96d462859dd7fc0bb612f5760446d267.jpg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-1" y="836712"/>
            <a:ext cx="9024879" cy="602128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19672" y="620688"/>
            <a:ext cx="7524328" cy="136815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οι εκφράσεις και οι κινήσεις μπορεί να δείχνουν εκνευρισμό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293096"/>
            <a:ext cx="5652120" cy="2564904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από υπερβολική δυσκολία του παιχνιδιού ή από κάποιο απροσδόκητο γεγονός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1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gmmdi.com/vgmmdi-wp/wp-content/uploads/2014/09/BoredTeenager650-600x300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 l="12866" r="204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60648"/>
            <a:ext cx="5580112" cy="194421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και η έλλειψη κίνησης ή εκφραστικότητας μπορεί να δείχνει βαρεμάρα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03848" y="5517232"/>
            <a:ext cx="5940152" cy="136815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λίγο πριν την εγκατάλειψη του παιχνιδιού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1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kkarpou\Dropbox\presentations\JTEL\epic_victo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77"/>
            <a:ext cx="8640960" cy="6851046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5373216"/>
            <a:ext cx="3131840" cy="79208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ή μήπως όχι;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27984" y="5373216"/>
            <a:ext cx="4716016" cy="79208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λίγο πριν το </a:t>
            </a:r>
            <a:r>
              <a:rPr lang="en-US" sz="4000" b="1" i="1" dirty="0" smtClean="0">
                <a:solidFill>
                  <a:schemeClr val="bg1"/>
                </a:solidFill>
              </a:rPr>
              <a:t>epic 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yanaweaver.com/files/2013/02/puzzled-look.jpg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 l="5912" r="5836"/>
          <a:stretch>
            <a:fillRect/>
          </a:stretch>
        </p:blipFill>
        <p:spPr bwMode="auto">
          <a:xfrm>
            <a:off x="0" y="-843"/>
            <a:ext cx="9144000" cy="685884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0"/>
            <a:ext cx="5580112" cy="263691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4400" b="1" dirty="0" smtClean="0">
                <a:solidFill>
                  <a:schemeClr val="bg1"/>
                </a:solidFill>
              </a:rPr>
              <a:t>το πρόβλημα:</a:t>
            </a:r>
          </a:p>
          <a:p>
            <a:pPr marL="0" indent="0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μπορώ να κατανοήσω την εμπειρία του παίκτη παρατηρώντας τον;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51920" y="4509120"/>
            <a:ext cx="5292080" cy="234888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&gt; τι μπορώ να καταλάβω από αυτά που παρατηρώ;</a:t>
            </a:r>
          </a:p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&gt; τι μπορώ να </a:t>
            </a:r>
            <a:r>
              <a:rPr lang="el-GR" sz="3600" b="1" dirty="0" smtClean="0">
                <a:solidFill>
                  <a:schemeClr val="bg1"/>
                </a:solidFill>
              </a:rPr>
              <a:t>κάνω</a:t>
            </a:r>
            <a:br>
              <a:rPr lang="el-GR" sz="3600" b="1" dirty="0" smtClean="0">
                <a:solidFill>
                  <a:schemeClr val="bg1"/>
                </a:solidFill>
              </a:rPr>
            </a:br>
            <a:r>
              <a:rPr lang="el-GR" sz="3600" b="1" dirty="0" smtClean="0">
                <a:solidFill>
                  <a:schemeClr val="bg1"/>
                </a:solidFill>
              </a:rPr>
              <a:t>με </a:t>
            </a:r>
            <a:r>
              <a:rPr lang="el-GR" sz="3600" b="1" dirty="0" smtClean="0">
                <a:solidFill>
                  <a:schemeClr val="bg1"/>
                </a:solidFill>
              </a:rPr>
              <a:t>αυτά;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ropbox\14-TICAIG-dataset\images\los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20" cy="3600000"/>
          </a:xfrm>
          <a:prstGeom prst="rect">
            <a:avLst/>
          </a:prstGeom>
          <a:noFill/>
        </p:spPr>
      </p:pic>
      <p:pic>
        <p:nvPicPr>
          <p:cNvPr id="30723" name="Picture 3" descr="D:\Dropbox\14-TICAIG-dataset\images\los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79" y="0"/>
            <a:ext cx="4857721" cy="3600000"/>
          </a:xfrm>
          <a:prstGeom prst="rect">
            <a:avLst/>
          </a:prstGeom>
          <a:noFill/>
        </p:spPr>
      </p:pic>
      <p:pic>
        <p:nvPicPr>
          <p:cNvPr id="30724" name="Picture 4" descr="D:\Dropbox\14-TICAIG-dataset\images\har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58000"/>
            <a:ext cx="4857722" cy="3600000"/>
          </a:xfrm>
          <a:prstGeom prst="rect">
            <a:avLst/>
          </a:prstGeom>
          <a:noFill/>
        </p:spPr>
      </p:pic>
      <p:pic>
        <p:nvPicPr>
          <p:cNvPr id="30725" name="Picture 5" descr="D:\Dropbox\14-TICAIG-dataset\images\hard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78" y="3258000"/>
            <a:ext cx="485772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ropbox\14-TICAIG-dataset\images\lose2.png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4857720" cy="3600000"/>
          </a:xfrm>
          <a:prstGeom prst="rect">
            <a:avLst/>
          </a:prstGeom>
          <a:noFill/>
        </p:spPr>
      </p:pic>
      <p:pic>
        <p:nvPicPr>
          <p:cNvPr id="30723" name="Picture 3" descr="D:\Dropbox\14-TICAIG-dataset\images\lose1.png"/>
          <p:cNvPicPr>
            <a:picLocks noChangeAspect="1" noChangeArrowheads="1"/>
          </p:cNvPicPr>
          <p:nvPr/>
        </p:nvPicPr>
        <p:blipFill>
          <a:blip r:embed="rId4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4286279" y="0"/>
            <a:ext cx="4857721" cy="3600000"/>
          </a:xfrm>
          <a:prstGeom prst="rect">
            <a:avLst/>
          </a:prstGeom>
          <a:noFill/>
        </p:spPr>
      </p:pic>
      <p:pic>
        <p:nvPicPr>
          <p:cNvPr id="30724" name="Picture 4" descr="D:\Dropbox\14-TICAIG-dataset\images\hard2.png"/>
          <p:cNvPicPr>
            <a:picLocks noChangeAspect="1" noChangeArrowheads="1"/>
          </p:cNvPicPr>
          <p:nvPr/>
        </p:nvPicPr>
        <p:blipFill>
          <a:blip r:embed="rId5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3258000"/>
            <a:ext cx="4857722" cy="3600000"/>
          </a:xfrm>
          <a:prstGeom prst="rect">
            <a:avLst/>
          </a:prstGeom>
          <a:noFill/>
        </p:spPr>
      </p:pic>
      <p:pic>
        <p:nvPicPr>
          <p:cNvPr id="30725" name="Picture 5" descr="D:\Dropbox\14-TICAIG-dataset\images\hard1.png"/>
          <p:cNvPicPr>
            <a:picLocks noChangeAspect="1" noChangeArrowheads="1"/>
          </p:cNvPicPr>
          <p:nvPr/>
        </p:nvPicPr>
        <p:blipFill>
          <a:blip r:embed="rId6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4286278" y="3258000"/>
            <a:ext cx="4857722" cy="3600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0"/>
            <a:ext cx="6660232" cy="263691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Player Experience Dataset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Fusing visual and </a:t>
            </a:r>
            <a:r>
              <a:rPr lang="en-GB" sz="2800" b="1" dirty="0" err="1" smtClean="0">
                <a:solidFill>
                  <a:schemeClr val="bg1"/>
                </a:solidFill>
              </a:rPr>
              <a:t>behavioral</a:t>
            </a:r>
            <a:r>
              <a:rPr lang="en-GB" sz="2800" b="1" dirty="0" smtClean="0">
                <a:solidFill>
                  <a:schemeClr val="bg1"/>
                </a:solidFill>
              </a:rPr>
              <a:t> cues for </a:t>
            </a:r>
            <a:r>
              <a:rPr lang="en-GB" sz="2800" b="1" dirty="0" err="1" smtClean="0">
                <a:solidFill>
                  <a:schemeClr val="bg1"/>
                </a:solidFill>
              </a:rPr>
              <a:t>modeling</a:t>
            </a:r>
            <a:r>
              <a:rPr lang="en-GB" sz="2800" b="1" dirty="0" smtClean="0">
                <a:solidFill>
                  <a:schemeClr val="bg1"/>
                </a:solidFill>
              </a:rPr>
              <a:t> user experience in games,</a:t>
            </a:r>
            <a:r>
              <a:rPr lang="el-GR" sz="2800" b="1" dirty="0" smtClean="0">
                <a:solidFill>
                  <a:schemeClr val="bg1"/>
                </a:solidFill>
              </a:rPr>
              <a:t/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n-GB" sz="2800" b="1" i="1" dirty="0" smtClean="0">
                <a:solidFill>
                  <a:schemeClr val="bg1"/>
                </a:solidFill>
              </a:rPr>
              <a:t>IEEE Transactions on Cybernetics</a:t>
            </a:r>
            <a:r>
              <a:rPr lang="en-GB" sz="2800" b="1" dirty="0" smtClean="0">
                <a:solidFill>
                  <a:schemeClr val="bg1"/>
                </a:solidFill>
              </a:rPr>
              <a:t>, 43 (6), 1519-1531</a:t>
            </a:r>
            <a:endParaRPr lang="el-GR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51920" y="4509120"/>
            <a:ext cx="5292080" cy="234888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&gt; </a:t>
            </a:r>
            <a:r>
              <a:rPr lang="en-US" sz="3600" b="1" dirty="0" smtClean="0">
                <a:solidFill>
                  <a:schemeClr val="bg1"/>
                </a:solidFill>
              </a:rPr>
              <a:t>60 </a:t>
            </a:r>
            <a:r>
              <a:rPr lang="el-GR" sz="3600" b="1" dirty="0" smtClean="0">
                <a:solidFill>
                  <a:schemeClr val="bg1"/>
                </a:solidFill>
              </a:rPr>
              <a:t>παίκτες ενός κλώνου του </a:t>
            </a:r>
            <a:r>
              <a:rPr lang="en-US" sz="3600" b="1" dirty="0" smtClean="0">
                <a:solidFill>
                  <a:schemeClr val="bg1"/>
                </a:solidFill>
              </a:rPr>
              <a:t>Super Mario </a:t>
            </a:r>
            <a:endParaRPr lang="el-GR" sz="36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&gt; </a:t>
            </a:r>
            <a:r>
              <a:rPr lang="el-GR" sz="3600" b="1" dirty="0" smtClean="0">
                <a:solidFill>
                  <a:schemeClr val="bg1"/>
                </a:solidFill>
              </a:rPr>
              <a:t>τ</a:t>
            </a:r>
            <a:r>
              <a:rPr lang="el-GR" sz="3600" b="1" dirty="0" smtClean="0">
                <a:solidFill>
                  <a:schemeClr val="bg1"/>
                </a:solidFill>
              </a:rPr>
              <a:t>ουλάχιστον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l-GR" sz="3600" b="1" dirty="0" smtClean="0">
                <a:solidFill>
                  <a:schemeClr val="bg1"/>
                </a:solidFill>
              </a:rPr>
              <a:t>4 </a:t>
            </a:r>
            <a:r>
              <a:rPr lang="el-GR" sz="3600" b="1" dirty="0" smtClean="0">
                <a:solidFill>
                  <a:schemeClr val="bg1"/>
                </a:solidFill>
              </a:rPr>
              <a:t>παιχνίδια ο καθένας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51920" y="5661248"/>
            <a:ext cx="5292080" cy="119675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συλλογή δεδομένων προτίμησης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167</Words>
  <Application>Microsoft Office PowerPoint</Application>
  <PresentationFormat>On-screen Show (4:3)</PresentationFormat>
  <Paragraphs>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Από τη συμπεριφορά και το gameplay στην εμπειρία των παικτών  παρατηρώντας και ...παρακολουθώντας τους παίκτες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Siren: Ένα παιχνίδι σοβαρού σκοπού για την επίλυση συγκρούσεων σε σχολικό περιβάλλον</dc:title>
  <dc:creator>kkarpou</dc:creator>
  <cp:lastModifiedBy>Kostas Karpouzis</cp:lastModifiedBy>
  <cp:revision>146</cp:revision>
  <dcterms:created xsi:type="dcterms:W3CDTF">2013-12-14T21:48:08Z</dcterms:created>
  <dcterms:modified xsi:type="dcterms:W3CDTF">2014-12-10T12:20:22Z</dcterms:modified>
</cp:coreProperties>
</file>