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304" r:id="rId3"/>
    <p:sldId id="298" r:id="rId4"/>
    <p:sldId id="299" r:id="rId5"/>
    <p:sldId id="296" r:id="rId6"/>
    <p:sldId id="261" r:id="rId7"/>
    <p:sldId id="258" r:id="rId8"/>
    <p:sldId id="293" r:id="rId9"/>
    <p:sldId id="266" r:id="rId10"/>
    <p:sldId id="268" r:id="rId11"/>
    <p:sldId id="269" r:id="rId12"/>
    <p:sldId id="292" r:id="rId13"/>
    <p:sldId id="300" r:id="rId14"/>
    <p:sldId id="305" r:id="rId15"/>
    <p:sldId id="295" r:id="rId16"/>
    <p:sldId id="294" r:id="rId17"/>
    <p:sldId id="307" r:id="rId18"/>
    <p:sldId id="308" r:id="rId19"/>
    <p:sldId id="301" r:id="rId20"/>
    <p:sldId id="302" r:id="rId21"/>
    <p:sldId id="31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6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C3E0-3C3F-4F8F-BDFB-DF263FE47598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A4466-9C90-41C7-B433-9F73785E7E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033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Μέχρι τώρα το παιχνίδι διαδραματιζόταν  στον πραγματικό χώρο στον ψηφιακό κόσμο Με την ψηφιακή εποχή, ο παίχτης έχε ένα ευρύτατο πεδίο εικονικών και υβριδικών κόσμων να  ανακαλύψει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A9AC-1A68-43B6-82DF-9820ACEE1093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677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Με το σύνολο των φορητών ψηφιακών συσκευών που κατακλύζουν την καθημερινότητα μας τα όρια ψηφιακού και πραγματικού έχουν γίνει δυσδιάκριτα το παιχνίδι παίρνει άλλη διάσταση </a:t>
            </a: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Οι εμπειρίες που παίκτη προκύπτουν από τον συνδυασμό των στοιχείων της πραγματικότητας με αυτά του ψηφιακού κόσμου. </a:t>
            </a: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Η αλληλεπίδραση των ψηφιακών συσκευών με τον πραγματικό κόσμο και η φυσική μετακίνηση στο χώρο, αποτελούν τα κύρια χαρακτηριστικά της διαδικασίας. </a:t>
            </a:r>
          </a:p>
          <a:p>
            <a:pPr lvl="0"/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Συνδυάζουν την ψυχαγωγία με τη μάθηση, η οποία συμπεριλαμβάνει στοιχεία του χώρου, της κίνησης σε αυτόν και του περάσματος από ένα πλαίσιο επίγνωσης σε ένα άλλο (</a:t>
            </a:r>
            <a:r>
              <a:rPr lang="el-G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Σιντόρης</a:t>
            </a:r>
            <a:r>
              <a:rPr lang="el-G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κ.α., 2010).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CA9AC-1A68-43B6-82DF-9820ACEE1093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746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1013A-D614-4A0B-AD7C-18D0201B4C3C}" type="datetimeFigureOut">
              <a:rPr lang="el-GR" smtClean="0"/>
              <a:pPr/>
              <a:t>10/12/2014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25542-7A5B-4A5B-8793-E100B459E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ktima.com/" TargetMode="External"/><Relationship Id="rId2" Type="http://schemas.openxmlformats.org/officeDocument/2006/relationships/hyperlink" Target="mailto:philippim@yahoo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http://www.facebook.com/ecoktim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6381"/>
            <a:ext cx="7772400" cy="178010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Δημιουργώντας έναν «ελκυστικό» υβριδικό χώρο</a:t>
            </a:r>
            <a:endParaRPr lang="el-GR" sz="3600" dirty="0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4882859"/>
            <a:ext cx="6400800" cy="14732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Τεχνολογίες της Πληροφορίας και της Επικοινωνίας για την </a:t>
            </a:r>
            <a:r>
              <a:rPr lang="el-GR" sz="2000" dirty="0"/>
              <a:t>ε</a:t>
            </a:r>
            <a:r>
              <a:rPr lang="el-GR" sz="2000" dirty="0" smtClean="0"/>
              <a:t>κπαίδευση και την «εμπλοκή» των συμμετεχόντων σε δράσεις «εμπειρίας»</a:t>
            </a:r>
            <a:endParaRPr lang="el-GR" sz="2000" dirty="0"/>
          </a:p>
        </p:txBody>
      </p:sp>
      <p:pic>
        <p:nvPicPr>
          <p:cNvPr id="5" name="Picture 4" descr="C:\Users\User\Downloads\536207_284256941652601_91125729_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5669261"/>
            <a:ext cx="1465609" cy="1267554"/>
          </a:xfrm>
          <a:prstGeom prst="rect">
            <a:avLst/>
          </a:prstGeom>
          <a:noFill/>
        </p:spPr>
      </p:pic>
      <p:pic>
        <p:nvPicPr>
          <p:cNvPr id="4" name="Picture 2" descr="LOGO_UOA CO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771" y="5804515"/>
            <a:ext cx="785818" cy="9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515068" y="6079040"/>
            <a:ext cx="316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1" i="0" u="none" strike="noStrike" cap="none" normalizeH="0" baseline="0" dirty="0" smtClean="0">
                <a:ln>
                  <a:noFill/>
                </a:ln>
                <a:solidFill>
                  <a:srgbClr val="4071AA"/>
                </a:solidFill>
                <a:effectLst/>
                <a:latin typeface="Katsoulidis"/>
                <a:ea typeface="Calibri" pitchFamily="34" charset="0"/>
                <a:cs typeface="Times New Roman" pitchFamily="18" charset="0"/>
              </a:rPr>
              <a:t>Εθνικό και Καποδιστριακό Πανεπιστήμιο Αθηνών 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1" i="0" u="none" strike="noStrike" cap="none" normalizeH="0" baseline="0" dirty="0" smtClean="0">
                <a:ln>
                  <a:noFill/>
                </a:ln>
                <a:solidFill>
                  <a:srgbClr val="4071AA"/>
                </a:solidFill>
                <a:effectLst/>
                <a:latin typeface="Katsoulidis"/>
                <a:ea typeface="Calibri" pitchFamily="34" charset="0"/>
                <a:cs typeface="Times New Roman" pitchFamily="18" charset="0"/>
              </a:rPr>
              <a:t>Εργαστήριο Νέων Τεχνολογιών στην Επικοινωνία, 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800" b="1" i="0" u="none" strike="noStrike" cap="none" normalizeH="0" baseline="0" dirty="0" smtClean="0">
                <a:ln>
                  <a:noFill/>
                </a:ln>
                <a:solidFill>
                  <a:srgbClr val="4071AA"/>
                </a:solidFill>
                <a:effectLst/>
                <a:latin typeface="Katsoulidis"/>
                <a:ea typeface="Calibri" pitchFamily="34" charset="0"/>
                <a:cs typeface="Times New Roman" pitchFamily="18" charset="0"/>
              </a:rPr>
              <a:t>την Εκπαίδευση και τα ΜΜΕ</a:t>
            </a:r>
            <a:endParaRPr kumimoji="0" lang="el-G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975387"/>
            <a:ext cx="971600" cy="690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6043537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solidFill>
                  <a:schemeClr val="accent5">
                    <a:lumMod val="75000"/>
                  </a:schemeClr>
                </a:solidFill>
              </a:rPr>
              <a:t>Ερευνητικό Πανεπιστημιακό </a:t>
            </a:r>
          </a:p>
          <a:p>
            <a:r>
              <a:rPr lang="el-GR" sz="1400" dirty="0" smtClean="0">
                <a:solidFill>
                  <a:schemeClr val="accent5">
                    <a:lumMod val="75000"/>
                  </a:schemeClr>
                </a:solidFill>
              </a:rPr>
              <a:t>Ινστιτούτο </a:t>
            </a:r>
            <a:r>
              <a:rPr lang="el-GR" sz="1400" dirty="0" err="1" smtClean="0">
                <a:solidFill>
                  <a:schemeClr val="accent5">
                    <a:lumMod val="75000"/>
                  </a:schemeClr>
                </a:solidFill>
              </a:rPr>
              <a:t>Εφηρμοσμένης</a:t>
            </a:r>
            <a:r>
              <a:rPr lang="el-GR" sz="1400" dirty="0" smtClean="0">
                <a:solidFill>
                  <a:schemeClr val="accent5">
                    <a:lumMod val="75000"/>
                  </a:schemeClr>
                </a:solidFill>
              </a:rPr>
              <a:t> Επικοινωνίας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Εικόνα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8672"/>
            <a:ext cx="6505735" cy="369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- Θέση περιεχομένου"/>
          <p:cNvSpPr>
            <a:spLocks noGrp="1"/>
          </p:cNvSpPr>
          <p:nvPr>
            <p:ph idx="1"/>
          </p:nvPr>
        </p:nvSpPr>
        <p:spPr>
          <a:xfrm>
            <a:off x="5357818" y="1428736"/>
            <a:ext cx="4968552" cy="40947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	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el-GR" sz="2000" dirty="0" smtClean="0"/>
              <a:t>Στη διαδικτυακή εποχή,</a:t>
            </a:r>
          </a:p>
          <a:p>
            <a:pPr>
              <a:buNone/>
            </a:pPr>
            <a:r>
              <a:rPr lang="el-GR" sz="2000" dirty="0" smtClean="0"/>
              <a:t>	όπου η πρόσβαση στην </a:t>
            </a:r>
          </a:p>
          <a:p>
            <a:pPr>
              <a:buNone/>
            </a:pPr>
            <a:r>
              <a:rPr lang="el-GR" sz="2000" dirty="0" smtClean="0"/>
              <a:t>	πληροφορία είναι άμεση </a:t>
            </a:r>
          </a:p>
          <a:p>
            <a:pPr>
              <a:buNone/>
            </a:pPr>
            <a:r>
              <a:rPr lang="el-GR" sz="2000" dirty="0" smtClean="0"/>
              <a:t>	και ταχύτατη, </a:t>
            </a:r>
          </a:p>
          <a:p>
            <a:pPr>
              <a:buNone/>
            </a:pPr>
            <a:r>
              <a:rPr lang="el-GR" sz="2000" dirty="0" smtClean="0"/>
              <a:t>	το παιχνίδι αλλάζει μορφή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</a:t>
            </a:r>
          </a:p>
          <a:p>
            <a:pPr>
              <a:buNone/>
            </a:pPr>
            <a:r>
              <a:rPr lang="el-GR" sz="2000" dirty="0" smtClean="0"/>
              <a:t>	Το ίδιο ισχύει και για τη</a:t>
            </a:r>
          </a:p>
          <a:p>
            <a:pPr>
              <a:buNone/>
            </a:pPr>
            <a:r>
              <a:rPr lang="el-GR" sz="2000" dirty="0" smtClean="0"/>
              <a:t>	διαδικασία της </a:t>
            </a:r>
          </a:p>
          <a:p>
            <a:pPr>
              <a:buNone/>
            </a:pPr>
            <a:r>
              <a:rPr lang="el-GR" sz="2000" dirty="0" smtClean="0"/>
              <a:t>	μάθησης</a:t>
            </a:r>
            <a:endParaRPr lang="el-GR" sz="2000" dirty="0"/>
          </a:p>
        </p:txBody>
      </p:sp>
      <p:pic>
        <p:nvPicPr>
          <p:cNvPr id="8" name="Picture 3" descr="C:\Users\User\Documents\BΙΒΛΙΟΘΗΚΗ\ECO-KTHMA\ΦΩΤΟ\ΦΕΣΤΙΒΑΛ ΕΠΙΣΤΗΜΗΣ ΚΑΙ ΤΕΧΝΟΛΟΓΙΑΣ\facebook\SDC11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5285147" cy="396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00562" y="3877072"/>
            <a:ext cx="4932040" cy="29809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dirty="0" smtClean="0"/>
              <a:t>	Η ανάπτυξη των φορητών συσκευών</a:t>
            </a:r>
          </a:p>
          <a:p>
            <a:pPr>
              <a:buNone/>
            </a:pPr>
            <a:r>
              <a:rPr lang="el-GR" sz="2000" dirty="0" smtClean="0"/>
              <a:t>	 κάνει τα  όρια ψηφιακού </a:t>
            </a:r>
            <a:r>
              <a:rPr lang="el-GR" sz="2000" dirty="0"/>
              <a:t>και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	πραγματικού δυσδιάκριτα.</a:t>
            </a:r>
          </a:p>
          <a:p>
            <a:pPr>
              <a:buNone/>
            </a:pPr>
            <a:r>
              <a:rPr lang="el-GR" sz="2000" dirty="0" smtClean="0">
                <a:solidFill>
                  <a:prstClr val="black"/>
                </a:solidFill>
              </a:rPr>
              <a:t>	Το παιχνίδι παίρνει άλλη διάσταση.</a:t>
            </a:r>
            <a:endParaRPr lang="el-GR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4788024" y="2348880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</a:rPr>
              <a:t>Έτσι  δημιουργείται </a:t>
            </a:r>
            <a:endParaRPr lang="el-GR" sz="2000" dirty="0" smtClean="0"/>
          </a:p>
          <a:p>
            <a:r>
              <a:rPr lang="el-GR" sz="2000" dirty="0" smtClean="0">
                <a:solidFill>
                  <a:prstClr val="black"/>
                </a:solidFill>
              </a:rPr>
              <a:t>μία νέα κατηγορία παιχνιδιών:</a:t>
            </a:r>
          </a:p>
          <a:p>
            <a:r>
              <a:rPr lang="el-GR" sz="2000" dirty="0" smtClean="0">
                <a:solidFill>
                  <a:prstClr val="black"/>
                </a:solidFill>
              </a:rPr>
              <a:t>τα Παιχνίδια διάχυτου υπολογισμού</a:t>
            </a:r>
            <a:endParaRPr lang="el-GR" sz="2000" dirty="0"/>
          </a:p>
        </p:txBody>
      </p:sp>
      <p:pic>
        <p:nvPicPr>
          <p:cNvPr id="5" name="Picture 2" descr="C:\Users\User\Documents\BΙΒΛΙΟΘΗΚΗ\ECO-KTHMA\ΦΩΤΟ\ΦΕΣΤΙΒΑΛ ΕΠΙΣΤΗΜΗΣ ΚΑΙ ΤΕΧΝΟΛΟΓΙΑΣ\facebook\SDC1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591395" cy="612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QR codes:</a:t>
            </a:r>
            <a:r>
              <a:rPr lang="el-GR" dirty="0" smtClean="0"/>
              <a:t> δημιουργούμε το δικό μας περιβάλλον </a:t>
            </a:r>
            <a:r>
              <a:rPr lang="el-GR" dirty="0" err="1" smtClean="0"/>
              <a:t>παγνιώδους</a:t>
            </a:r>
            <a:r>
              <a:rPr lang="el-GR" dirty="0" smtClean="0"/>
              <a:t> μάθησης</a:t>
            </a:r>
            <a:r>
              <a:rPr lang="en-US" dirty="0" smtClean="0"/>
              <a:t>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Στην τάξη</a:t>
            </a:r>
          </a:p>
          <a:p>
            <a:r>
              <a:rPr lang="el-GR" dirty="0" smtClean="0"/>
              <a:t>Στη βόλτα</a:t>
            </a:r>
          </a:p>
          <a:p>
            <a:r>
              <a:rPr lang="el-GR" dirty="0" smtClean="0"/>
              <a:t>Στην εξοχή</a:t>
            </a:r>
          </a:p>
          <a:p>
            <a:r>
              <a:rPr lang="el-GR" dirty="0" smtClean="0"/>
              <a:t>Με την παρέα </a:t>
            </a:r>
          </a:p>
          <a:p>
            <a:r>
              <a:rPr lang="el-GR" dirty="0" smtClean="0"/>
              <a:t>Με το δάσκαλο</a:t>
            </a:r>
          </a:p>
          <a:p>
            <a:r>
              <a:rPr lang="el-GR" dirty="0" smtClean="0"/>
              <a:t>Με τον φίλο μου </a:t>
            </a:r>
          </a:p>
          <a:p>
            <a:r>
              <a:rPr lang="el-GR" dirty="0" smtClean="0"/>
              <a:t>Με τον γονιό μου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Παντού! Μην ξεχνάτε είναι ανοιχτού κώδικα!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20" y="1600200"/>
            <a:ext cx="2143125" cy="21431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600200"/>
            <a:ext cx="286118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 </a:t>
            </a:r>
            <a:r>
              <a:rPr lang="en-US" dirty="0" err="1" smtClean="0"/>
              <a:t>ecoktima</a:t>
            </a:r>
            <a:r>
              <a:rPr lang="en-US" dirty="0" smtClean="0"/>
              <a:t> </a:t>
            </a:r>
            <a:r>
              <a:rPr lang="el-GR" dirty="0" smtClean="0"/>
              <a:t>όλα είναι …διπλά!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820793" cy="40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12" y="871537"/>
            <a:ext cx="38385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…για μεγάλα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5" y="1552575"/>
            <a:ext cx="501015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…και μικρά παιδιά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710" y="1600200"/>
            <a:ext cx="3396579" cy="4525963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8657"/>
            <a:ext cx="7373167" cy="552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4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Untitled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393"/>
            <a:ext cx="9144000" cy="294891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3923928" y="4272677"/>
            <a:ext cx="4716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Ανάπτυξη εκπαιδευτικών δράσεων με θέματα:</a:t>
            </a:r>
          </a:p>
          <a:p>
            <a:endParaRPr lang="el-GR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οικολογία στην καλλιέργειας και την καθημερινή ζωή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 σπόρος και τοπικές ποικιλίες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 παραδοσιακές ισορροπημένες διατροφικές συνήθειες</a:t>
            </a:r>
          </a:p>
          <a:p>
            <a:pPr>
              <a:buFont typeface="Arial" pitchFamily="34" charset="0"/>
              <a:buChar char="•"/>
            </a:pPr>
            <a:endParaRPr lang="el-GR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esktop\Untitled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628800"/>
            <a:ext cx="2232248" cy="3679641"/>
          </a:xfrm>
          <a:prstGeom prst="rect">
            <a:avLst/>
          </a:prstGeom>
          <a:noFill/>
        </p:spPr>
      </p:pic>
      <p:pic>
        <p:nvPicPr>
          <p:cNvPr id="9219" name="Picture 3" descr="C:\Users\User\Desktop\Untitle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12576" y="0"/>
            <a:ext cx="4914901" cy="69342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3968" y="332656"/>
            <a:ext cx="5076056" cy="108012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dirty="0" smtClean="0"/>
              <a:t>Αισθάνομαι, Θυμάμαι, Αφηγούμαι</a:t>
            </a:r>
            <a:endParaRPr lang="el-GR" dirty="0"/>
          </a:p>
        </p:txBody>
      </p:sp>
      <p:pic>
        <p:nvPicPr>
          <p:cNvPr id="9220" name="Picture 4" descr="C:\Users\User\Desktop\Untitled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9012" y="4581128"/>
            <a:ext cx="1624988" cy="2276872"/>
          </a:xfrm>
          <a:prstGeom prst="rect">
            <a:avLst/>
          </a:prstGeom>
          <a:noFill/>
        </p:spPr>
      </p:pic>
      <p:pic>
        <p:nvPicPr>
          <p:cNvPr id="9222" name="Picture 6" descr="C:\Users\User\Downloads\180291_4841644954749_1727722967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65587"/>
            <a:ext cx="1850827" cy="2792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4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 </a:t>
            </a:r>
            <a:r>
              <a:rPr lang="en-US" dirty="0" err="1" smtClean="0"/>
              <a:t>ecoktima</a:t>
            </a:r>
            <a:r>
              <a:rPr lang="en-US" dirty="0" smtClean="0"/>
              <a:t> </a:t>
            </a:r>
            <a:r>
              <a:rPr lang="el-GR" dirty="0" smtClean="0"/>
              <a:t>είμαστε πολλοί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08" y="1628800"/>
            <a:ext cx="3295650" cy="2476500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59" y="1417638"/>
            <a:ext cx="1990499" cy="269341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6019935" y="2553904"/>
            <a:ext cx="2993579" cy="224518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0000">
            <a:off x="2463571" y="4227999"/>
            <a:ext cx="1823551" cy="2431401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99" y="4271476"/>
            <a:ext cx="1478012" cy="258652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6" y="116632"/>
            <a:ext cx="1521792" cy="228268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6" y="4105300"/>
            <a:ext cx="1410834" cy="2737323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" y="1"/>
            <a:ext cx="928780" cy="2060848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" y="4661501"/>
            <a:ext cx="1737617" cy="23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92" y="1052736"/>
            <a:ext cx="8790415" cy="494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Γιατί εδώ μιλάμε για </a:t>
            </a:r>
            <a:r>
              <a:rPr lang="en-US" dirty="0" smtClean="0"/>
              <a:t>engagement!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7" y="1628800"/>
            <a:ext cx="7384045" cy="414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836712"/>
            <a:ext cx="4608512" cy="720080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>Ευχαριστούμε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86380" y="2500305"/>
            <a:ext cx="3279772" cy="18573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 smtClean="0"/>
              <a:t>Ευχαριστούμε πολύ και </a:t>
            </a:r>
          </a:p>
          <a:p>
            <a:pPr marL="0" indent="0">
              <a:buNone/>
            </a:pPr>
            <a:r>
              <a:rPr lang="el-GR" dirty="0" smtClean="0"/>
              <a:t>ευελπιστούμε σε ένα δημιουργικό ταξίδι </a:t>
            </a:r>
          </a:p>
          <a:p>
            <a:pPr marL="0" indent="0">
              <a:buNone/>
            </a:pPr>
            <a:r>
              <a:rPr lang="el-GR" dirty="0" smtClean="0"/>
              <a:t>συνεργασίας και εμπειριών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357818" y="4214818"/>
            <a:ext cx="54726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r>
              <a:rPr lang="el-GR" sz="2400" dirty="0" smtClean="0">
                <a:solidFill>
                  <a:prstClr val="black"/>
                </a:solidFill>
              </a:rPr>
              <a:t>Μαρία Φιλιππή </a:t>
            </a:r>
          </a:p>
          <a:p>
            <a:r>
              <a:rPr lang="en-US" dirty="0" smtClean="0">
                <a:solidFill>
                  <a:prstClr val="black"/>
                </a:solidFill>
                <a:hlinkClick r:id="rId2"/>
              </a:rPr>
              <a:t>philippim@ecoktima.com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l-GR" dirty="0" smtClean="0">
                <a:solidFill>
                  <a:prstClr val="black"/>
                </a:solidFill>
              </a:rPr>
              <a:t>Ερευνήτρια ΤΠΕ</a:t>
            </a:r>
          </a:p>
          <a:p>
            <a:r>
              <a:rPr lang="el-GR" dirty="0" smtClean="0">
                <a:solidFill>
                  <a:prstClr val="black"/>
                </a:solidFill>
              </a:rPr>
              <a:t>Γενική Διεύθυνση </a:t>
            </a:r>
            <a:r>
              <a:rPr lang="en-US" dirty="0" err="1" smtClean="0">
                <a:solidFill>
                  <a:prstClr val="black"/>
                </a:solidFill>
              </a:rPr>
              <a:t>ecoKTHMA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  <a:hlinkClick r:id="rId3"/>
              </a:rPr>
              <a:t>www.ecoktima.com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  <a:hlinkClick r:id="rId4"/>
              </a:rPr>
              <a:t>www.facebook.com/ecoktima</a:t>
            </a:r>
            <a:endParaRPr lang="en-US" dirty="0" smtClean="0">
              <a:solidFill>
                <a:prstClr val="black"/>
              </a:solidFill>
            </a:endParaRPr>
          </a:p>
          <a:p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3" descr="C:\Users\User\Documents\BΙΒΛΙΟΘΗΚΗ\ECO-KTHMA\ΦΩΤΟ\ΦΑΚΕΛΟΣ ΝΤΕΚΟ 1\PIC_-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71744"/>
            <a:ext cx="5076056" cy="3377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8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Ecoktima</a:t>
            </a:r>
            <a:r>
              <a:rPr lang="en-US" dirty="0" smtClean="0"/>
              <a:t>: </a:t>
            </a:r>
            <a:r>
              <a:rPr lang="el-GR" dirty="0" smtClean="0"/>
              <a:t>Πεδία </a:t>
            </a:r>
            <a:r>
              <a:rPr lang="el-GR" dirty="0" smtClean="0"/>
              <a:t>δράσης και συνεργασίας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l-GR" dirty="0" smtClean="0"/>
              <a:t>Δημιουργία ψηφιακών υποδομών μάθησης </a:t>
            </a:r>
          </a:p>
          <a:p>
            <a:pPr lvl="1"/>
            <a:r>
              <a:rPr lang="el-GR" dirty="0" smtClean="0"/>
              <a:t>Δράσεις μάθησης με παιγνιώδη χαρακτήρα</a:t>
            </a:r>
          </a:p>
          <a:p>
            <a:pPr lvl="1"/>
            <a:r>
              <a:rPr lang="el-GR" dirty="0" smtClean="0"/>
              <a:t>Εκπαιδευτικός Σχεδιασμός σε συνεργασία με διαφορετικούς οργανισμούς και δημιουργία εξειδικευμένων λύσεων </a:t>
            </a:r>
          </a:p>
          <a:p>
            <a:pPr lvl="1"/>
            <a:r>
              <a:rPr lang="el-GR" dirty="0" smtClean="0"/>
              <a:t>Ανάπτυξη καινοτόμων εφαρμογών παιγνιώδους εμπειρίας</a:t>
            </a:r>
          </a:p>
          <a:p>
            <a:pPr lvl="1"/>
            <a:r>
              <a:rPr lang="el-GR" dirty="0" smtClean="0"/>
              <a:t>Χρήση τεχνολογιών αιχμής και ανάπτυξη εφαρμογών </a:t>
            </a:r>
          </a:p>
          <a:p>
            <a:pPr lvl="1"/>
            <a:r>
              <a:rPr lang="el-GR" dirty="0" smtClean="0"/>
              <a:t>Συνεργασίες με εταιρίες υψηλής τεχνολογίας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625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Playful Learning </a:t>
            </a:r>
            <a:r>
              <a:rPr lang="el-GR" dirty="0" smtClean="0"/>
              <a:t>παντού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513" y="2060848"/>
            <a:ext cx="5056180" cy="4464496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Διοργάνωση παιχνιδιών μάθησης διάχυτου χαρακτήρα με τη χρήση φορητών ψηφιακών συσκευών, όπου τα παιδιά  και οι ενήλικες αλληλεπιδρούν με τους δυο κόσμους μαθαίνοντας και διασκεδάζοντας παράλληλα</a:t>
            </a:r>
          </a:p>
          <a:p>
            <a:r>
              <a:rPr lang="el-GR" dirty="0" smtClean="0"/>
              <a:t>Τα παιχνίδια αυτά αποτελούν μια νέα πρόταση εμπλοκής και απασχόλησης των παιδιών αλλά και των ενηλίκων</a:t>
            </a:r>
          </a:p>
          <a:p>
            <a:r>
              <a:rPr lang="el-GR" dirty="0" smtClean="0"/>
              <a:t>Σχεδιασμός δραστηριοτήτων με βάση τη μεθοδολογία του ΜΙΤ (</a:t>
            </a:r>
            <a:r>
              <a:rPr lang="en-US" dirty="0" err="1" smtClean="0"/>
              <a:t>Resnick</a:t>
            </a:r>
            <a:r>
              <a:rPr lang="en-US" dirty="0" smtClean="0"/>
              <a:t>, 2009). </a:t>
            </a:r>
            <a:r>
              <a:rPr lang="el-GR" dirty="0" smtClean="0"/>
              <a:t>Παρόμοιου είδους δραστηριότητες δεν υφίστανται στην αγορά</a:t>
            </a:r>
          </a:p>
          <a:p>
            <a:r>
              <a:rPr lang="el-GR" dirty="0" smtClean="0"/>
              <a:t>Δίνουμε μια διαφορετική πρόταση σε ομάδες είτε στο πλαίσιο επίσημης μάθησης , είτε σε ελεύθερη δομή  να αξιοποιήσουν τα νέα μέσα.</a:t>
            </a:r>
            <a:endParaRPr lang="el-GR" i="1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01421" y="2132856"/>
            <a:ext cx="1979712" cy="183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5"/>
            <a:ext cx="3113916" cy="201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upload.wikimedia.org/wikipedia/commons/thumb/9/9b/Wikipedia_mobile_en.svg/220px-Wikipedia_mobile_e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133" y="2689346"/>
            <a:ext cx="1963788" cy="196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είναι αυτά τα περίεργα σημαδάκια</a:t>
            </a:r>
            <a:r>
              <a:rPr lang="en-US" dirty="0" smtClean="0"/>
              <a:t>;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457" y="2245699"/>
            <a:ext cx="1511939" cy="1505843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945" y="4304139"/>
            <a:ext cx="1670449" cy="190821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4365104"/>
            <a:ext cx="2469094" cy="184724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639" y="1582301"/>
            <a:ext cx="2085013" cy="219475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6" y="1951658"/>
            <a:ext cx="3197504" cy="426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το </a:t>
            </a:r>
            <a:r>
              <a:rPr lang="en-US" dirty="0" smtClean="0"/>
              <a:t>QR code?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l-GR" dirty="0"/>
              <a:t>Ο κώδικας QR είναι ένας γραμμωτός κώδικας (</a:t>
            </a:r>
            <a:r>
              <a:rPr lang="el-GR" dirty="0" err="1"/>
              <a:t>barcode</a:t>
            </a:r>
            <a:r>
              <a:rPr lang="el-GR" dirty="0"/>
              <a:t>)</a:t>
            </a:r>
            <a:r>
              <a:rPr lang="el-GR" u="sng" dirty="0">
                <a:solidFill>
                  <a:srgbClr val="FF0000"/>
                </a:solidFill>
              </a:rPr>
              <a:t> δύο </a:t>
            </a:r>
            <a:r>
              <a:rPr lang="el-GR" dirty="0" smtClean="0"/>
              <a:t>διαστάσεων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To Bar code </a:t>
            </a:r>
            <a:r>
              <a:rPr lang="el-GR" dirty="0" smtClean="0"/>
              <a:t>είναι μια διάστασης</a:t>
            </a:r>
            <a:endParaRPr lang="en-US" dirty="0" smtClean="0"/>
          </a:p>
          <a:p>
            <a:pPr lvl="1"/>
            <a:r>
              <a:rPr lang="el-GR" dirty="0" smtClean="0"/>
              <a:t>Ο </a:t>
            </a:r>
            <a:r>
              <a:rPr lang="el-GR" dirty="0"/>
              <a:t>Κώδικας QR </a:t>
            </a:r>
            <a:r>
              <a:rPr lang="el-GR" dirty="0" smtClean="0"/>
              <a:t>μπορεί να «κρύβει» κείμενο, ήχο, φωτογραφία, βίντεο και φυσικά </a:t>
            </a:r>
            <a:r>
              <a:rPr lang="en-US" dirty="0" smtClean="0"/>
              <a:t>URL (site)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*Check </a:t>
            </a:r>
            <a:r>
              <a:rPr lang="en-US" dirty="0">
                <a:solidFill>
                  <a:srgbClr val="FF0000"/>
                </a:solidFill>
              </a:rPr>
              <a:t>this </a:t>
            </a:r>
            <a:r>
              <a:rPr lang="en-US" dirty="0" err="1">
                <a:solidFill>
                  <a:srgbClr val="FF0000"/>
                </a:solidFill>
              </a:rPr>
              <a:t>site:http</a:t>
            </a:r>
            <a:r>
              <a:rPr lang="en-US" dirty="0">
                <a:solidFill>
                  <a:srgbClr val="FF0000"/>
                </a:solidFill>
              </a:rPr>
              <a:t>://www.qrcode.com/en/about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upload.wikimedia.org/wikipedia/commons/thumb/9/9b/Wikipedia_mobile_en.svg/220px-Wikipedia_mobile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4581128"/>
            <a:ext cx="20162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92288" y="4723925"/>
            <a:ext cx="1835696" cy="169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ocuments\BΙΒΛΙΟΘΗΚΗ\ECO-KTHMA\ΦΩΤΟ\Προυπος Παιδαγωγικη με γυρισμα\SDC12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322" y="4729802"/>
            <a:ext cx="2288390" cy="1716293"/>
          </a:xfrm>
          <a:prstGeom prst="rect">
            <a:avLst/>
          </a:prstGeom>
          <a:noFill/>
        </p:spPr>
      </p:pic>
      <p:pic>
        <p:nvPicPr>
          <p:cNvPr id="7" name="Picture 2" descr="C:\Users\User\Desktop\qr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8461" y="4723925"/>
            <a:ext cx="1821710" cy="1743645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487" y="2213532"/>
            <a:ext cx="1314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QR codes </a:t>
            </a:r>
            <a:r>
              <a:rPr lang="el-GR" dirty="0" smtClean="0"/>
              <a:t>ως εργαλείο </a:t>
            </a:r>
            <a:r>
              <a:rPr lang="en-US" dirty="0" smtClean="0"/>
              <a:t>Playful Learning </a:t>
            </a:r>
            <a:endParaRPr lang="el-G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679" y="1724422"/>
            <a:ext cx="5056180" cy="4464496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Διοργάνωση παιχνιδιών μάθησης διάχυτου χαρακτήρα με τη χρήση φορητών ψηφιακών συσκευών, όπου τα παιδιά  και οι ενήλικες αλληλεπιδρούν με τους δυο κόσμους μαθαίνοντας και διασκεδάζοντας παράλληλα</a:t>
            </a:r>
          </a:p>
          <a:p>
            <a:r>
              <a:rPr lang="el-GR" dirty="0" smtClean="0"/>
              <a:t>Τα παιχνίδια αυτά αποτελούν μια νέα πρόταση εμπλοκής και απασχόλησης των παιδιών αλλά και των ενηλίκων</a:t>
            </a:r>
          </a:p>
          <a:p>
            <a:r>
              <a:rPr lang="el-GR" dirty="0" smtClean="0"/>
              <a:t>Σχεδιασμός δραστηριοτήτων με βάση τη μεθοδολογία του ΜΙΤ (</a:t>
            </a:r>
            <a:r>
              <a:rPr lang="en-US" dirty="0" smtClean="0"/>
              <a:t>Resnick, 2009). 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4847215"/>
            <a:ext cx="3113916" cy="201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560" y="2967210"/>
            <a:ext cx="2705100" cy="16859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550" y="1014139"/>
            <a:ext cx="2457450" cy="18573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44" y="5284579"/>
            <a:ext cx="1982264" cy="1484784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57" y="5181098"/>
            <a:ext cx="1691746" cy="16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7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5010150"/>
            <a:ext cx="2476500" cy="184785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Που είναι χρήσιμα τα </a:t>
            </a:r>
            <a:r>
              <a:rPr lang="en-US" dirty="0" smtClean="0"/>
              <a:t>QR codes 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Στο μάρκετινγκ </a:t>
            </a:r>
          </a:p>
          <a:p>
            <a:r>
              <a:rPr lang="el-GR" dirty="0" smtClean="0"/>
              <a:t>Στο παιχνίδι</a:t>
            </a:r>
          </a:p>
          <a:p>
            <a:r>
              <a:rPr lang="el-GR" dirty="0" smtClean="0"/>
              <a:t>Στην ενημέρωσή μας ως καταναλωτές</a:t>
            </a:r>
          </a:p>
          <a:p>
            <a:r>
              <a:rPr lang="el-GR" dirty="0" smtClean="0"/>
              <a:t>Στη μάθηση 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3585118"/>
            <a:ext cx="3600401" cy="3249515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348733"/>
            <a:ext cx="3067050" cy="14859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0" y="4358133"/>
            <a:ext cx="1847850" cy="24765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00" y="1188217"/>
            <a:ext cx="2135991" cy="1665064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3" y="3402556"/>
            <a:ext cx="1559793" cy="16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Παιχνίδια Διάχυτου Χαρακτήρα</a:t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n-US" dirty="0" smtClean="0"/>
              <a:t>Pervasive Games)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Φιλοσοφία και γενικά </a:t>
            </a:r>
            <a:r>
              <a:rPr lang="el-GR" sz="2400" dirty="0" smtClean="0"/>
              <a:t>χαρακτηριστικά</a:t>
            </a:r>
            <a:endParaRPr lang="el-GR" sz="2400" dirty="0" smtClean="0"/>
          </a:p>
          <a:p>
            <a:r>
              <a:rPr lang="el-GR" sz="2400" dirty="0" smtClean="0">
                <a:solidFill>
                  <a:srgbClr val="FF0000"/>
                </a:solidFill>
              </a:rPr>
              <a:t>Γιατί παίζουμε με τους </a:t>
            </a:r>
            <a:r>
              <a:rPr lang="en-US" sz="2400" dirty="0" smtClean="0">
                <a:solidFill>
                  <a:srgbClr val="FF0000"/>
                </a:solidFill>
              </a:rPr>
              <a:t>digital natives*</a:t>
            </a:r>
            <a:r>
              <a:rPr lang="el-GR" sz="2400" dirty="0" smtClean="0">
                <a:solidFill>
                  <a:srgbClr val="FF0000"/>
                </a:solidFill>
              </a:rPr>
              <a:t>!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6309320"/>
            <a:ext cx="112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*</a:t>
            </a:r>
            <a:r>
              <a:rPr lang="en-US" sz="1200" i="1" dirty="0" err="1" smtClean="0"/>
              <a:t>Prensky</a:t>
            </a:r>
            <a:r>
              <a:rPr lang="en-US" sz="1200" i="1" dirty="0" smtClean="0"/>
              <a:t>, 2009</a:t>
            </a:r>
            <a:endParaRPr lang="el-GR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587</Words>
  <Application>Microsoft Office PowerPoint</Application>
  <PresentationFormat>Προβολή στην οθόνη (4:3)</PresentationFormat>
  <Paragraphs>94</Paragraphs>
  <Slides>21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Katsoulidis</vt:lpstr>
      <vt:lpstr>Times New Roman</vt:lpstr>
      <vt:lpstr>Θέμα του Office</vt:lpstr>
      <vt:lpstr>Δημιουργώντας έναν «ελκυστικό» υβριδικό χώρο</vt:lpstr>
      <vt:lpstr>Παρουσίαση του PowerPoint</vt:lpstr>
      <vt:lpstr>Ecoktima: Πεδία δράσης και συνεργασίας</vt:lpstr>
      <vt:lpstr>Playful Learning παντού</vt:lpstr>
      <vt:lpstr>Τι είναι αυτά τα περίεργα σημαδάκια;</vt:lpstr>
      <vt:lpstr>Τι είναι το QR code?</vt:lpstr>
      <vt:lpstr>Τα QR codes ως εργαλείο Playful Learning </vt:lpstr>
      <vt:lpstr>Που είναι χρήσιμα τα QR codes ?</vt:lpstr>
      <vt:lpstr>Παιχνίδια Διάχυτου Χαρακτήρα (Pervasive Games)</vt:lpstr>
      <vt:lpstr>Παρουσίαση του PowerPoint</vt:lpstr>
      <vt:lpstr>Παρουσίαση του PowerPoint</vt:lpstr>
      <vt:lpstr>QR codes: δημιουργούμε το δικό μας περιβάλλον παγνιώδους μάθησης!</vt:lpstr>
      <vt:lpstr>Στο ecoktima όλα είναι …διπλά!</vt:lpstr>
      <vt:lpstr>Παρουσίαση του PowerPoint</vt:lpstr>
      <vt:lpstr>…για μεγάλα </vt:lpstr>
      <vt:lpstr>…και μικρά παιδιά</vt:lpstr>
      <vt:lpstr>Παρουσίαση του PowerPoint</vt:lpstr>
      <vt:lpstr>  Αισθάνομαι, Θυμάμαι, Αφηγούμαι</vt:lpstr>
      <vt:lpstr>Στο ecoktima είμαστε πολλοί</vt:lpstr>
      <vt:lpstr>Γιατί εδώ μιλάμε για engagement!</vt:lpstr>
      <vt:lpstr>Ευχαριστούμε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Πρόταση Συνεργασίας</dc:title>
  <dc:creator>Maraki</dc:creator>
  <cp:lastModifiedBy>Μαρία Φιλιππη</cp:lastModifiedBy>
  <cp:revision>87</cp:revision>
  <dcterms:created xsi:type="dcterms:W3CDTF">2013-02-17T18:55:53Z</dcterms:created>
  <dcterms:modified xsi:type="dcterms:W3CDTF">2014-12-10T14:49:32Z</dcterms:modified>
</cp:coreProperties>
</file>