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3"/>
  </p:notesMasterIdLst>
  <p:sldIdLst>
    <p:sldId id="256" r:id="rId2"/>
    <p:sldId id="304" r:id="rId3"/>
    <p:sldId id="298" r:id="rId4"/>
    <p:sldId id="299" r:id="rId5"/>
    <p:sldId id="296" r:id="rId6"/>
    <p:sldId id="261" r:id="rId7"/>
    <p:sldId id="258" r:id="rId8"/>
    <p:sldId id="293" r:id="rId9"/>
    <p:sldId id="266" r:id="rId10"/>
    <p:sldId id="268" r:id="rId11"/>
    <p:sldId id="269" r:id="rId12"/>
    <p:sldId id="292" r:id="rId13"/>
    <p:sldId id="300" r:id="rId14"/>
    <p:sldId id="305" r:id="rId15"/>
    <p:sldId id="295" r:id="rId16"/>
    <p:sldId id="294" r:id="rId17"/>
    <p:sldId id="307" r:id="rId18"/>
    <p:sldId id="308" r:id="rId19"/>
    <p:sldId id="301" r:id="rId20"/>
    <p:sldId id="302" r:id="rId21"/>
    <p:sldId id="310" r:id="rId22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46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522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-190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B8C3E0-3C3F-4F8F-BDFB-DF263FE47598}" type="datetimeFigureOut">
              <a:rPr lang="el-GR" smtClean="0"/>
              <a:pPr/>
              <a:t>10/12/2014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FA4466-9C90-41C7-B433-9F73785E7E01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03355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Μέχρι τώρα το παιχνίδι διαδραματιζόταν  στον πραγματικό χώρο στον ψηφιακό κόσμο Με την ψηφιακή εποχή, ο παίχτης έχε ένα ευρύτατο πεδίο εικονικών και υβριδικών κόσμων να  ανακαλύψει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1CA9AC-1A68-43B6-82DF-9820ACEE1093}" type="slidenum">
              <a:rPr lang="el-GR" smtClean="0"/>
              <a:pPr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667754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Με το σύνολο των φορητών ψηφιακών συσκευών που κατακλύζουν την καθημερινότητα μας τα όρια ψηφιακού και πραγματικού έχουν γίνει δυσδιάκριτα το παιχνίδι παίρνει άλλη διάσταση </a:t>
            </a:r>
          </a:p>
          <a:p>
            <a:pPr lvl="0"/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Οι εμπειρίες που παίκτη προκύπτουν από τον συνδυασμό των στοιχείων της πραγματικότητας με αυτά του ψηφιακού κόσμου. </a:t>
            </a:r>
          </a:p>
          <a:p>
            <a:pPr lvl="0"/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Η αλληλεπίδραση των ψηφιακών συσκευών με τον πραγματικό κόσμο και η φυσική μετακίνηση στο χώρο, αποτελούν τα κύρια χαρακτηριστικά της διαδικασίας. </a:t>
            </a:r>
          </a:p>
          <a:p>
            <a:pPr lvl="0"/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Συνδυάζουν την ψυχαγωγία με τη μάθηση, η οποία συμπεριλαμβάνει στοιχεία του χώρου, της κίνησης σε αυτόν και του περάσματος από ένα πλαίσιο επίγνωσης σε ένα άλλο (</a:t>
            </a:r>
            <a:r>
              <a:rPr lang="el-G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Σιντόρης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κ.α., 2010). </a:t>
            </a: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1CA9AC-1A68-43B6-82DF-9820ACEE1093}" type="slidenum">
              <a:rPr lang="el-GR" smtClean="0"/>
              <a:pPr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874695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1013A-D614-4A0B-AD7C-18D0201B4C3C}" type="datetimeFigureOut">
              <a:rPr lang="el-GR" smtClean="0"/>
              <a:pPr/>
              <a:t>10/12/2014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25542-7A5B-4A5B-8793-E100B459E95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1013A-D614-4A0B-AD7C-18D0201B4C3C}" type="datetimeFigureOut">
              <a:rPr lang="el-GR" smtClean="0"/>
              <a:pPr/>
              <a:t>10/12/2014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25542-7A5B-4A5B-8793-E100B459E95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1013A-D614-4A0B-AD7C-18D0201B4C3C}" type="datetimeFigureOut">
              <a:rPr lang="el-GR" smtClean="0"/>
              <a:pPr/>
              <a:t>10/12/2014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25542-7A5B-4A5B-8793-E100B459E95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1013A-D614-4A0B-AD7C-18D0201B4C3C}" type="datetimeFigureOut">
              <a:rPr lang="el-GR" smtClean="0"/>
              <a:pPr/>
              <a:t>10/12/2014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25542-7A5B-4A5B-8793-E100B459E95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1013A-D614-4A0B-AD7C-18D0201B4C3C}" type="datetimeFigureOut">
              <a:rPr lang="el-GR" smtClean="0"/>
              <a:pPr/>
              <a:t>10/12/2014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25542-7A5B-4A5B-8793-E100B459E95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1013A-D614-4A0B-AD7C-18D0201B4C3C}" type="datetimeFigureOut">
              <a:rPr lang="el-GR" smtClean="0"/>
              <a:pPr/>
              <a:t>10/12/2014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25542-7A5B-4A5B-8793-E100B459E95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1013A-D614-4A0B-AD7C-18D0201B4C3C}" type="datetimeFigureOut">
              <a:rPr lang="el-GR" smtClean="0"/>
              <a:pPr/>
              <a:t>10/12/2014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25542-7A5B-4A5B-8793-E100B459E95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1013A-D614-4A0B-AD7C-18D0201B4C3C}" type="datetimeFigureOut">
              <a:rPr lang="el-GR" smtClean="0"/>
              <a:pPr/>
              <a:t>10/12/2014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25542-7A5B-4A5B-8793-E100B459E95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1013A-D614-4A0B-AD7C-18D0201B4C3C}" type="datetimeFigureOut">
              <a:rPr lang="el-GR" smtClean="0"/>
              <a:pPr/>
              <a:t>10/12/2014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25542-7A5B-4A5B-8793-E100B459E95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1013A-D614-4A0B-AD7C-18D0201B4C3C}" type="datetimeFigureOut">
              <a:rPr lang="el-GR" smtClean="0"/>
              <a:pPr/>
              <a:t>10/12/2014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25542-7A5B-4A5B-8793-E100B459E95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1013A-D614-4A0B-AD7C-18D0201B4C3C}" type="datetimeFigureOut">
              <a:rPr lang="el-GR" smtClean="0"/>
              <a:pPr/>
              <a:t>10/12/2014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25542-7A5B-4A5B-8793-E100B459E95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71013A-D614-4A0B-AD7C-18D0201B4C3C}" type="datetimeFigureOut">
              <a:rPr lang="el-GR" smtClean="0"/>
              <a:pPr/>
              <a:t>10/12/2014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D25542-7A5B-4A5B-8793-E100B459E95C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jpg"/><Relationship Id="rId7" Type="http://schemas.openxmlformats.org/officeDocument/2006/relationships/image" Target="../media/image45.pn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4.png"/><Relationship Id="rId5" Type="http://schemas.openxmlformats.org/officeDocument/2006/relationships/image" Target="../media/image43.jpg"/><Relationship Id="rId10" Type="http://schemas.openxmlformats.org/officeDocument/2006/relationships/image" Target="../media/image48.jpeg"/><Relationship Id="rId4" Type="http://schemas.openxmlformats.org/officeDocument/2006/relationships/image" Target="../media/image42.jpeg"/><Relationship Id="rId9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coktima.com/" TargetMode="External"/><Relationship Id="rId2" Type="http://schemas.openxmlformats.org/officeDocument/2006/relationships/hyperlink" Target="mailto:philippim@yahoo.com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jpeg"/><Relationship Id="rId4" Type="http://schemas.openxmlformats.org/officeDocument/2006/relationships/hyperlink" Target="http://www.facebook.com/ecoktima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g"/><Relationship Id="rId5" Type="http://schemas.openxmlformats.org/officeDocument/2006/relationships/image" Target="../media/image19.jp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7" Type="http://schemas.openxmlformats.org/officeDocument/2006/relationships/image" Target="../media/image26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g"/><Relationship Id="rId5" Type="http://schemas.openxmlformats.org/officeDocument/2006/relationships/image" Target="../media/image24.png"/><Relationship Id="rId4" Type="http://schemas.openxmlformats.org/officeDocument/2006/relationships/image" Target="../media/image23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496381"/>
            <a:ext cx="7772400" cy="1780108"/>
          </a:xfrm>
        </p:spPr>
        <p:txBody>
          <a:bodyPr>
            <a:normAutofit/>
          </a:bodyPr>
          <a:lstStyle/>
          <a:p>
            <a:r>
              <a:rPr lang="el-GR" sz="3600" dirty="0" smtClean="0"/>
              <a:t>Δημιουργώντας έναν «ελκυστικό» υβριδικό χώρο</a:t>
            </a:r>
            <a:endParaRPr lang="el-GR" sz="3600" dirty="0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1371600" y="4882859"/>
            <a:ext cx="6400800" cy="1473200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Τεχνολογίες της Πληροφορίας και της Επικοινωνίας για την </a:t>
            </a:r>
            <a:r>
              <a:rPr lang="el-GR" sz="2000" dirty="0"/>
              <a:t>ε</a:t>
            </a:r>
            <a:r>
              <a:rPr lang="el-GR" sz="2000" dirty="0" smtClean="0"/>
              <a:t>κπαίδευση και την «εμπλοκή» των συμμετεχόντων σε δράσεις «εμπειρίας»</a:t>
            </a:r>
            <a:endParaRPr lang="el-GR" sz="2000" dirty="0"/>
          </a:p>
        </p:txBody>
      </p:sp>
      <p:pic>
        <p:nvPicPr>
          <p:cNvPr id="5" name="Picture 4" descr="C:\Users\User\Downloads\536207_284256941652601_91125729_n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51520" y="5669261"/>
            <a:ext cx="1465609" cy="1267554"/>
          </a:xfrm>
          <a:prstGeom prst="rect">
            <a:avLst/>
          </a:prstGeom>
          <a:noFill/>
        </p:spPr>
      </p:pic>
      <p:pic>
        <p:nvPicPr>
          <p:cNvPr id="4" name="Picture 2" descr="LOGO_UOA COL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7771" y="5804515"/>
            <a:ext cx="785818" cy="9443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6515068" y="6079040"/>
            <a:ext cx="31695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800" b="1" i="0" u="none" strike="noStrike" cap="none" normalizeH="0" baseline="0" dirty="0" smtClean="0">
                <a:ln>
                  <a:noFill/>
                </a:ln>
                <a:solidFill>
                  <a:srgbClr val="4071AA"/>
                </a:solidFill>
                <a:effectLst/>
                <a:latin typeface="Katsoulidis"/>
                <a:ea typeface="Calibri" pitchFamily="34" charset="0"/>
                <a:cs typeface="Times New Roman" pitchFamily="18" charset="0"/>
              </a:rPr>
              <a:t>Εθνικό και Καποδιστριακό Πανεπιστήμιο Αθηνών </a:t>
            </a:r>
            <a:endParaRPr kumimoji="0" lang="el-GR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800" b="1" i="0" u="none" strike="noStrike" cap="none" normalizeH="0" baseline="0" dirty="0" smtClean="0">
                <a:ln>
                  <a:noFill/>
                </a:ln>
                <a:solidFill>
                  <a:srgbClr val="4071AA"/>
                </a:solidFill>
                <a:effectLst/>
                <a:latin typeface="Katsoulidis"/>
                <a:ea typeface="Calibri" pitchFamily="34" charset="0"/>
                <a:cs typeface="Times New Roman" pitchFamily="18" charset="0"/>
              </a:rPr>
              <a:t>Εργαστήριο Νέων Τεχνολογιών στην Επικοινωνία, </a:t>
            </a:r>
            <a:endParaRPr kumimoji="0" lang="el-GR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800" b="1" i="0" u="none" strike="noStrike" cap="none" normalizeH="0" baseline="0" dirty="0" smtClean="0">
                <a:ln>
                  <a:noFill/>
                </a:ln>
                <a:solidFill>
                  <a:srgbClr val="4071AA"/>
                </a:solidFill>
                <a:effectLst/>
                <a:latin typeface="Katsoulidis"/>
                <a:ea typeface="Calibri" pitchFamily="34" charset="0"/>
                <a:cs typeface="Times New Roman" pitchFamily="18" charset="0"/>
              </a:rPr>
              <a:t>την Εκπαίδευση και τα ΜΜΕ</a:t>
            </a:r>
            <a:endParaRPr kumimoji="0" lang="el-GR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Εικόνα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5975387"/>
            <a:ext cx="971600" cy="69024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203848" y="6043537"/>
            <a:ext cx="27363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 dirty="0" smtClean="0">
                <a:solidFill>
                  <a:schemeClr val="accent5">
                    <a:lumMod val="75000"/>
                  </a:schemeClr>
                </a:solidFill>
              </a:rPr>
              <a:t>Ερευνητικό Πανεπιστημιακό </a:t>
            </a:r>
          </a:p>
          <a:p>
            <a:r>
              <a:rPr lang="el-GR" sz="1400" dirty="0" smtClean="0">
                <a:solidFill>
                  <a:schemeClr val="accent5">
                    <a:lumMod val="75000"/>
                  </a:schemeClr>
                </a:solidFill>
              </a:rPr>
              <a:t>Ινστιτούτο </a:t>
            </a:r>
            <a:r>
              <a:rPr lang="el-GR" sz="1400" dirty="0" err="1" smtClean="0">
                <a:solidFill>
                  <a:schemeClr val="accent5">
                    <a:lumMod val="75000"/>
                  </a:schemeClr>
                </a:solidFill>
              </a:rPr>
              <a:t>Εφηρμοσμένης</a:t>
            </a:r>
            <a:r>
              <a:rPr lang="el-GR" sz="1400" dirty="0" smtClean="0">
                <a:solidFill>
                  <a:schemeClr val="accent5">
                    <a:lumMod val="75000"/>
                  </a:schemeClr>
                </a:solidFill>
              </a:rPr>
              <a:t> Επικοινωνίας</a:t>
            </a:r>
            <a:endParaRPr lang="el-GR" sz="14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15" name="Εικόνα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08672"/>
            <a:ext cx="6505735" cy="3694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430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2 - Θέση περιεχομένου"/>
          <p:cNvSpPr>
            <a:spLocks noGrp="1"/>
          </p:cNvSpPr>
          <p:nvPr>
            <p:ph idx="1"/>
          </p:nvPr>
        </p:nvSpPr>
        <p:spPr>
          <a:xfrm>
            <a:off x="5357818" y="1428736"/>
            <a:ext cx="4968552" cy="409476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000" dirty="0" smtClean="0"/>
              <a:t>	</a:t>
            </a:r>
            <a:endParaRPr lang="en-US" sz="2000" dirty="0" smtClean="0"/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r>
              <a:rPr lang="en-US" sz="2000" dirty="0" smtClean="0"/>
              <a:t>      </a:t>
            </a:r>
            <a:r>
              <a:rPr lang="el-GR" sz="2000" dirty="0" smtClean="0"/>
              <a:t>Στη διαδικτυακή εποχή,</a:t>
            </a:r>
          </a:p>
          <a:p>
            <a:pPr>
              <a:buNone/>
            </a:pPr>
            <a:r>
              <a:rPr lang="el-GR" sz="2000" dirty="0" smtClean="0"/>
              <a:t>	όπου η πρόσβαση στην </a:t>
            </a:r>
          </a:p>
          <a:p>
            <a:pPr>
              <a:buNone/>
            </a:pPr>
            <a:r>
              <a:rPr lang="el-GR" sz="2000" dirty="0" smtClean="0"/>
              <a:t>	πληροφορία είναι άμεση </a:t>
            </a:r>
          </a:p>
          <a:p>
            <a:pPr>
              <a:buNone/>
            </a:pPr>
            <a:r>
              <a:rPr lang="el-GR" sz="2000" dirty="0" smtClean="0"/>
              <a:t>	και ταχύτατη, </a:t>
            </a:r>
          </a:p>
          <a:p>
            <a:pPr>
              <a:buNone/>
            </a:pPr>
            <a:r>
              <a:rPr lang="el-GR" sz="2000" dirty="0" smtClean="0"/>
              <a:t>	το παιχνίδι αλλάζει μορφή</a:t>
            </a:r>
            <a:r>
              <a:rPr lang="en-US" sz="2000" dirty="0" smtClean="0"/>
              <a:t>.</a:t>
            </a:r>
            <a:endParaRPr lang="el-GR" sz="2000" dirty="0" smtClean="0"/>
          </a:p>
          <a:p>
            <a:pPr>
              <a:buNone/>
            </a:pPr>
            <a:r>
              <a:rPr lang="el-GR" sz="2000" dirty="0" smtClean="0"/>
              <a:t>	</a:t>
            </a:r>
          </a:p>
          <a:p>
            <a:pPr>
              <a:buNone/>
            </a:pPr>
            <a:r>
              <a:rPr lang="el-GR" sz="2000" dirty="0" smtClean="0"/>
              <a:t>	Το ίδιο ισχύει και για τη</a:t>
            </a:r>
          </a:p>
          <a:p>
            <a:pPr>
              <a:buNone/>
            </a:pPr>
            <a:r>
              <a:rPr lang="el-GR" sz="2000" dirty="0" smtClean="0"/>
              <a:t>	διαδικασία της </a:t>
            </a:r>
          </a:p>
          <a:p>
            <a:pPr>
              <a:buNone/>
            </a:pPr>
            <a:r>
              <a:rPr lang="el-GR" sz="2000" dirty="0" smtClean="0"/>
              <a:t>	μάθησης</a:t>
            </a:r>
            <a:endParaRPr lang="el-GR" sz="2000" dirty="0"/>
          </a:p>
        </p:txBody>
      </p:sp>
      <p:pic>
        <p:nvPicPr>
          <p:cNvPr id="8" name="Picture 3" descr="C:\Users\User\Documents\BΙΒΛΙΟΘΗΚΗ\ECO-KTHMA\ΦΩΤΟ\ΦΕΣΤΙΒΑΛ ΕΠΙΣΤΗΜΗΣ ΚΑΙ ΤΕΧΝΟΛΟΓΙΑΣ\facebook\SDC1197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1428736"/>
            <a:ext cx="5285147" cy="39638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00562" y="3877072"/>
            <a:ext cx="4932040" cy="298092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l-GR" sz="2000" dirty="0" smtClean="0"/>
              <a:t>	Η ανάπτυξη των φορητών συσκευών</a:t>
            </a:r>
          </a:p>
          <a:p>
            <a:pPr>
              <a:buNone/>
            </a:pPr>
            <a:r>
              <a:rPr lang="el-GR" sz="2000" dirty="0" smtClean="0"/>
              <a:t>	 κάνει τα  όρια ψηφιακού </a:t>
            </a:r>
            <a:r>
              <a:rPr lang="el-GR" sz="2000" dirty="0"/>
              <a:t>και </a:t>
            </a:r>
            <a:endParaRPr lang="el-GR" sz="2000" dirty="0" smtClean="0"/>
          </a:p>
          <a:p>
            <a:pPr>
              <a:buNone/>
            </a:pPr>
            <a:r>
              <a:rPr lang="el-GR" sz="2000" dirty="0" smtClean="0"/>
              <a:t>	πραγματικού δυσδιάκριτα.</a:t>
            </a:r>
          </a:p>
          <a:p>
            <a:pPr>
              <a:buNone/>
            </a:pPr>
            <a:r>
              <a:rPr lang="el-GR" sz="2000" dirty="0" smtClean="0">
                <a:solidFill>
                  <a:prstClr val="black"/>
                </a:solidFill>
              </a:rPr>
              <a:t>	Το παιχνίδι παίρνει άλλη διάσταση.</a:t>
            </a:r>
            <a:endParaRPr lang="el-GR" sz="2000" dirty="0"/>
          </a:p>
        </p:txBody>
      </p:sp>
      <p:sp>
        <p:nvSpPr>
          <p:cNvPr id="4" name="3 - Ορθογώνιο"/>
          <p:cNvSpPr/>
          <p:nvPr/>
        </p:nvSpPr>
        <p:spPr>
          <a:xfrm>
            <a:off x="4788024" y="2348880"/>
            <a:ext cx="413995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dirty="0" smtClean="0">
                <a:solidFill>
                  <a:prstClr val="black"/>
                </a:solidFill>
              </a:rPr>
              <a:t>Έτσι  δημιουργείται </a:t>
            </a:r>
            <a:endParaRPr lang="el-GR" sz="2000" dirty="0" smtClean="0"/>
          </a:p>
          <a:p>
            <a:r>
              <a:rPr lang="el-GR" sz="2000" dirty="0" smtClean="0">
                <a:solidFill>
                  <a:prstClr val="black"/>
                </a:solidFill>
              </a:rPr>
              <a:t>μία νέα κατηγορία παιχνιδιών:</a:t>
            </a:r>
          </a:p>
          <a:p>
            <a:r>
              <a:rPr lang="el-GR" sz="2000" dirty="0" smtClean="0">
                <a:solidFill>
                  <a:prstClr val="black"/>
                </a:solidFill>
              </a:rPr>
              <a:t>τα Παιχνίδια διάχυτου υπολογισμού</a:t>
            </a:r>
            <a:endParaRPr lang="el-GR" sz="2000" dirty="0"/>
          </a:p>
        </p:txBody>
      </p:sp>
      <p:pic>
        <p:nvPicPr>
          <p:cNvPr id="5" name="Picture 2" descr="C:\Users\User\Documents\BΙΒΛΙΟΘΗΚΗ\ECO-KTHMA\ΦΩΤΟ\ΦΕΣΤΙΒΑΛ ΕΠΙΣΤΗΜΗΣ ΚΑΙ ΤΕΧΝΟΛΟΓΙΑΣ\facebook\SDC120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214290"/>
            <a:ext cx="4591395" cy="61218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QR codes:</a:t>
            </a:r>
            <a:r>
              <a:rPr lang="el-GR" dirty="0" smtClean="0"/>
              <a:t> δημιουργούμε το δικό μας περιβάλλον </a:t>
            </a:r>
            <a:r>
              <a:rPr lang="el-GR" dirty="0" err="1" smtClean="0"/>
              <a:t>παγνιώδους</a:t>
            </a:r>
            <a:r>
              <a:rPr lang="el-GR" dirty="0" smtClean="0"/>
              <a:t> μάθησης</a:t>
            </a:r>
            <a:r>
              <a:rPr lang="en-US" dirty="0" smtClean="0"/>
              <a:t>!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Στην τάξη</a:t>
            </a:r>
          </a:p>
          <a:p>
            <a:r>
              <a:rPr lang="el-GR" dirty="0" smtClean="0"/>
              <a:t>Στη βόλτα</a:t>
            </a:r>
          </a:p>
          <a:p>
            <a:r>
              <a:rPr lang="el-GR" dirty="0" smtClean="0"/>
              <a:t>Στην εξοχή</a:t>
            </a:r>
          </a:p>
          <a:p>
            <a:r>
              <a:rPr lang="el-GR" dirty="0" smtClean="0"/>
              <a:t>Με την παρέα </a:t>
            </a:r>
          </a:p>
          <a:p>
            <a:r>
              <a:rPr lang="el-GR" dirty="0" smtClean="0"/>
              <a:t>Με το δάσκαλο</a:t>
            </a:r>
          </a:p>
          <a:p>
            <a:r>
              <a:rPr lang="el-GR" dirty="0" smtClean="0"/>
              <a:t>Με τον φίλο μου </a:t>
            </a:r>
          </a:p>
          <a:p>
            <a:r>
              <a:rPr lang="el-GR" dirty="0" smtClean="0"/>
              <a:t>Με τον γονιό μου</a:t>
            </a:r>
          </a:p>
          <a:p>
            <a:r>
              <a:rPr lang="el-GR" dirty="0" smtClean="0">
                <a:solidFill>
                  <a:srgbClr val="FF0000"/>
                </a:solidFill>
              </a:rPr>
              <a:t>Παντού! Μην ξεχνάτε είναι ανοιχτού κώδικα!</a:t>
            </a:r>
            <a:endParaRPr lang="el-GR" dirty="0">
              <a:solidFill>
                <a:srgbClr val="FF0000"/>
              </a:solidFill>
            </a:endParaRPr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8720" y="1600200"/>
            <a:ext cx="2143125" cy="2143125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1600200"/>
            <a:ext cx="2861182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069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Στο </a:t>
            </a:r>
            <a:r>
              <a:rPr lang="en-US" dirty="0" err="1" smtClean="0"/>
              <a:t>ecoktima</a:t>
            </a:r>
            <a:r>
              <a:rPr lang="en-US" dirty="0" smtClean="0"/>
              <a:t> </a:t>
            </a:r>
            <a:r>
              <a:rPr lang="el-GR" dirty="0" smtClean="0"/>
              <a:t>όλα είναι …διπλά!</a:t>
            </a:r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772816"/>
            <a:ext cx="6820793" cy="4092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51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2712" y="871537"/>
            <a:ext cx="3838575" cy="5114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269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…για μεγάλα </a:t>
            </a:r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925" y="1552575"/>
            <a:ext cx="5010150" cy="3752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87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…και μικρά παιδιά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3710" y="1600200"/>
            <a:ext cx="3396579" cy="4525963"/>
          </a:xfr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578657"/>
            <a:ext cx="7373167" cy="5529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442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 descr="C:\Users\User\Desktop\Untitled-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08393"/>
            <a:ext cx="9144000" cy="2948910"/>
          </a:xfrm>
          <a:prstGeom prst="rect">
            <a:avLst/>
          </a:prstGeom>
          <a:noFill/>
        </p:spPr>
      </p:pic>
      <p:sp>
        <p:nvSpPr>
          <p:cNvPr id="3" name="2 - TextBox"/>
          <p:cNvSpPr txBox="1"/>
          <p:nvPr/>
        </p:nvSpPr>
        <p:spPr>
          <a:xfrm>
            <a:off x="3923928" y="4272677"/>
            <a:ext cx="471687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prstClr val="black"/>
                </a:solidFill>
              </a:rPr>
              <a:t>Ανάπτυξη εκπαιδευτικών δράσεων με θέματα:</a:t>
            </a:r>
          </a:p>
          <a:p>
            <a:endParaRPr lang="el-GR" dirty="0" smtClean="0">
              <a:solidFill>
                <a:prstClr val="black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l-GR" dirty="0" smtClean="0">
                <a:solidFill>
                  <a:prstClr val="black"/>
                </a:solidFill>
              </a:rPr>
              <a:t>οικολογία στην καλλιέργειας και την καθημερινή ζωή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>
                <a:solidFill>
                  <a:prstClr val="black"/>
                </a:solidFill>
              </a:rPr>
              <a:t> σπόρος και τοπικές ποικιλίες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>
                <a:solidFill>
                  <a:prstClr val="black"/>
                </a:solidFill>
              </a:rPr>
              <a:t> παραδοσιακές ισορροπημένες διατροφικές συνήθειες</a:t>
            </a:r>
          </a:p>
          <a:p>
            <a:pPr>
              <a:buFont typeface="Arial" pitchFamily="34" charset="0"/>
              <a:buChar char="•"/>
            </a:pPr>
            <a:endParaRPr lang="el-GR" dirty="0" smtClean="0">
              <a:solidFill>
                <a:prstClr val="black"/>
              </a:solidFill>
            </a:endParaRPr>
          </a:p>
          <a:p>
            <a:pPr>
              <a:buFont typeface="Arial" pitchFamily="34" charset="0"/>
              <a:buChar char="•"/>
            </a:pPr>
            <a:endParaRPr lang="el-G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023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1" name="Picture 5" descr="C:\Users\User\Desktop\Untitled-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1628800"/>
            <a:ext cx="2232248" cy="3679641"/>
          </a:xfrm>
          <a:prstGeom prst="rect">
            <a:avLst/>
          </a:prstGeom>
          <a:noFill/>
        </p:spPr>
      </p:pic>
      <p:pic>
        <p:nvPicPr>
          <p:cNvPr id="9219" name="Picture 3" descr="C:\Users\User\Desktop\Untitled-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612576" y="0"/>
            <a:ext cx="4914901" cy="6934200"/>
          </a:xfrm>
          <a:prstGeom prst="rect">
            <a:avLst/>
          </a:prstGeom>
          <a:noFill/>
        </p:spPr>
      </p:pic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283968" y="332656"/>
            <a:ext cx="5076056" cy="1080120"/>
          </a:xfrm>
        </p:spPr>
        <p:txBody>
          <a:bodyPr>
            <a:normAutofit fontScale="90000"/>
          </a:bodyPr>
          <a:lstStyle/>
          <a:p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l-GR" sz="2800" dirty="0" smtClean="0"/>
              <a:t/>
            </a:r>
            <a:br>
              <a:rPr lang="el-GR" sz="2800" dirty="0" smtClean="0"/>
            </a:br>
            <a:r>
              <a:rPr lang="el-GR" dirty="0" smtClean="0"/>
              <a:t>Αισθάνομαι, Θυμάμαι, Αφηγούμαι</a:t>
            </a:r>
            <a:endParaRPr lang="el-GR" dirty="0"/>
          </a:p>
        </p:txBody>
      </p:sp>
      <p:pic>
        <p:nvPicPr>
          <p:cNvPr id="9220" name="Picture 4" descr="C:\Users\User\Desktop\Untitled-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19012" y="4581128"/>
            <a:ext cx="1624988" cy="2276872"/>
          </a:xfrm>
          <a:prstGeom prst="rect">
            <a:avLst/>
          </a:prstGeom>
          <a:noFill/>
        </p:spPr>
      </p:pic>
      <p:pic>
        <p:nvPicPr>
          <p:cNvPr id="9222" name="Picture 6" descr="C:\Users\User\Downloads\180291_4841644954749_1727722967_n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91880" y="4065587"/>
            <a:ext cx="1850827" cy="27924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69450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Στο </a:t>
            </a:r>
            <a:r>
              <a:rPr lang="en-US" dirty="0" err="1" smtClean="0"/>
              <a:t>ecoktima</a:t>
            </a:r>
            <a:r>
              <a:rPr lang="en-US" dirty="0" smtClean="0"/>
              <a:t> </a:t>
            </a:r>
            <a:r>
              <a:rPr lang="el-GR" dirty="0" smtClean="0"/>
              <a:t>είμαστε πολλοί</a:t>
            </a:r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3008" y="1628800"/>
            <a:ext cx="3295650" cy="2476500"/>
          </a:xfrm>
          <a:prstGeom prst="rect">
            <a:avLst/>
          </a:prstGeom>
        </p:spPr>
      </p:pic>
      <p:pic>
        <p:nvPicPr>
          <p:cNvPr id="4" name="Εικόνα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159" y="1417638"/>
            <a:ext cx="1990499" cy="2693414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00000">
            <a:off x="6019935" y="2553904"/>
            <a:ext cx="2993579" cy="2245184"/>
          </a:xfrm>
          <a:prstGeom prst="rect">
            <a:avLst/>
          </a:prstGeom>
        </p:spPr>
      </p:pic>
      <p:pic>
        <p:nvPicPr>
          <p:cNvPr id="6" name="Εικόνα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80000">
            <a:off x="2463571" y="4227999"/>
            <a:ext cx="1823551" cy="2431401"/>
          </a:xfrm>
          <a:prstGeom prst="rect">
            <a:avLst/>
          </a:prstGeom>
        </p:spPr>
      </p:pic>
      <p:pic>
        <p:nvPicPr>
          <p:cNvPr id="7" name="Εικόνα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499" y="4271476"/>
            <a:ext cx="1478012" cy="2586524"/>
          </a:xfrm>
          <a:prstGeom prst="rect">
            <a:avLst/>
          </a:prstGeom>
        </p:spPr>
      </p:pic>
      <p:pic>
        <p:nvPicPr>
          <p:cNvPr id="8" name="Εικόνα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2736" y="116632"/>
            <a:ext cx="1521792" cy="2282689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2736" y="4105300"/>
            <a:ext cx="1410834" cy="2737323"/>
          </a:xfrm>
          <a:prstGeom prst="rect">
            <a:avLst/>
          </a:prstGeom>
        </p:spPr>
      </p:pic>
      <p:pic>
        <p:nvPicPr>
          <p:cNvPr id="10" name="Εικόνα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22" y="1"/>
            <a:ext cx="928780" cy="2060848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2" y="4661501"/>
            <a:ext cx="1737617" cy="2316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413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792" y="1052736"/>
            <a:ext cx="8790415" cy="4940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229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Γιατί εδώ μιλάμε για </a:t>
            </a:r>
            <a:r>
              <a:rPr lang="en-US" dirty="0" smtClean="0"/>
              <a:t>engagement!</a:t>
            </a:r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977" y="1628800"/>
            <a:ext cx="7384045" cy="4141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266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51520" y="836712"/>
            <a:ext cx="4608512" cy="720080"/>
          </a:xfrm>
        </p:spPr>
        <p:txBody>
          <a:bodyPr>
            <a:normAutofit fontScale="90000"/>
          </a:bodyPr>
          <a:lstStyle/>
          <a:p>
            <a:pPr algn="l"/>
            <a:r>
              <a:rPr lang="el-GR" dirty="0" smtClean="0"/>
              <a:t>Ευχαριστούμε</a:t>
            </a:r>
            <a:br>
              <a:rPr lang="el-GR" dirty="0" smtClean="0"/>
            </a:br>
            <a:endParaRPr lang="el-GR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286380" y="2500305"/>
            <a:ext cx="3279772" cy="1857389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l-GR" dirty="0" smtClean="0"/>
              <a:t>Ευχαριστούμε πολύ και </a:t>
            </a:r>
          </a:p>
          <a:p>
            <a:pPr marL="0" indent="0">
              <a:buNone/>
            </a:pPr>
            <a:r>
              <a:rPr lang="el-GR" dirty="0" smtClean="0"/>
              <a:t>ευελπιστούμε σε ένα δημιουργικό ταξίδι </a:t>
            </a:r>
          </a:p>
          <a:p>
            <a:pPr marL="0" indent="0">
              <a:buNone/>
            </a:pPr>
            <a:r>
              <a:rPr lang="el-GR" dirty="0" smtClean="0"/>
              <a:t>συνεργασίας και εμπειριών</a:t>
            </a:r>
          </a:p>
          <a:p>
            <a:pPr marL="0" indent="0" algn="ctr">
              <a:buNone/>
            </a:pPr>
            <a:endParaRPr lang="el-GR" dirty="0" smtClean="0"/>
          </a:p>
          <a:p>
            <a:pPr marL="0" indent="0" algn="ctr">
              <a:buNone/>
            </a:pPr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5357818" y="4214818"/>
            <a:ext cx="547260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>
              <a:solidFill>
                <a:prstClr val="black"/>
              </a:solidFill>
            </a:endParaRPr>
          </a:p>
          <a:p>
            <a:r>
              <a:rPr lang="el-GR" sz="2400" dirty="0" smtClean="0">
                <a:solidFill>
                  <a:prstClr val="black"/>
                </a:solidFill>
              </a:rPr>
              <a:t>Μαρία Φιλιππή </a:t>
            </a:r>
          </a:p>
          <a:p>
            <a:r>
              <a:rPr lang="en-US" dirty="0" smtClean="0">
                <a:solidFill>
                  <a:prstClr val="black"/>
                </a:solidFill>
                <a:hlinkClick r:id="rId2"/>
              </a:rPr>
              <a:t>philippim@ecoktima.com</a:t>
            </a:r>
            <a:endParaRPr lang="en-US" dirty="0" smtClean="0">
              <a:solidFill>
                <a:prstClr val="black"/>
              </a:solidFill>
            </a:endParaRPr>
          </a:p>
          <a:p>
            <a:r>
              <a:rPr lang="el-GR" dirty="0" smtClean="0">
                <a:solidFill>
                  <a:prstClr val="black"/>
                </a:solidFill>
              </a:rPr>
              <a:t>Ερευνήτρια ΤΠΕ</a:t>
            </a:r>
          </a:p>
          <a:p>
            <a:r>
              <a:rPr lang="el-GR" dirty="0" smtClean="0">
                <a:solidFill>
                  <a:prstClr val="black"/>
                </a:solidFill>
              </a:rPr>
              <a:t>Γενική Διεύθυνση </a:t>
            </a:r>
            <a:r>
              <a:rPr lang="en-US" dirty="0" err="1" smtClean="0">
                <a:solidFill>
                  <a:prstClr val="black"/>
                </a:solidFill>
              </a:rPr>
              <a:t>ecoKTHMA</a:t>
            </a:r>
            <a:endParaRPr lang="en-US" dirty="0" smtClean="0">
              <a:solidFill>
                <a:prstClr val="black"/>
              </a:solidFill>
            </a:endParaRPr>
          </a:p>
          <a:p>
            <a:r>
              <a:rPr lang="en-US" dirty="0" smtClean="0">
                <a:solidFill>
                  <a:prstClr val="black"/>
                </a:solidFill>
                <a:hlinkClick r:id="rId3"/>
              </a:rPr>
              <a:t>www.ecoktima.com</a:t>
            </a:r>
            <a:endParaRPr lang="en-US" dirty="0" smtClean="0">
              <a:solidFill>
                <a:prstClr val="black"/>
              </a:solidFill>
            </a:endParaRPr>
          </a:p>
          <a:p>
            <a:r>
              <a:rPr lang="en-US" dirty="0" smtClean="0">
                <a:solidFill>
                  <a:prstClr val="black"/>
                </a:solidFill>
                <a:hlinkClick r:id="rId4"/>
              </a:rPr>
              <a:t>www.facebook.com/ecoktima</a:t>
            </a:r>
            <a:endParaRPr lang="en-US" dirty="0" smtClean="0">
              <a:solidFill>
                <a:prstClr val="black"/>
              </a:solidFill>
            </a:endParaRPr>
          </a:p>
          <a:p>
            <a:endParaRPr lang="el-GR" dirty="0">
              <a:solidFill>
                <a:prstClr val="black"/>
              </a:solidFill>
            </a:endParaRPr>
          </a:p>
        </p:txBody>
      </p:sp>
      <p:pic>
        <p:nvPicPr>
          <p:cNvPr id="5" name="Picture 3" descr="C:\Users\User\Documents\BΙΒΛΙΟΘΗΚΗ\ECO-KTHMA\ΦΩΤΟ\ΦΑΚΕΛΟΣ ΝΤΕΚΟ 1\PIC_-36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2571744"/>
            <a:ext cx="5076056" cy="33779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18861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Ecoktima</a:t>
            </a:r>
            <a:r>
              <a:rPr lang="en-US" dirty="0" smtClean="0"/>
              <a:t>: </a:t>
            </a:r>
            <a:r>
              <a:rPr lang="el-GR" dirty="0" smtClean="0"/>
              <a:t>Πεδία </a:t>
            </a:r>
            <a:r>
              <a:rPr lang="el-GR" dirty="0" smtClean="0"/>
              <a:t>δράσης και συνεργασίας</a:t>
            </a:r>
            <a:endParaRPr lang="el-GR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/>
            <a:r>
              <a:rPr lang="el-GR" dirty="0" smtClean="0"/>
              <a:t>Δημιουργία ψηφιακών υποδομών μάθησης </a:t>
            </a:r>
          </a:p>
          <a:p>
            <a:pPr lvl="1"/>
            <a:r>
              <a:rPr lang="el-GR" dirty="0" smtClean="0"/>
              <a:t>Δράσεις μάθησης με παιγνιώδη χαρακτήρα</a:t>
            </a:r>
          </a:p>
          <a:p>
            <a:pPr lvl="1"/>
            <a:r>
              <a:rPr lang="el-GR" dirty="0" smtClean="0"/>
              <a:t>Εκπαιδευτικός Σχεδιασμός σε συνεργασία με διαφορετικούς οργανισμούς και δημιουργία εξειδικευμένων λύσεων </a:t>
            </a:r>
          </a:p>
          <a:p>
            <a:pPr lvl="1"/>
            <a:r>
              <a:rPr lang="el-GR" dirty="0" smtClean="0"/>
              <a:t>Ανάπτυξη καινοτόμων εφαρμογών παιγνιώδους εμπειρίας</a:t>
            </a:r>
          </a:p>
          <a:p>
            <a:pPr lvl="1"/>
            <a:r>
              <a:rPr lang="el-GR" dirty="0" smtClean="0"/>
              <a:t>Χρήση τεχνολογιών αιχμής και ανάπτυξη εφαρμογών </a:t>
            </a:r>
          </a:p>
          <a:p>
            <a:pPr lvl="1"/>
            <a:r>
              <a:rPr lang="el-GR" dirty="0" smtClean="0"/>
              <a:t>Συνεργασίες με εταιρίες υψηλής τεχνολογίας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26253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Playful Learning </a:t>
            </a:r>
            <a:r>
              <a:rPr lang="el-GR" dirty="0" smtClean="0"/>
              <a:t>παντού</a:t>
            </a:r>
            <a:endParaRPr lang="el-GR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73513" y="2060848"/>
            <a:ext cx="5056180" cy="4464496"/>
          </a:xfrm>
        </p:spPr>
        <p:txBody>
          <a:bodyPr>
            <a:normAutofit fontScale="62500" lnSpcReduction="20000"/>
          </a:bodyPr>
          <a:lstStyle/>
          <a:p>
            <a:r>
              <a:rPr lang="el-GR" dirty="0" smtClean="0"/>
              <a:t>Διοργάνωση παιχνιδιών μάθησης διάχυτου χαρακτήρα με τη χρήση φορητών ψηφιακών συσκευών, όπου τα παιδιά  και οι ενήλικες αλληλεπιδρούν με τους δυο κόσμους μαθαίνοντας και διασκεδάζοντας παράλληλα</a:t>
            </a:r>
          </a:p>
          <a:p>
            <a:r>
              <a:rPr lang="el-GR" dirty="0" smtClean="0"/>
              <a:t>Τα παιχνίδια αυτά αποτελούν μια νέα πρόταση εμπλοκής και απασχόλησης των παιδιών αλλά και των ενηλίκων</a:t>
            </a:r>
          </a:p>
          <a:p>
            <a:r>
              <a:rPr lang="el-GR" dirty="0" smtClean="0"/>
              <a:t>Σχεδιασμός δραστηριοτήτων με βάση τη μεθοδολογία του ΜΙΤ (</a:t>
            </a:r>
            <a:r>
              <a:rPr lang="en-US" dirty="0" err="1" smtClean="0"/>
              <a:t>Resnick</a:t>
            </a:r>
            <a:r>
              <a:rPr lang="en-US" dirty="0" smtClean="0"/>
              <a:t>, 2009). </a:t>
            </a:r>
            <a:r>
              <a:rPr lang="el-GR" dirty="0" smtClean="0"/>
              <a:t>Παρόμοιου είδους δραστηριότητες δεν υφίστανται στην αγορά</a:t>
            </a:r>
          </a:p>
          <a:p>
            <a:r>
              <a:rPr lang="el-GR" dirty="0" smtClean="0"/>
              <a:t>Δίνουμε μια διαφορετική πρόταση σε ομάδες είτε στο πλαίσιο επίσημης μάθησης , είτε σε ελεύθερη δομή  να αξιοποιήσουν τα νέα μέσα.</a:t>
            </a:r>
            <a:endParaRPr lang="el-GR" i="1" dirty="0" smtClean="0"/>
          </a:p>
          <a:p>
            <a:endParaRPr lang="el-GR" dirty="0" smtClean="0"/>
          </a:p>
          <a:p>
            <a:endParaRPr lang="el-GR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301421" y="2132856"/>
            <a:ext cx="1979712" cy="18320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653135"/>
            <a:ext cx="3113916" cy="2010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 descr="http://upload.wikimedia.org/wikipedia/commons/thumb/9/9b/Wikipedia_mobile_en.svg/220px-Wikipedia_mobile_en.svg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1133" y="2689346"/>
            <a:ext cx="1963788" cy="1963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8889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Τι είναι αυτά τα περίεργα σημαδάκια</a:t>
            </a:r>
            <a:r>
              <a:rPr lang="en-US" dirty="0" smtClean="0"/>
              <a:t>;</a:t>
            </a:r>
            <a:endParaRPr lang="el-GR" dirty="0"/>
          </a:p>
        </p:txBody>
      </p:sp>
      <p:pic>
        <p:nvPicPr>
          <p:cNvPr id="5" name="Θέση περιεχομένου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25457" y="2245699"/>
            <a:ext cx="1511939" cy="1505843"/>
          </a:xfrm>
          <a:prstGeom prst="rect">
            <a:avLst/>
          </a:prstGeom>
        </p:spPr>
      </p:pic>
      <p:pic>
        <p:nvPicPr>
          <p:cNvPr id="4" name="Εικόνα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8945" y="4304139"/>
            <a:ext cx="1670449" cy="1908213"/>
          </a:xfrm>
          <a:prstGeom prst="rect">
            <a:avLst/>
          </a:prstGeom>
        </p:spPr>
      </p:pic>
      <p:pic>
        <p:nvPicPr>
          <p:cNvPr id="6" name="Εικόνα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4128" y="4365104"/>
            <a:ext cx="2469094" cy="1847248"/>
          </a:xfrm>
          <a:prstGeom prst="rect">
            <a:avLst/>
          </a:prstGeom>
        </p:spPr>
      </p:pic>
      <p:pic>
        <p:nvPicPr>
          <p:cNvPr id="7" name="Εικόνα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24639" y="1582301"/>
            <a:ext cx="2085013" cy="2194750"/>
          </a:xfrm>
          <a:prstGeom prst="rect">
            <a:avLst/>
          </a:prstGeom>
        </p:spPr>
      </p:pic>
      <p:pic>
        <p:nvPicPr>
          <p:cNvPr id="8" name="Εικόνα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426" y="1951658"/>
            <a:ext cx="3197504" cy="4260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93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Τι είναι το </a:t>
            </a:r>
            <a:r>
              <a:rPr lang="en-US" dirty="0" smtClean="0"/>
              <a:t>QR code?</a:t>
            </a:r>
            <a:endParaRPr lang="el-GR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l-GR" dirty="0"/>
              <a:t>Ο κώδικας QR είναι ένας γραμμωτός κώδικας (</a:t>
            </a:r>
            <a:r>
              <a:rPr lang="el-GR" dirty="0" err="1"/>
              <a:t>barcode</a:t>
            </a:r>
            <a:r>
              <a:rPr lang="el-GR" dirty="0"/>
              <a:t>)</a:t>
            </a:r>
            <a:r>
              <a:rPr lang="el-GR" u="sng" dirty="0">
                <a:solidFill>
                  <a:srgbClr val="FF0000"/>
                </a:solidFill>
              </a:rPr>
              <a:t> δύο </a:t>
            </a:r>
            <a:r>
              <a:rPr lang="el-GR" dirty="0" smtClean="0"/>
              <a:t>διαστάσεων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To Bar code </a:t>
            </a:r>
            <a:r>
              <a:rPr lang="el-GR" dirty="0" smtClean="0"/>
              <a:t>είναι μια διάστασης</a:t>
            </a:r>
            <a:endParaRPr lang="en-US" dirty="0" smtClean="0"/>
          </a:p>
          <a:p>
            <a:pPr lvl="1"/>
            <a:r>
              <a:rPr lang="el-GR" dirty="0" smtClean="0"/>
              <a:t>Ο </a:t>
            </a:r>
            <a:r>
              <a:rPr lang="el-GR" dirty="0"/>
              <a:t>Κώδικας QR </a:t>
            </a:r>
            <a:r>
              <a:rPr lang="el-GR" dirty="0" smtClean="0"/>
              <a:t>μπορεί να «κρύβει» κείμενο, ήχο, φωτογραφία, βίντεο και φυσικά </a:t>
            </a:r>
            <a:r>
              <a:rPr lang="en-US" dirty="0" smtClean="0"/>
              <a:t>URL (site)</a:t>
            </a:r>
            <a:endParaRPr lang="en-US" dirty="0"/>
          </a:p>
          <a:p>
            <a:pPr marL="457200" lvl="1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*Check </a:t>
            </a:r>
            <a:r>
              <a:rPr lang="en-US" dirty="0">
                <a:solidFill>
                  <a:srgbClr val="FF0000"/>
                </a:solidFill>
              </a:rPr>
              <a:t>this </a:t>
            </a:r>
            <a:r>
              <a:rPr lang="en-US" dirty="0" err="1">
                <a:solidFill>
                  <a:srgbClr val="FF0000"/>
                </a:solidFill>
              </a:rPr>
              <a:t>site:http</a:t>
            </a:r>
            <a:r>
              <a:rPr lang="en-US" dirty="0">
                <a:solidFill>
                  <a:srgbClr val="FF0000"/>
                </a:solidFill>
              </a:rPr>
              <a:t>://www.qrcode.com/en/about</a:t>
            </a:r>
            <a:r>
              <a:rPr lang="en-US" dirty="0" smtClean="0">
                <a:solidFill>
                  <a:srgbClr val="FF0000"/>
                </a:solidFill>
              </a:rPr>
              <a:t>/</a:t>
            </a:r>
          </a:p>
          <a:p>
            <a:pPr marL="457200" lvl="1" indent="0">
              <a:buNone/>
            </a:pP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4" name="Picture 4" descr="http://upload.wikimedia.org/wikipedia/commons/thumb/9/9b/Wikipedia_mobile_en.svg/220px-Wikipedia_mobile_en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27" y="4581128"/>
            <a:ext cx="2016223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592288" y="4723925"/>
            <a:ext cx="1835696" cy="1698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C:\Users\User\Documents\BΙΒΛΙΟΘΗΚΗ\ECO-KTHMA\ΦΩΤΟ\Προυπος Παιδαγωγικη με γυρισμα\SDC1207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67322" y="4729802"/>
            <a:ext cx="2288390" cy="1716293"/>
          </a:xfrm>
          <a:prstGeom prst="rect">
            <a:avLst/>
          </a:prstGeom>
          <a:noFill/>
        </p:spPr>
      </p:pic>
      <p:pic>
        <p:nvPicPr>
          <p:cNvPr id="7" name="Picture 2" descr="C:\Users\User\Desktop\qr-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18461" y="4723925"/>
            <a:ext cx="1821710" cy="1743645"/>
          </a:xfrm>
          <a:prstGeom prst="rect">
            <a:avLst/>
          </a:prstGeom>
          <a:noFill/>
        </p:spPr>
      </p:pic>
      <p:pic>
        <p:nvPicPr>
          <p:cNvPr id="8" name="Εικόνα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8487" y="2213532"/>
            <a:ext cx="1314450" cy="85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311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Τα </a:t>
            </a:r>
            <a:r>
              <a:rPr lang="en-US" dirty="0" smtClean="0"/>
              <a:t>QR codes </a:t>
            </a:r>
            <a:r>
              <a:rPr lang="el-GR" dirty="0" smtClean="0"/>
              <a:t>ως εργαλείο </a:t>
            </a:r>
            <a:r>
              <a:rPr lang="en-US" dirty="0" smtClean="0"/>
              <a:t>Playful Learning </a:t>
            </a:r>
            <a:endParaRPr lang="el-GR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42679" y="1724422"/>
            <a:ext cx="5056180" cy="4464496"/>
          </a:xfrm>
        </p:spPr>
        <p:txBody>
          <a:bodyPr>
            <a:normAutofit fontScale="70000" lnSpcReduction="20000"/>
          </a:bodyPr>
          <a:lstStyle/>
          <a:p>
            <a:r>
              <a:rPr lang="el-GR" dirty="0" smtClean="0"/>
              <a:t>Διοργάνωση παιχνιδιών μάθησης διάχυτου χαρακτήρα με τη χρήση φορητών ψηφιακών συσκευών, όπου τα παιδιά  και οι ενήλικες αλληλεπιδρούν με τους δυο κόσμους μαθαίνοντας και διασκεδάζοντας παράλληλα</a:t>
            </a:r>
          </a:p>
          <a:p>
            <a:r>
              <a:rPr lang="el-GR" dirty="0" smtClean="0"/>
              <a:t>Τα παιχνίδια αυτά αποτελούν μια νέα πρόταση εμπλοκής και απασχόλησης των παιδιών αλλά και των ενηλίκων</a:t>
            </a:r>
          </a:p>
          <a:p>
            <a:r>
              <a:rPr lang="el-GR" dirty="0" smtClean="0"/>
              <a:t>Σχεδιασμός δραστηριοτήτων με βάση τη μεθοδολογία του ΜΙΤ (</a:t>
            </a:r>
            <a:r>
              <a:rPr lang="en-US" dirty="0" smtClean="0"/>
              <a:t>Resnick, 2009). </a:t>
            </a:r>
            <a:endParaRPr lang="el-GR" dirty="0" smtClean="0"/>
          </a:p>
          <a:p>
            <a:endParaRPr lang="el-G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4550" y="4847215"/>
            <a:ext cx="3113916" cy="2010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Εικόνα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4560" y="2967210"/>
            <a:ext cx="2705100" cy="1685925"/>
          </a:xfrm>
          <a:prstGeom prst="rect">
            <a:avLst/>
          </a:prstGeom>
        </p:spPr>
      </p:pic>
      <p:pic>
        <p:nvPicPr>
          <p:cNvPr id="6" name="Εικόνα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4550" y="1014139"/>
            <a:ext cx="2457450" cy="1857375"/>
          </a:xfrm>
          <a:prstGeom prst="rect">
            <a:avLst/>
          </a:prstGeom>
        </p:spPr>
      </p:pic>
      <p:pic>
        <p:nvPicPr>
          <p:cNvPr id="7" name="Εικόνα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9044" y="5284579"/>
            <a:ext cx="1982264" cy="1484784"/>
          </a:xfrm>
          <a:prstGeom prst="rect">
            <a:avLst/>
          </a:prstGeom>
        </p:spPr>
      </p:pic>
      <p:pic>
        <p:nvPicPr>
          <p:cNvPr id="8" name="Εικόνα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4057" y="5181098"/>
            <a:ext cx="1691746" cy="1691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673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Εικόνα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5010150"/>
            <a:ext cx="2476500" cy="1847850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Που είναι χρήσιμα τα </a:t>
            </a:r>
            <a:r>
              <a:rPr lang="en-US" dirty="0" smtClean="0"/>
              <a:t>QR codes ?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Στο μάρκετινγκ </a:t>
            </a:r>
          </a:p>
          <a:p>
            <a:r>
              <a:rPr lang="el-GR" dirty="0" smtClean="0"/>
              <a:t>Στο παιχνίδι</a:t>
            </a:r>
          </a:p>
          <a:p>
            <a:r>
              <a:rPr lang="el-GR" dirty="0" smtClean="0"/>
              <a:t>Στην ενημέρωσή μας ως καταναλωτές</a:t>
            </a:r>
          </a:p>
          <a:p>
            <a:r>
              <a:rPr lang="el-GR" dirty="0" smtClean="0"/>
              <a:t>Στη μάθηση </a:t>
            </a:r>
            <a:endParaRPr lang="el-GR" dirty="0"/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5" y="3585118"/>
            <a:ext cx="3600401" cy="3249515"/>
          </a:xfrm>
          <a:prstGeom prst="rect">
            <a:avLst/>
          </a:prstGeom>
        </p:spPr>
      </p:pic>
      <p:pic>
        <p:nvPicPr>
          <p:cNvPr id="4" name="Εικόνα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5348733"/>
            <a:ext cx="3067050" cy="1485900"/>
          </a:xfrm>
          <a:prstGeom prst="rect">
            <a:avLst/>
          </a:prstGeom>
        </p:spPr>
      </p:pic>
      <p:pic>
        <p:nvPicPr>
          <p:cNvPr id="6" name="Εικόνα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700" y="4358133"/>
            <a:ext cx="1847850" cy="2476500"/>
          </a:xfrm>
          <a:prstGeom prst="rect">
            <a:avLst/>
          </a:prstGeom>
        </p:spPr>
      </p:pic>
      <p:pic>
        <p:nvPicPr>
          <p:cNvPr id="7" name="Εικόνα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6200" y="1188217"/>
            <a:ext cx="2135991" cy="1665064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7983" y="3402556"/>
            <a:ext cx="1559793" cy="1609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756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Παιχνίδια Διάχυτου Χαρακτήρα</a:t>
            </a:r>
            <a:br>
              <a:rPr lang="el-GR" dirty="0" smtClean="0"/>
            </a:br>
            <a:r>
              <a:rPr lang="el-GR" dirty="0" smtClean="0"/>
              <a:t>(</a:t>
            </a:r>
            <a:r>
              <a:rPr lang="en-US" dirty="0" smtClean="0"/>
              <a:t>Pervasive Games)</a:t>
            </a:r>
            <a:endParaRPr lang="el-GR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Φιλοσοφία και γενικά </a:t>
            </a:r>
            <a:r>
              <a:rPr lang="el-GR" sz="2400" dirty="0" smtClean="0"/>
              <a:t>χαρακτηριστικά</a:t>
            </a:r>
            <a:endParaRPr lang="el-GR" sz="2400" dirty="0" smtClean="0"/>
          </a:p>
          <a:p>
            <a:r>
              <a:rPr lang="el-GR" sz="2400" dirty="0" smtClean="0">
                <a:solidFill>
                  <a:srgbClr val="FF0000"/>
                </a:solidFill>
              </a:rPr>
              <a:t>Γιατί παίζουμε με τους </a:t>
            </a:r>
            <a:r>
              <a:rPr lang="en-US" sz="2400" dirty="0" smtClean="0">
                <a:solidFill>
                  <a:srgbClr val="FF0000"/>
                </a:solidFill>
              </a:rPr>
              <a:t>digital natives*</a:t>
            </a:r>
            <a:r>
              <a:rPr lang="el-GR" sz="2400" dirty="0" smtClean="0">
                <a:solidFill>
                  <a:srgbClr val="FF0000"/>
                </a:solidFill>
              </a:rPr>
              <a:t>!</a:t>
            </a:r>
            <a:endParaRPr lang="el-GR" sz="24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43608" y="6309320"/>
            <a:ext cx="11247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 smtClean="0"/>
              <a:t>*</a:t>
            </a:r>
            <a:r>
              <a:rPr lang="en-US" sz="1200" i="1" dirty="0" err="1" smtClean="0"/>
              <a:t>Prensky</a:t>
            </a:r>
            <a:r>
              <a:rPr lang="en-US" sz="1200" i="1" dirty="0" smtClean="0"/>
              <a:t>, 2009</a:t>
            </a:r>
            <a:endParaRPr lang="el-GR" sz="12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606</TotalTime>
  <Words>587</Words>
  <Application>Microsoft Office PowerPoint</Application>
  <PresentationFormat>Προβολή στην οθόνη (4:3)</PresentationFormat>
  <Paragraphs>94</Paragraphs>
  <Slides>21</Slides>
  <Notes>2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21</vt:i4>
      </vt:variant>
    </vt:vector>
  </HeadingPairs>
  <TitlesOfParts>
    <vt:vector size="26" baseType="lpstr">
      <vt:lpstr>Arial</vt:lpstr>
      <vt:lpstr>Calibri</vt:lpstr>
      <vt:lpstr>Katsoulidis</vt:lpstr>
      <vt:lpstr>Times New Roman</vt:lpstr>
      <vt:lpstr>Θέμα του Office</vt:lpstr>
      <vt:lpstr>Δημιουργώντας έναν «ελκυστικό» υβριδικό χώρο</vt:lpstr>
      <vt:lpstr>Παρουσίαση του PowerPoint</vt:lpstr>
      <vt:lpstr>Ecoktima: Πεδία δράσης και συνεργασίας</vt:lpstr>
      <vt:lpstr>Playful Learning παντού</vt:lpstr>
      <vt:lpstr>Τι είναι αυτά τα περίεργα σημαδάκια;</vt:lpstr>
      <vt:lpstr>Τι είναι το QR code?</vt:lpstr>
      <vt:lpstr>Τα QR codes ως εργαλείο Playful Learning </vt:lpstr>
      <vt:lpstr>Που είναι χρήσιμα τα QR codes ?</vt:lpstr>
      <vt:lpstr>Παιχνίδια Διάχυτου Χαρακτήρα (Pervasive Games)</vt:lpstr>
      <vt:lpstr>Παρουσίαση του PowerPoint</vt:lpstr>
      <vt:lpstr>Παρουσίαση του PowerPoint</vt:lpstr>
      <vt:lpstr>QR codes: δημιουργούμε το δικό μας περιβάλλον παγνιώδους μάθησης!</vt:lpstr>
      <vt:lpstr>Στο ecoktima όλα είναι …διπλά!</vt:lpstr>
      <vt:lpstr>Παρουσίαση του PowerPoint</vt:lpstr>
      <vt:lpstr>…για μεγάλα </vt:lpstr>
      <vt:lpstr>…και μικρά παιδιά</vt:lpstr>
      <vt:lpstr>Παρουσίαση του PowerPoint</vt:lpstr>
      <vt:lpstr>  Αισθάνομαι, Θυμάμαι, Αφηγούμαι</vt:lpstr>
      <vt:lpstr>Στο ecoktima είμαστε πολλοί</vt:lpstr>
      <vt:lpstr>Γιατί εδώ μιλάμε για engagement!</vt:lpstr>
      <vt:lpstr>Ευχαριστούμε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Πρόταση Συνεργασίας</dc:title>
  <dc:creator>Maraki</dc:creator>
  <cp:lastModifiedBy>Μαρία Φιλιππη</cp:lastModifiedBy>
  <cp:revision>87</cp:revision>
  <dcterms:created xsi:type="dcterms:W3CDTF">2013-02-17T18:55:53Z</dcterms:created>
  <dcterms:modified xsi:type="dcterms:W3CDTF">2014-12-10T14:49:32Z</dcterms:modified>
</cp:coreProperties>
</file>