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72" r:id="rId3"/>
  </p:sldMasterIdLst>
  <p:sldIdLst>
    <p:sldId id="256" r:id="rId4"/>
    <p:sldId id="257" r:id="rId5"/>
    <p:sldId id="258" r:id="rId6"/>
    <p:sldId id="261" r:id="rId7"/>
    <p:sldId id="263" r:id="rId8"/>
    <p:sldId id="264" r:id="rId9"/>
    <p:sldId id="266" r:id="rId10"/>
    <p:sldId id="265" r:id="rId11"/>
    <p:sldId id="268" r:id="rId12"/>
    <p:sldId id="267" r:id="rId13"/>
    <p:sldId id="260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0498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7987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3474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0661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5416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113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8719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782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el-GR" dirty="0" smtClean="0"/>
              <a:t>μέρες Ευχρηστίας &amp; Προσβασιμότητας 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978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415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91057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692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0873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9775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70191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2375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08013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75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31219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0228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1588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351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98BB-88FA-464E-89F6-94DF2DC618D8}" type="slidenum">
              <a:rPr lang="el-GR" smtClean="0"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2FEE54B-448A-43E9-876B-3975A83FFC16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dirty="0" smtClean="0"/>
              <a:t>Ημέρες Ευχρηστίας &amp; Προσβασιμότητας </a:t>
            </a:r>
            <a:endParaRPr lang="el-G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dirty="0" smtClean="0"/>
              <a:t>Παναγιώτης </a:t>
            </a:r>
            <a:r>
              <a:rPr lang="el-GR" dirty="0" err="1" smtClean="0"/>
              <a:t>Ζαχαριάς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9A8E-476C-45F7-BFA2-A8B0C083B463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0A79-8B55-4312-B6AC-D31903FAEC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304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CD24-AACE-4832-9F2C-1CDA2773059F}" type="datetimeFigureOut">
              <a:rPr lang="el-GR" smtClean="0"/>
              <a:t>10/12/2014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F20C7-256F-4858-98F3-B29FA616C7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099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bout.me/panagiotis_zaharias" TargetMode="External"/><Relationship Id="rId2" Type="http://schemas.openxmlformats.org/officeDocument/2006/relationships/hyperlink" Target="mailto:pz@aueb.g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.linkedin.com/pub/panagiotis-zaharias/0/bb6/a9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268761"/>
            <a:ext cx="7772400" cy="2880319"/>
          </a:xfrm>
        </p:spPr>
        <p:txBody>
          <a:bodyPr>
            <a:normAutofit/>
          </a:bodyPr>
          <a:lstStyle/>
          <a:p>
            <a:pPr algn="ctr"/>
            <a:r>
              <a:rPr lang="el-GR" b="1" dirty="0"/>
              <a:t>Σχεδίαση </a:t>
            </a:r>
            <a:r>
              <a:rPr lang="el-GR" b="1" dirty="0" err="1"/>
              <a:t>παιχνιδοποιημένων</a:t>
            </a:r>
            <a:r>
              <a:rPr lang="el-GR" b="1" dirty="0"/>
              <a:t> συστημάτων: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Μια </a:t>
            </a:r>
            <a:r>
              <a:rPr lang="el-GR" b="1" dirty="0"/>
              <a:t>απάντηση στο πρόβλημα του </a:t>
            </a:r>
            <a:r>
              <a:rPr lang="en-US" b="1" dirty="0"/>
              <a:t>engagement</a:t>
            </a:r>
            <a:r>
              <a:rPr lang="el-GR" b="1" dirty="0"/>
              <a:t> ή άλλη μια μόδα?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417712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Δρ. Παναγιώτης </a:t>
            </a:r>
            <a:r>
              <a:rPr lang="el-GR" dirty="0" err="1" smtClean="0"/>
              <a:t>Ζαχαριάς</a:t>
            </a:r>
            <a:r>
              <a:rPr lang="en-US" dirty="0" smtClean="0"/>
              <a:t> </a:t>
            </a:r>
            <a:endParaRPr lang="el-GR" dirty="0" smtClean="0"/>
          </a:p>
          <a:p>
            <a:pPr algn="ctr"/>
            <a:r>
              <a:rPr lang="el-GR" dirty="0" smtClean="0"/>
              <a:t>10/12/2014</a:t>
            </a:r>
            <a:endParaRPr lang="el-GR" dirty="0"/>
          </a:p>
          <a:p>
            <a:pPr algn="ctr"/>
            <a:r>
              <a:rPr lang="el-GR" dirty="0" smtClean="0"/>
              <a:t>Ημέρες Ευχρηστίας &amp; Προσβασιμότητας 2014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575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16832"/>
            <a:ext cx="7056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 smtClean="0"/>
              <a:t>… τελικά το </a:t>
            </a:r>
            <a:r>
              <a:rPr lang="en-US" sz="3600" dirty="0" err="1" smtClean="0"/>
              <a:t>gamification</a:t>
            </a:r>
            <a:r>
              <a:rPr lang="en-US" sz="3600" dirty="0" smtClean="0"/>
              <a:t> </a:t>
            </a:r>
            <a:r>
              <a:rPr lang="el-GR" sz="3600" dirty="0" smtClean="0"/>
              <a:t>είναι μια λύση στο πρόβλημα του </a:t>
            </a:r>
            <a:r>
              <a:rPr lang="en-US" sz="3600" dirty="0" smtClean="0"/>
              <a:t>Engagement </a:t>
            </a:r>
            <a:r>
              <a:rPr lang="el-GR" sz="3600" dirty="0" smtClean="0"/>
              <a:t>ή απλά άλλη μια περαστική μόδα?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402506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/>
          <a:lstStyle/>
          <a:p>
            <a:r>
              <a:rPr lang="el-GR" b="1" dirty="0" smtClean="0"/>
              <a:t>Ευχαριστώ πολύ</a:t>
            </a:r>
            <a:r>
              <a:rPr lang="en-US" b="1" dirty="0" smtClean="0"/>
              <a:t>!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Επικοινωνία:</a:t>
            </a:r>
          </a:p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pz@aueb.gr</a:t>
            </a:r>
            <a:endParaRPr lang="el-GR" dirty="0"/>
          </a:p>
          <a:p>
            <a:r>
              <a:rPr lang="en-US" dirty="0" smtClean="0"/>
              <a:t>Web: </a:t>
            </a:r>
            <a:r>
              <a:rPr lang="en-US" dirty="0" smtClean="0">
                <a:hlinkClick r:id="rId3"/>
              </a:rPr>
              <a:t>http://about.me/panagiotis_zaharias</a:t>
            </a:r>
            <a:endParaRPr lang="el-GR" dirty="0"/>
          </a:p>
          <a:p>
            <a:r>
              <a:rPr lang="en-US" dirty="0" err="1" smtClean="0"/>
              <a:t>Linkedin</a:t>
            </a:r>
            <a:r>
              <a:rPr lang="en-US" dirty="0" smtClean="0"/>
              <a:t>: </a:t>
            </a:r>
            <a:r>
              <a:rPr lang="en-US" dirty="0" smtClean="0">
                <a:hlinkClick r:id="rId4"/>
              </a:rPr>
              <a:t>http://gr.linkedin.com/pub/panagiotis-zaharias/0/bb6/a91</a:t>
            </a:r>
            <a:endParaRPr lang="en-US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453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Motivational affordances &amp; outcomes </a:t>
            </a:r>
          </a:p>
          <a:p>
            <a:r>
              <a:rPr lang="en-US" dirty="0" smtClean="0"/>
              <a:t>Context and types of </a:t>
            </a:r>
            <a:r>
              <a:rPr lang="en-US" dirty="0" err="1" smtClean="0"/>
              <a:t>gamification</a:t>
            </a:r>
            <a:r>
              <a:rPr lang="en-US" dirty="0" smtClean="0"/>
              <a:t> studies</a:t>
            </a:r>
          </a:p>
          <a:p>
            <a:r>
              <a:rPr lang="en-US" dirty="0" smtClean="0"/>
              <a:t>Main results</a:t>
            </a:r>
          </a:p>
          <a:p>
            <a:r>
              <a:rPr lang="en-US" dirty="0" smtClean="0"/>
              <a:t>Problems </a:t>
            </a:r>
          </a:p>
          <a:p>
            <a:r>
              <a:rPr lang="en-US" dirty="0" smtClean="0"/>
              <a:t>Future Challenges 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6042774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Based on (</a:t>
            </a:r>
            <a:r>
              <a:rPr lang="en-US" sz="1600" dirty="0" err="1" smtClean="0"/>
              <a:t>Hamari</a:t>
            </a:r>
            <a:r>
              <a:rPr lang="en-US" sz="1600" dirty="0" smtClean="0"/>
              <a:t> et al., 2014</a:t>
            </a:r>
            <a:r>
              <a:rPr lang="en-US" sz="1600" dirty="0"/>
              <a:t> </a:t>
            </a:r>
            <a:r>
              <a:rPr lang="en-US" sz="1600" dirty="0" smtClean="0"/>
              <a:t>; </a:t>
            </a:r>
            <a:r>
              <a:rPr lang="en-US" sz="1600" dirty="0" err="1" smtClean="0"/>
              <a:t>Seaborn</a:t>
            </a:r>
            <a:r>
              <a:rPr lang="en-US" sz="1600" dirty="0" smtClean="0"/>
              <a:t> and </a:t>
            </a:r>
            <a:r>
              <a:rPr lang="en-US" sz="1600" dirty="0" err="1" smtClean="0"/>
              <a:t>Fels</a:t>
            </a:r>
            <a:r>
              <a:rPr lang="en-US" sz="1600" dirty="0" smtClean="0"/>
              <a:t>, 2015) 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5722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</a:t>
            </a:r>
            <a:r>
              <a:rPr lang="en-US" dirty="0" err="1" smtClean="0"/>
              <a:t>gamification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Gamification</a:t>
            </a:r>
            <a:r>
              <a:rPr lang="en-US" dirty="0" smtClean="0"/>
              <a:t> is </a:t>
            </a:r>
            <a:r>
              <a:rPr lang="en-US" i="1" dirty="0"/>
              <a:t>the use of game design elements in </a:t>
            </a:r>
            <a:r>
              <a:rPr lang="en-US" i="1" dirty="0" smtClean="0"/>
              <a:t>non-game contexts</a:t>
            </a:r>
            <a:r>
              <a:rPr lang="en-US" dirty="0" smtClean="0"/>
              <a:t>. (Deterding et al., 2011). </a:t>
            </a:r>
          </a:p>
          <a:p>
            <a:endParaRPr lang="en-US" dirty="0" smtClean="0"/>
          </a:p>
          <a:p>
            <a:r>
              <a:rPr lang="en-US" dirty="0" err="1" smtClean="0"/>
              <a:t>Gamification</a:t>
            </a:r>
            <a:r>
              <a:rPr lang="en-US" dirty="0" smtClean="0"/>
              <a:t> is the </a:t>
            </a:r>
            <a:r>
              <a:rPr lang="en-US" dirty="0"/>
              <a:t>process of </a:t>
            </a:r>
            <a:r>
              <a:rPr lang="en-US" i="1" dirty="0"/>
              <a:t>enhancing services </a:t>
            </a:r>
            <a:r>
              <a:rPr lang="en-US" dirty="0"/>
              <a:t>with </a:t>
            </a:r>
            <a:r>
              <a:rPr lang="en-US" i="1" dirty="0"/>
              <a:t>(motivational) affordances </a:t>
            </a:r>
            <a:r>
              <a:rPr lang="en-US" dirty="0"/>
              <a:t>in order to invoke </a:t>
            </a:r>
            <a:r>
              <a:rPr lang="en-US" dirty="0" err="1"/>
              <a:t>gameful</a:t>
            </a:r>
            <a:r>
              <a:rPr lang="en-US" dirty="0"/>
              <a:t> experiences and further behavioral </a:t>
            </a:r>
            <a:r>
              <a:rPr lang="en-US" dirty="0" smtClean="0"/>
              <a:t>outcomes. (</a:t>
            </a:r>
            <a:r>
              <a:rPr lang="en-US" dirty="0" err="1" smtClean="0"/>
              <a:t>Hamari</a:t>
            </a:r>
            <a:r>
              <a:rPr lang="en-US" dirty="0" smtClean="0"/>
              <a:t>, 2013).  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941169"/>
            <a:ext cx="482453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5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Motivational affordances &amp; outcomes </a:t>
            </a:r>
            <a:endParaRPr lang="el-GR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09420701"/>
              </p:ext>
            </p:extLst>
          </p:nvPr>
        </p:nvGraphicFramePr>
        <p:xfrm>
          <a:off x="323528" y="2204864"/>
          <a:ext cx="4104456" cy="328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3147"/>
                <a:gridCol w="2121309"/>
              </a:tblGrid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Affordance</a:t>
                      </a:r>
                      <a:r>
                        <a:rPr lang="en-US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Studies </a:t>
                      </a:r>
                      <a:endParaRPr lang="el-GR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Points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Leaderboards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Badges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l-GR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Levels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Challenges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5579126"/>
              </p:ext>
            </p:extLst>
          </p:nvPr>
        </p:nvGraphicFramePr>
        <p:xfrm>
          <a:off x="4716016" y="1772816"/>
          <a:ext cx="410445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3147"/>
                <a:gridCol w="2121309"/>
              </a:tblGrid>
              <a:tr h="528059">
                <a:tc>
                  <a:txBody>
                    <a:bodyPr/>
                    <a:lstStyle/>
                    <a:p>
                      <a:r>
                        <a:rPr lang="en-US" dirty="0" smtClean="0"/>
                        <a:t>Outcomes/</a:t>
                      </a:r>
                    </a:p>
                    <a:p>
                      <a:r>
                        <a:rPr lang="en-US" dirty="0" smtClean="0"/>
                        <a:t>Dependent variable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Studies </a:t>
                      </a:r>
                      <a:endParaRPr lang="el-GR" dirty="0"/>
                    </a:p>
                  </a:txBody>
                  <a:tcPr/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US" dirty="0" smtClean="0"/>
                        <a:t>Psychological outcomes  </a:t>
                      </a:r>
                    </a:p>
                    <a:p>
                      <a:r>
                        <a:rPr lang="en-US" dirty="0" smtClean="0"/>
                        <a:t>(e.g.</a:t>
                      </a:r>
                      <a:r>
                        <a:rPr lang="en-US" baseline="0" dirty="0" smtClean="0"/>
                        <a:t>  Engagement, satisfaction, fun, attitudes)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l-GR" dirty="0"/>
                    </a:p>
                  </a:txBody>
                  <a:tcPr/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US" dirty="0" smtClean="0"/>
                        <a:t>Behavioral</a:t>
                      </a:r>
                      <a:r>
                        <a:rPr lang="en-US" baseline="0" dirty="0" smtClean="0"/>
                        <a:t> outcomes </a:t>
                      </a:r>
                    </a:p>
                    <a:p>
                      <a:r>
                        <a:rPr lang="en-US" baseline="0" dirty="0" smtClean="0"/>
                        <a:t>(e.g. site participation, learning effectiveness, amount of content contributed etc.)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37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&amp; type of </a:t>
            </a:r>
            <a:r>
              <a:rPr lang="en-US" dirty="0" err="1" smtClean="0"/>
              <a:t>gamification</a:t>
            </a:r>
            <a:r>
              <a:rPr lang="en-US" dirty="0" smtClean="0"/>
              <a:t> studies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5049772"/>
              </p:ext>
            </p:extLst>
          </p:nvPr>
        </p:nvGraphicFramePr>
        <p:xfrm>
          <a:off x="251520" y="2014840"/>
          <a:ext cx="41148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Context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studies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Commerce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Health/exercise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Intra organizational and work systems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Innovation</a:t>
                      </a:r>
                      <a:r>
                        <a:rPr lang="en-US" baseline="0" dirty="0" smtClean="0"/>
                        <a:t>/ideation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358809"/>
              </p:ext>
            </p:extLst>
          </p:nvPr>
        </p:nvGraphicFramePr>
        <p:xfrm>
          <a:off x="4572000" y="2420888"/>
          <a:ext cx="440283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3766"/>
                <a:gridCol w="20690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studies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Qualitative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Mixed methods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39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results 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4202653"/>
              </p:ext>
            </p:extLst>
          </p:nvPr>
        </p:nvGraphicFramePr>
        <p:xfrm>
          <a:off x="457200" y="15856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studies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tests positive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 of the test</a:t>
                      </a:r>
                      <a:r>
                        <a:rPr lang="en-US" baseline="0" dirty="0" smtClean="0"/>
                        <a:t> positive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Only descriptive statistics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3789040"/>
            <a:ext cx="7272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The findings of the fully qualitative studies as well as the qualitative results of the mixed methods papers consisted of both positive and negative perceptions </a:t>
            </a: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9411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problems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Gamification</a:t>
            </a:r>
            <a:r>
              <a:rPr lang="en-US" dirty="0" smtClean="0"/>
              <a:t> a manifold phenomenon </a:t>
            </a:r>
          </a:p>
          <a:p>
            <a:r>
              <a:rPr lang="en-US" dirty="0" smtClean="0"/>
              <a:t>More rigorous methodologies are needed</a:t>
            </a:r>
          </a:p>
          <a:p>
            <a:r>
              <a:rPr lang="en-US" dirty="0" smtClean="0"/>
              <a:t>Methodological problems </a:t>
            </a:r>
          </a:p>
          <a:p>
            <a:pPr lvl="1"/>
            <a:r>
              <a:rPr lang="en-US" dirty="0" smtClean="0"/>
              <a:t>Small sample sizes (around N=20)</a:t>
            </a:r>
          </a:p>
          <a:p>
            <a:pPr lvl="1"/>
            <a:r>
              <a:rPr lang="en-US" dirty="0" smtClean="0"/>
              <a:t>Validated measures were not used</a:t>
            </a:r>
          </a:p>
          <a:p>
            <a:pPr lvl="1"/>
            <a:r>
              <a:rPr lang="en-US" dirty="0" smtClean="0"/>
              <a:t>Some experiments with no control groups</a:t>
            </a:r>
          </a:p>
          <a:p>
            <a:pPr lvl="1"/>
            <a:r>
              <a:rPr lang="en-US" dirty="0" smtClean="0"/>
              <a:t>Experiment timeframes were very short (novelty effect)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challenges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Overcome methodological problems – study design issues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 one-off </a:t>
            </a:r>
            <a:r>
              <a:rPr lang="en-US" dirty="0"/>
              <a:t>studies will need to be replicated, comparative and longitudinal </a:t>
            </a:r>
            <a:r>
              <a:rPr lang="en-US" dirty="0" smtClean="0"/>
              <a:t>designs have to implemented etc.</a:t>
            </a:r>
          </a:p>
          <a:p>
            <a:r>
              <a:rPr lang="en-US" dirty="0" smtClean="0"/>
              <a:t>Remove of </a:t>
            </a:r>
            <a:r>
              <a:rPr lang="en-US" dirty="0" err="1" smtClean="0"/>
              <a:t>gamification</a:t>
            </a:r>
            <a:r>
              <a:rPr lang="en-US" dirty="0" smtClean="0"/>
              <a:t> elements</a:t>
            </a:r>
          </a:p>
          <a:p>
            <a:r>
              <a:rPr lang="en-US" dirty="0" smtClean="0"/>
              <a:t>Compare the usefulness of motivational affordances - game mechanics </a:t>
            </a:r>
          </a:p>
          <a:p>
            <a:r>
              <a:rPr lang="en-US" dirty="0" smtClean="0"/>
              <a:t>Validate theoretical frameworks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Deterding</a:t>
            </a:r>
            <a:r>
              <a:rPr lang="en-US" dirty="0" smtClean="0"/>
              <a:t>, S., Dixon, D., </a:t>
            </a:r>
            <a:r>
              <a:rPr lang="en-US" dirty="0" err="1" smtClean="0"/>
              <a:t>Khaled</a:t>
            </a:r>
            <a:r>
              <a:rPr lang="en-US" dirty="0" smtClean="0"/>
              <a:t>, R., </a:t>
            </a:r>
            <a:r>
              <a:rPr lang="en-US" dirty="0" err="1" smtClean="0"/>
              <a:t>Nacke</a:t>
            </a:r>
            <a:r>
              <a:rPr lang="en-US" dirty="0" smtClean="0"/>
              <a:t>, L., (2011a). From game design elements to </a:t>
            </a:r>
            <a:r>
              <a:rPr lang="en-US" dirty="0" err="1"/>
              <a:t>gamefulness</a:t>
            </a:r>
            <a:r>
              <a:rPr lang="en-US" dirty="0"/>
              <a:t>: defining “</a:t>
            </a:r>
            <a:r>
              <a:rPr lang="en-US" dirty="0" err="1"/>
              <a:t>gamification</a:t>
            </a:r>
            <a:r>
              <a:rPr lang="en-US" dirty="0"/>
              <a:t>”. </a:t>
            </a:r>
            <a:r>
              <a:rPr lang="en-US" dirty="0" smtClean="0"/>
              <a:t>In </a:t>
            </a:r>
            <a:r>
              <a:rPr lang="en-US" i="1" dirty="0" smtClean="0"/>
              <a:t>Proceedings of the15th International </a:t>
            </a:r>
            <a:r>
              <a:rPr lang="en-US" i="1" dirty="0"/>
              <a:t>Academic </a:t>
            </a:r>
            <a:r>
              <a:rPr lang="en-US" i="1" dirty="0" err="1" smtClean="0"/>
              <a:t>MindTrek</a:t>
            </a:r>
            <a:r>
              <a:rPr lang="en-US" i="1" dirty="0" smtClean="0"/>
              <a:t> Conference: Envisioning Future Media Environments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dirty="0" smtClean="0"/>
              <a:t> ACM,Tampere,Finland,pp.9–15</a:t>
            </a:r>
            <a:r>
              <a:rPr lang="en-US" dirty="0"/>
              <a:t>. </a:t>
            </a:r>
            <a:endParaRPr lang="el-GR" dirty="0"/>
          </a:p>
          <a:p>
            <a:r>
              <a:rPr lang="en-US" dirty="0" err="1" smtClean="0"/>
              <a:t>Hamari</a:t>
            </a:r>
            <a:r>
              <a:rPr lang="en-US" dirty="0" smtClean="0"/>
              <a:t>, J. (2013). Transforming </a:t>
            </a:r>
            <a:r>
              <a:rPr lang="en-US" dirty="0"/>
              <a:t>Homo </a:t>
            </a:r>
            <a:r>
              <a:rPr lang="en-US" dirty="0" err="1"/>
              <a:t>Economicus</a:t>
            </a:r>
            <a:r>
              <a:rPr lang="en-US" dirty="0"/>
              <a:t> into Homo </a:t>
            </a:r>
            <a:r>
              <a:rPr lang="en-US" dirty="0" err="1"/>
              <a:t>Ludens</a:t>
            </a:r>
            <a:r>
              <a:rPr lang="en-US" dirty="0"/>
              <a:t>: </a:t>
            </a:r>
            <a:r>
              <a:rPr lang="en-US" dirty="0" smtClean="0"/>
              <a:t> A </a:t>
            </a:r>
            <a:r>
              <a:rPr lang="en-US" dirty="0"/>
              <a:t>Field Experiment on </a:t>
            </a:r>
            <a:r>
              <a:rPr lang="en-US" dirty="0" err="1"/>
              <a:t>Gamification</a:t>
            </a:r>
            <a:r>
              <a:rPr lang="en-US" dirty="0"/>
              <a:t> in a Utilitarian Peer-To-Peer Trading </a:t>
            </a:r>
            <a:r>
              <a:rPr lang="en-US" dirty="0" smtClean="0"/>
              <a:t>Service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i="1" dirty="0" smtClean="0"/>
              <a:t>Electronic Commerce </a:t>
            </a:r>
            <a:r>
              <a:rPr lang="en-US" i="1" dirty="0"/>
              <a:t>Research and Applications</a:t>
            </a:r>
            <a:r>
              <a:rPr lang="en-US" dirty="0"/>
              <a:t>, 12(4), 2013, </a:t>
            </a:r>
            <a:r>
              <a:rPr lang="en-US" dirty="0" smtClean="0"/>
              <a:t>236-245</a:t>
            </a:r>
            <a:r>
              <a:rPr lang="en-US" dirty="0"/>
              <a:t>. </a:t>
            </a:r>
            <a:endParaRPr lang="el-GR" dirty="0"/>
          </a:p>
          <a:p>
            <a:r>
              <a:rPr lang="en-US" dirty="0" err="1" smtClean="0"/>
              <a:t>Hamari</a:t>
            </a:r>
            <a:r>
              <a:rPr lang="en-US" dirty="0"/>
              <a:t>, J., </a:t>
            </a:r>
            <a:r>
              <a:rPr lang="en-US" dirty="0" err="1"/>
              <a:t>Koivisto</a:t>
            </a:r>
            <a:r>
              <a:rPr lang="en-US" dirty="0"/>
              <a:t>, J., &amp; </a:t>
            </a:r>
            <a:r>
              <a:rPr lang="en-US" dirty="0" err="1"/>
              <a:t>Sarsa</a:t>
            </a:r>
            <a:r>
              <a:rPr lang="en-US" dirty="0"/>
              <a:t>, H. (2014). Does </a:t>
            </a:r>
            <a:r>
              <a:rPr lang="en-US" dirty="0" err="1"/>
              <a:t>Gamification</a:t>
            </a:r>
            <a:r>
              <a:rPr lang="en-US" dirty="0"/>
              <a:t> Work? – A Literature Review of Empirical Studies on </a:t>
            </a:r>
            <a:r>
              <a:rPr lang="en-US" dirty="0" err="1"/>
              <a:t>Gamification</a:t>
            </a:r>
            <a:r>
              <a:rPr lang="en-US" dirty="0"/>
              <a:t>. In </a:t>
            </a:r>
            <a:r>
              <a:rPr lang="en-US" i="1" dirty="0"/>
              <a:t>proceedings of the 47th Hawaii International Conference on System Sciences</a:t>
            </a:r>
            <a:r>
              <a:rPr lang="en-US" dirty="0"/>
              <a:t>, Hawaii, USA, January 6-9, 2014. </a:t>
            </a:r>
            <a:endParaRPr lang="en-US" dirty="0" smtClean="0"/>
          </a:p>
          <a:p>
            <a:r>
              <a:rPr lang="en-US" dirty="0" err="1" smtClean="0"/>
              <a:t>Seaborn</a:t>
            </a:r>
            <a:r>
              <a:rPr lang="en-US" dirty="0" smtClean="0"/>
              <a:t>, K., and </a:t>
            </a:r>
            <a:r>
              <a:rPr lang="en-US" dirty="0" err="1" smtClean="0"/>
              <a:t>Fels</a:t>
            </a:r>
            <a:r>
              <a:rPr lang="en-US" dirty="0" smtClean="0"/>
              <a:t>, D. I. (2015). </a:t>
            </a:r>
            <a:r>
              <a:rPr lang="en-US" dirty="0" err="1"/>
              <a:t>Gamification</a:t>
            </a:r>
            <a:r>
              <a:rPr lang="en-US" dirty="0"/>
              <a:t> </a:t>
            </a:r>
            <a:r>
              <a:rPr lang="en-US" dirty="0" smtClean="0"/>
              <a:t>in theory and action: A survey. </a:t>
            </a:r>
            <a:r>
              <a:rPr lang="en-US" i="1" dirty="0" smtClean="0"/>
              <a:t>International Journal of Human Computer Studies</a:t>
            </a:r>
            <a:r>
              <a:rPr lang="en-US" dirty="0" smtClean="0"/>
              <a:t> 74 (2015)14–31.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3302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264</TotalTime>
  <Words>522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Origin</vt:lpstr>
      <vt:lpstr>1_Custom Design</vt:lpstr>
      <vt:lpstr>Custom Design</vt:lpstr>
      <vt:lpstr>Σχεδίαση παιχνιδοποιημένων συστημάτων:  Μια απάντηση στο πρόβλημα του engagement ή άλλη μια μόδα? </vt:lpstr>
      <vt:lpstr>Structure </vt:lpstr>
      <vt:lpstr>Definition of gamification</vt:lpstr>
      <vt:lpstr>Motivational affordances &amp; outcomes </vt:lpstr>
      <vt:lpstr>Context &amp; type of gamification studies</vt:lpstr>
      <vt:lpstr>Main results </vt:lpstr>
      <vt:lpstr>Main problems </vt:lpstr>
      <vt:lpstr>Future challenges </vt:lpstr>
      <vt:lpstr>References</vt:lpstr>
      <vt:lpstr>PowerPoint Presentation</vt:lpstr>
      <vt:lpstr>Ευχαριστώ πολύ!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Panagiotis</dc:creator>
  <cp:lastModifiedBy>Panagiotis</cp:lastModifiedBy>
  <cp:revision>22</cp:revision>
  <dcterms:created xsi:type="dcterms:W3CDTF">2014-12-09T18:48:23Z</dcterms:created>
  <dcterms:modified xsi:type="dcterms:W3CDTF">2014-12-10T13:17:38Z</dcterms:modified>
</cp:coreProperties>
</file>