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76" r:id="rId10"/>
    <p:sldId id="275" r:id="rId11"/>
    <p:sldId id="277" r:id="rId12"/>
    <p:sldId id="273" r:id="rId13"/>
    <p:sldId id="274" r:id="rId14"/>
    <p:sldId id="278" r:id="rId15"/>
    <p:sldId id="265" r:id="rId16"/>
    <p:sldId id="279" r:id="rId17"/>
    <p:sldId id="280" r:id="rId18"/>
    <p:sldId id="281" r:id="rId19"/>
    <p:sldId id="282" r:id="rId20"/>
    <p:sldId id="271" r:id="rId21"/>
    <p:sldId id="258" r:id="rId22"/>
    <p:sldId id="272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34587" autoAdjust="0"/>
    <p:restoredTop sz="50115" autoAdjust="0"/>
  </p:normalViewPr>
  <p:slideViewPr>
    <p:cSldViewPr>
      <p:cViewPr varScale="1">
        <p:scale>
          <a:sx n="62" d="100"/>
          <a:sy n="62" d="100"/>
        </p:scale>
        <p:origin x="-15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5ABFFB7-CA2A-4BEF-87B3-88C79952D1AD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D9E817C-82D6-497B-B10A-DF3E66DD6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Συμμετοχή-εμπλοκή του χρήστη</a:t>
            </a:r>
          </a:p>
          <a:p>
            <a:endParaRPr lang="el-GR" sz="1600" dirty="0"/>
          </a:p>
          <a:p>
            <a:r>
              <a:rPr lang="el-GR" sz="1600" dirty="0"/>
              <a:t>Η ψυχολογική προσέγγιση στην πολιτιστική κληρονομιά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Χαρτογράφηση στοιχείων του παιχνιδιού σε σχέση με το ΜΒΤΙ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Γενική άποψη-Διαίσθηση</a:t>
            </a:r>
          </a:p>
          <a:p>
            <a:endParaRPr lang="el-GR" sz="1600" dirty="0"/>
          </a:p>
          <a:p>
            <a:r>
              <a:rPr lang="el-GR" sz="1600" dirty="0"/>
              <a:t>Λεπτομέρειες - Ανίχνευση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/>
              <a:t>Σωστή εκτίμηση του </a:t>
            </a:r>
            <a:r>
              <a:rPr lang="el-GR" sz="1600" dirty="0" err="1"/>
              <a:t>γνωσιακού</a:t>
            </a:r>
            <a:r>
              <a:rPr lang="el-GR" sz="1600" dirty="0"/>
              <a:t> προφίλ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Οι συμμετέχοντες ανέφεραν ότι οι επιλογές τους στο παιχνίδι αντανακλούσαν την προσωπικότητά τους και τα προσωπικά τους ενδιαφέροντα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Αυξημένη εμπλοκή χρήστη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/>
            <a:r>
              <a:rPr lang="el-GR" sz="1600" dirty="0"/>
              <a:t>Εσωτερική αλληλεπίδραση και συναισθηματική διέγερση – </a:t>
            </a:r>
            <a:r>
              <a:rPr lang="el-GR" sz="1600" dirty="0" err="1"/>
              <a:t>μικροεπαυξήσεις</a:t>
            </a:r>
            <a:r>
              <a:rPr lang="el-GR" sz="1600" dirty="0"/>
              <a:t> </a:t>
            </a:r>
          </a:p>
          <a:p>
            <a:endParaRPr lang="el-GR" sz="1600" dirty="0"/>
          </a:p>
          <a:p>
            <a:r>
              <a:rPr lang="el-GR" sz="1600" dirty="0"/>
              <a:t>Προβλήματα μουσείων:</a:t>
            </a:r>
          </a:p>
          <a:p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Μουσεία με σημαντικά εκθέματα  αποφεύγουν τεχνολογίες για τους επισκέπτες (αποφυγή αισθητικών αντιθέσεων)</a:t>
            </a:r>
          </a:p>
          <a:p>
            <a:pPr>
              <a:buFont typeface="Arial" pitchFamily="34" charset="0"/>
              <a:buNone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Παρανοήσεις επισκεπτών</a:t>
            </a:r>
          </a:p>
          <a:p>
            <a:pPr>
              <a:buFont typeface="Arial" pitchFamily="34" charset="0"/>
              <a:buNone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Ομαδικές επισκέψεις (απομονωτικές δυνάμεις της τεχνολογίας)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 err="1"/>
              <a:t>Μικροεπαυξήσεις</a:t>
            </a:r>
            <a:endParaRPr lang="el-GR" sz="1600" dirty="0"/>
          </a:p>
          <a:p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Επαυξημένη πραγματικότητα για να ελεγχθεί η υπόθεση …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Μελέτη των αποτελεσμάτων της ελάχιστης σημαντικής διέγερσης μέσω μη παρεμβατικής τεχνολογίας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Η προσεκτική επιλογή των ερεθισμάτων και </a:t>
            </a:r>
            <a:r>
              <a:rPr lang="el-GR" sz="1600" dirty="0" err="1"/>
              <a:t>τονικότητων</a:t>
            </a:r>
            <a:r>
              <a:rPr lang="el-GR" sz="1600" dirty="0"/>
              <a:t>  (σχέση με συγκεκριμένες συναισθηματικές καταστάσεις)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Καμία συσκευή επισκέπτη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Χρήση ηχητικών δεσμών - χαμηλά επίπεδα θορύβου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Κενό Πληροφορίας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Leopold </a:t>
            </a:r>
            <a:r>
              <a:rPr lang="en-US" sz="1600" b="1" dirty="0" err="1"/>
              <a:t>Blaschka</a:t>
            </a:r>
            <a:r>
              <a:rPr lang="en-US" sz="1600" dirty="0"/>
              <a:t> (27 May 1822– 3 July 1895) and his son </a:t>
            </a:r>
            <a:r>
              <a:rPr lang="en-US" sz="1600" b="1" dirty="0"/>
              <a:t>Rudolf </a:t>
            </a:r>
            <a:r>
              <a:rPr lang="en-US" sz="1600" b="1" dirty="0" err="1"/>
              <a:t>Blaschka</a:t>
            </a:r>
            <a:r>
              <a:rPr lang="en-US" sz="1600" dirty="0"/>
              <a:t> (17 June 1857–1 May 1939) were Czech glass artists from the Bohemian, known for the production of biological models</a:t>
            </a:r>
            <a:r>
              <a:rPr lang="el-GR" sz="1600" dirty="0"/>
              <a:t>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Υψηλή συμμετοχή των χρηστών και ικανοποίηση (υψηλή επικοινωνία στο εσωτερικό των ομάδων, αύξηση της διάρκειας επίσκεψης, αυξήθηκε η περιέργεια και η μάθηση)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1600" dirty="0"/>
              <a:t>Εργασία σε εξέλιξη ...</a:t>
            </a:r>
          </a:p>
          <a:p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Η αύξηση της συμμετοχής των χρηστών σε 3 επίπεδα</a:t>
            </a:r>
          </a:p>
          <a:p>
            <a:pPr>
              <a:buFont typeface="Arial" pitchFamily="34" charset="0"/>
              <a:buNone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1. Βελτίωση δημιουργίας προφίλ χρηστών μέσω καινοτόμων προσεγγίσεων</a:t>
            </a:r>
          </a:p>
          <a:p>
            <a:pPr lvl="1">
              <a:buFont typeface="Arial" pitchFamily="34" charset="0"/>
              <a:buChar char="•"/>
            </a:pPr>
            <a:r>
              <a:rPr lang="el-GR" sz="1600" dirty="0"/>
              <a:t>Συναισθηματικό προφίλ (σε συνδυασμό με τα διαθέσιμα </a:t>
            </a:r>
            <a:r>
              <a:rPr lang="el-GR" sz="1600" dirty="0" err="1"/>
              <a:t>γνωσιακά</a:t>
            </a:r>
            <a:r>
              <a:rPr lang="el-GR" sz="1600" dirty="0"/>
              <a:t> προφίλ)</a:t>
            </a:r>
          </a:p>
          <a:p>
            <a:pPr lvl="2">
              <a:buFont typeface="Arial" pitchFamily="34" charset="0"/>
              <a:buChar char="•"/>
            </a:pPr>
            <a:r>
              <a:rPr lang="el-GR" sz="1600" dirty="0"/>
              <a:t>Η κατάσταση στην οποία βρίσκεται ο χρήστης (προσωπικές αναφορές ή / και φυσιολογικές μετρήσεις)</a:t>
            </a:r>
          </a:p>
          <a:p>
            <a:pPr lvl="2">
              <a:buFont typeface="Arial" pitchFamily="34" charset="0"/>
              <a:buChar char="•"/>
            </a:pPr>
            <a:r>
              <a:rPr lang="el-GR" sz="1600" dirty="0"/>
              <a:t>Συστατικό της προσωπικότητας (ερωτηματολόγια EQ, </a:t>
            </a:r>
            <a:r>
              <a:rPr lang="el-GR" sz="1600" dirty="0" err="1"/>
              <a:t>Big</a:t>
            </a:r>
            <a:r>
              <a:rPr lang="el-GR" sz="1600" dirty="0"/>
              <a:t> 5 θεωρία προσωπικότητας, κλπ)</a:t>
            </a:r>
          </a:p>
          <a:p>
            <a:pPr lvl="1">
              <a:buFont typeface="Arial" pitchFamily="34" charset="0"/>
              <a:buChar char="•"/>
            </a:pPr>
            <a:r>
              <a:rPr lang="el-GR" sz="1600" dirty="0"/>
              <a:t>προφίλ ομάδας</a:t>
            </a:r>
          </a:p>
          <a:p>
            <a:pPr lvl="2">
              <a:buFont typeface="Arial" pitchFamily="34" charset="0"/>
              <a:buChar char="•"/>
            </a:pPr>
            <a:r>
              <a:rPr lang="el-GR" sz="1600" dirty="0"/>
              <a:t>Προσδιορισμός του ηγέτη και μη-ηγέτη τους τύπους, τις ανάγκες της οικογένειας, κ.λπ.</a:t>
            </a:r>
          </a:p>
          <a:p>
            <a:pPr lvl="2">
              <a:buFont typeface="Arial" pitchFamily="34" charset="0"/>
              <a:buNone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2. βελτίωση δημιουργίας προφίλ χρήστη μέσω παιχνιδιών</a:t>
            </a:r>
          </a:p>
          <a:p>
            <a:pPr lvl="1">
              <a:buFont typeface="Arial" pitchFamily="34" charset="0"/>
              <a:buChar char="•"/>
            </a:pPr>
            <a:r>
              <a:rPr lang="el-GR" sz="1600" dirty="0"/>
              <a:t>Συνέχιση της έρευνας στο </a:t>
            </a:r>
            <a:r>
              <a:rPr lang="el-GR" sz="1600" dirty="0" err="1"/>
              <a:t>Facebook</a:t>
            </a:r>
            <a:r>
              <a:rPr lang="el-GR" sz="1600" dirty="0"/>
              <a:t> παιχνίδι</a:t>
            </a:r>
          </a:p>
          <a:p>
            <a:pPr lvl="1">
              <a:buFont typeface="Arial" pitchFamily="34" charset="0"/>
              <a:buNone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3. νέες </a:t>
            </a:r>
            <a:r>
              <a:rPr lang="el-GR" sz="1600" dirty="0" err="1"/>
              <a:t>διεπαφές</a:t>
            </a:r>
            <a:r>
              <a:rPr lang="el-GR" sz="1600" dirty="0"/>
              <a:t> για  συναισθηματική διέγερση</a:t>
            </a:r>
          </a:p>
          <a:p>
            <a:pPr lvl="1">
              <a:buFont typeface="Arial" pitchFamily="34" charset="0"/>
              <a:buChar char="•"/>
            </a:pPr>
            <a:r>
              <a:rPr lang="el-GR" sz="1600" dirty="0"/>
              <a:t>Με βάση την εμπειρία των </a:t>
            </a:r>
            <a:r>
              <a:rPr lang="el-GR" sz="1600" dirty="0" err="1"/>
              <a:t>μικρο</a:t>
            </a:r>
            <a:r>
              <a:rPr lang="el-GR" sz="1600" dirty="0"/>
              <a:t>-επαυξήσεων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Ενθαρρυντικά αποτελέσματα από τις ψυχολογικές προσεγγίσεις </a:t>
            </a:r>
          </a:p>
          <a:p>
            <a:endParaRPr lang="el-GR" sz="1600" dirty="0"/>
          </a:p>
          <a:p>
            <a:r>
              <a:rPr lang="el-GR" sz="1600" dirty="0"/>
              <a:t>Αξίζει να διερευνηθούν περαιτέρω οι ψυχολογικές πτυχές της εμπλοκής του χρήστη.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/>
              <a:t>Καλός σχεδιασμός </a:t>
            </a:r>
            <a:r>
              <a:rPr lang="el-GR" sz="1600" dirty="0" err="1"/>
              <a:t>διεπαφής</a:t>
            </a:r>
            <a:r>
              <a:rPr lang="el-GR" sz="1600" dirty="0"/>
              <a:t>-</a:t>
            </a:r>
            <a:r>
              <a:rPr lang="en-US" sz="1600" dirty="0"/>
              <a:t> </a:t>
            </a:r>
            <a:r>
              <a:rPr lang="el-GR" sz="1600" dirty="0"/>
              <a:t>τρόπος αλληλεπίδρασης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/>
              <a:t>Η ολίσθηση είναι καλύτερη για την υποβοήθηση της μνήμης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/>
              <a:t>Αποτελεσματικότητα: μηχανές αναζήτησης, η συνάφεια των αποτελεσμάτων αναζήτησης είναι ζωτικής σημασίας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/>
              <a:t>Σχέδια ανταμοιβής: </a:t>
            </a:r>
            <a:r>
              <a:rPr lang="el-GR" sz="1600" dirty="0" err="1"/>
              <a:t>Online</a:t>
            </a:r>
            <a:r>
              <a:rPr lang="el-GR" sz="1600" dirty="0"/>
              <a:t> κοινότητες → σχεδιασμός της εξατομικευμένης στρατηγικής  δέσμευσης του χρήστη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Καλός </a:t>
            </a:r>
            <a:r>
              <a:rPr lang="el-GR" dirty="0" err="1" smtClean="0"/>
              <a:t>σχαδιασμός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Αποτελεσματικότητα</a:t>
            </a:r>
          </a:p>
          <a:p>
            <a:endParaRPr lang="el-GR" sz="1600" dirty="0"/>
          </a:p>
          <a:p>
            <a:r>
              <a:rPr lang="el-GR" sz="1600" dirty="0"/>
              <a:t>Συνάφεια αποτελέσματος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Σχέδιο</a:t>
            </a:r>
            <a:r>
              <a:rPr lang="el-GR" baseline="0" dirty="0" smtClean="0"/>
              <a:t> ανταμοιβής</a:t>
            </a:r>
          </a:p>
          <a:p>
            <a:endParaRPr lang="el-GR" baseline="0" dirty="0" smtClean="0"/>
          </a:p>
          <a:p>
            <a:r>
              <a:rPr lang="el-GR" dirty="0" smtClean="0"/>
              <a:t>Στρατηγικό σχέδιο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Τρέχουσες ψυχολογικές προσεγγίσεις</a:t>
            </a:r>
          </a:p>
          <a:p>
            <a:endParaRPr lang="el-GR" sz="1600" dirty="0"/>
          </a:p>
          <a:p>
            <a:r>
              <a:rPr lang="el-GR" sz="1600" dirty="0"/>
              <a:t>Εμπλοκή μέσα από:</a:t>
            </a:r>
          </a:p>
          <a:p>
            <a:endParaRPr lang="el-GR" sz="1600" dirty="0"/>
          </a:p>
          <a:p>
            <a:pPr marL="231115" indent="-231115">
              <a:buFont typeface="+mj-lt"/>
              <a:buAutoNum type="arabicPeriod"/>
            </a:pPr>
            <a:r>
              <a:rPr lang="el-GR" sz="1600" dirty="0"/>
              <a:t>Έμμεση δημιουργία προφίλ χρήστη και δημιουργία περιεχομένου συμβατό με την προσωπικότητα του χρήστη</a:t>
            </a:r>
          </a:p>
          <a:p>
            <a:pPr marL="231115" indent="-231115">
              <a:buFont typeface="+mj-lt"/>
              <a:buAutoNum type="arabicPeriod"/>
            </a:pPr>
            <a:endParaRPr lang="el-GR" sz="1600" dirty="0"/>
          </a:p>
          <a:p>
            <a:pPr marL="231115" indent="-231115">
              <a:buFont typeface="+mj-lt"/>
              <a:buAutoNum type="arabicPeriod"/>
            </a:pPr>
            <a:endParaRPr lang="el-GR" sz="1600" dirty="0"/>
          </a:p>
          <a:p>
            <a:pPr marL="231115" indent="-231115">
              <a:buFont typeface="+mj-lt"/>
              <a:buAutoNum type="arabicPeriod"/>
            </a:pPr>
            <a:r>
              <a:rPr lang="el-GR" sz="1600" dirty="0"/>
              <a:t>Εσωτερική αλληλεπίδραση και συναισθηματική διέγερση</a:t>
            </a:r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«Τα Μουσεία ως πεδία εφαρμογής"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458"/>
            <a:r>
              <a:rPr lang="el-GR" sz="1600" dirty="0"/>
              <a:t>Έμμεση δημιουργία προφίλ χρήστη και δημιουργία περιεχομένου συμβατό με την προσωπικότητα του χρήστη</a:t>
            </a:r>
          </a:p>
          <a:p>
            <a:r>
              <a:rPr lang="el-GR" sz="1600" dirty="0"/>
              <a:t>- Ένα παιχνίδι στο </a:t>
            </a:r>
            <a:r>
              <a:rPr lang="el-GR" sz="1600" dirty="0" err="1"/>
              <a:t>Facebook</a:t>
            </a:r>
            <a:r>
              <a:rPr lang="el-GR" sz="1600" dirty="0"/>
              <a:t> που αποκαλύπτει το </a:t>
            </a:r>
            <a:r>
              <a:rPr lang="el-GR" sz="1600" dirty="0" err="1"/>
              <a:t>γνωσιακό</a:t>
            </a:r>
            <a:r>
              <a:rPr lang="el-GR" sz="1600" dirty="0"/>
              <a:t> στυλ</a:t>
            </a:r>
          </a:p>
          <a:p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Σχεδιάστηκε, υλοποιήθηκε και δοκιμάστηκε ένα παιχνίδι στο </a:t>
            </a:r>
            <a:r>
              <a:rPr lang="el-GR" sz="1600" dirty="0" err="1"/>
              <a:t>Facebook</a:t>
            </a:r>
            <a:r>
              <a:rPr lang="el-GR" sz="1600" dirty="0"/>
              <a:t> που χρησιμοποιούσε τις επιλογές του παίκτη για να δημιουργήσει </a:t>
            </a:r>
            <a:r>
              <a:rPr lang="el-GR" sz="1600" dirty="0" err="1"/>
              <a:t>γνωσιακό</a:t>
            </a:r>
            <a:r>
              <a:rPr lang="el-GR" sz="1600" dirty="0"/>
              <a:t> προφίλ.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Περιεχόμενο του Μουσείου προσαρμόστηκε στα </a:t>
            </a:r>
            <a:r>
              <a:rPr lang="el-GR" sz="1600" dirty="0" err="1"/>
              <a:t>γνωσιακά</a:t>
            </a:r>
            <a:r>
              <a:rPr lang="el-GR" sz="1600" dirty="0"/>
              <a:t> προφίλ των χρηστών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Αυξημένη εμπλοκή των χρηστών, ικανοποίηση των χρηστών και βελτίωση της συνολικής ποιότητας της εμπειρίας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 err="1"/>
              <a:t>Γνωσιακό</a:t>
            </a:r>
            <a:r>
              <a:rPr lang="el-GR" sz="1600" dirty="0"/>
              <a:t> στυλ</a:t>
            </a:r>
          </a:p>
          <a:p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 err="1"/>
              <a:t>Γνωσιακό</a:t>
            </a:r>
            <a:r>
              <a:rPr lang="el-GR" sz="1600" dirty="0"/>
              <a:t> στυλ είναι η προτίμησή του ατόμου η συνήθης προσέγγιση για την οργάνωση και επεξεργασία των πληροφοριών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Το </a:t>
            </a:r>
            <a:r>
              <a:rPr lang="el-GR" sz="1600" dirty="0" err="1"/>
              <a:t>Γνωσιακό</a:t>
            </a:r>
            <a:r>
              <a:rPr lang="el-GR" sz="1600" dirty="0"/>
              <a:t> στυλ έχει μια ισχυρή σχέση με την προσωπικότητα του ατόμου και παραμένει σχετικά σταθερό με την πάροδο του χρόνου και στις διαφορετικές  καταστάσεις.</a:t>
            </a:r>
          </a:p>
          <a:p>
            <a:pPr>
              <a:buFont typeface="Arial" pitchFamily="34" charset="0"/>
              <a:buChar char="•"/>
            </a:pPr>
            <a:endParaRPr lang="el-GR" sz="1600" dirty="0"/>
          </a:p>
          <a:p>
            <a:pPr>
              <a:buFont typeface="Arial" pitchFamily="34" charset="0"/>
              <a:buChar char="•"/>
            </a:pPr>
            <a:r>
              <a:rPr lang="el-GR" sz="1600" dirty="0"/>
              <a:t>Το MBTI βασίζεται στη θεωρία του </a:t>
            </a:r>
            <a:r>
              <a:rPr lang="el-GR" sz="1600" dirty="0" err="1"/>
              <a:t>Jung</a:t>
            </a:r>
            <a:r>
              <a:rPr lang="el-GR" sz="1600" dirty="0"/>
              <a:t> για τους ψυχολογικούς τύπους και περιγράφει τους ανθρώπους σε τέσσερις διαστάσεις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4 διαστάσεις: που εστιάζει την προσοχή του</a:t>
            </a:r>
          </a:p>
          <a:p>
            <a:r>
              <a:rPr lang="el-GR" sz="1600" dirty="0"/>
              <a:t>	ο τρόπος που συλλέγει πληροφορίες</a:t>
            </a:r>
          </a:p>
          <a:p>
            <a:r>
              <a:rPr lang="el-GR" sz="1600" dirty="0"/>
              <a:t>	ο τρόπος που αποφασίζει</a:t>
            </a:r>
          </a:p>
          <a:p>
            <a:r>
              <a:rPr lang="el-GR" sz="1600" dirty="0"/>
              <a:t>	ο τρόπος που χειρίζεται τον εξωτερικό κόσμο</a:t>
            </a:r>
          </a:p>
          <a:p>
            <a:r>
              <a:rPr lang="el-GR" sz="1600" dirty="0"/>
              <a:t>	</a:t>
            </a:r>
          </a:p>
          <a:p>
            <a:r>
              <a:rPr lang="el-GR" sz="1600" dirty="0"/>
              <a:t>Εξωστρέφεια  - Εσωστρέφεια</a:t>
            </a:r>
          </a:p>
          <a:p>
            <a:r>
              <a:rPr lang="el-GR" sz="1600" dirty="0"/>
              <a:t>Ανίχνευση – Διαίσθηση</a:t>
            </a:r>
          </a:p>
          <a:p>
            <a:r>
              <a:rPr lang="el-GR" sz="1600" dirty="0"/>
              <a:t>Σκέψη  - Συναίσθημα</a:t>
            </a:r>
          </a:p>
          <a:p>
            <a:r>
              <a:rPr lang="el-GR" sz="1600" dirty="0"/>
              <a:t>Κρίση - Αντίληψη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E817C-82D6-497B-B10A-DF3E66DD66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1F8C470-7134-4278-9EFE-F97A41313E3B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7CFB61C-CDCA-4CB2-AD2D-A3955E79A2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gdveiv.cs.ucl.ac.uk/project-archive/func-startdown/36/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ngelant@uop.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User Engagement: the </a:t>
            </a:r>
            <a:r>
              <a:rPr lang="el-GR" dirty="0" smtClean="0"/>
              <a:t>Ψ</a:t>
            </a:r>
            <a:r>
              <a:rPr lang="en-US" dirty="0" smtClean="0"/>
              <a:t> approach in cultural heritage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Angeliki</a:t>
            </a:r>
            <a:r>
              <a:rPr lang="en-US" dirty="0" smtClean="0"/>
              <a:t> Antoniou &amp; George </a:t>
            </a:r>
            <a:r>
              <a:rPr lang="en-US" dirty="0" err="1" smtClean="0"/>
              <a:t>Lepouras</a:t>
            </a:r>
            <a:r>
              <a:rPr lang="en-US" dirty="0" smtClean="0"/>
              <a:t>,</a:t>
            </a:r>
          </a:p>
          <a:p>
            <a:r>
              <a:rPr lang="en-US" dirty="0" smtClean="0"/>
              <a:t>HCI-VR Lab, University of Peloponnese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Cognitive style - MBTI</a:t>
            </a:r>
            <a:endParaRPr lang="en-US" dirty="0"/>
          </a:p>
        </p:txBody>
      </p:sp>
      <p:pic>
        <p:nvPicPr>
          <p:cNvPr id="43010" name="Picture 2" descr="mbti-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game screens</a:t>
            </a:r>
            <a:endParaRPr lang="en-US" dirty="0"/>
          </a:p>
        </p:txBody>
      </p:sp>
      <p:graphicFrame>
        <p:nvGraphicFramePr>
          <p:cNvPr id="44033" name="rectole0000000002"/>
          <p:cNvGraphicFramePr>
            <a:graphicFrameLocks noChangeAspect="1"/>
          </p:cNvGraphicFramePr>
          <p:nvPr/>
        </p:nvGraphicFramePr>
        <p:xfrm>
          <a:off x="381000" y="1143000"/>
          <a:ext cx="3886200" cy="2590800"/>
        </p:xfrm>
        <a:graphic>
          <a:graphicData uri="http://schemas.openxmlformats.org/presentationml/2006/ole">
            <p:oleObj spid="_x0000_s44033" name="Picture" r:id="rId3" imgW="0" imgH="0" progId="">
              <p:embed/>
            </p:oleObj>
          </a:graphicData>
        </a:graphic>
      </p:graphicFrame>
      <p:graphicFrame>
        <p:nvGraphicFramePr>
          <p:cNvPr id="44034" name="rectole0000000003"/>
          <p:cNvGraphicFramePr>
            <a:graphicFrameLocks noChangeAspect="1"/>
          </p:cNvGraphicFramePr>
          <p:nvPr/>
        </p:nvGraphicFramePr>
        <p:xfrm>
          <a:off x="4419600" y="2133600"/>
          <a:ext cx="4343400" cy="3276600"/>
        </p:xfrm>
        <a:graphic>
          <a:graphicData uri="http://schemas.openxmlformats.org/presentationml/2006/ole">
            <p:oleObj spid="_x0000_s44034" name="Picture" r:id="rId4" imgW="0" imgH="0" progId="">
              <p:embed/>
            </p:oleObj>
          </a:graphicData>
        </a:graphic>
      </p:graphicFrame>
      <p:pic>
        <p:nvPicPr>
          <p:cNvPr id="44035" name="Picture 3" descr="C:\Users\angelant\Desktop\Move\Experimedia Blue - Distributed knowledge and resources\!history\Resources &amp; Images\Screens\1-Choose your charac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10000"/>
            <a:ext cx="3895725" cy="2862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8" y="990600"/>
          <a:ext cx="8839202" cy="571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511"/>
                <a:gridCol w="491067"/>
                <a:gridCol w="491067"/>
                <a:gridCol w="491067"/>
                <a:gridCol w="491067"/>
                <a:gridCol w="491067"/>
                <a:gridCol w="491067"/>
                <a:gridCol w="491067"/>
                <a:gridCol w="409222"/>
              </a:tblGrid>
              <a:tr h="28936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Game</a:t>
                      </a:r>
                      <a:r>
                        <a:rPr lang="en-US" sz="1100" baseline="0" dirty="0" smtClean="0"/>
                        <a:t> Element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</a:t>
                      </a:r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Avatar</a:t>
                      </a:r>
                      <a:r>
                        <a:rPr lang="en-US" sz="1100" dirty="0" smtClean="0"/>
                        <a:t>: Mad scientist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Avatar</a:t>
                      </a:r>
                      <a:r>
                        <a:rPr lang="en-US" sz="1100" dirty="0" smtClean="0"/>
                        <a:t>: TV</a:t>
                      </a:r>
                      <a:r>
                        <a:rPr lang="en-US" sz="1100" baseline="0" dirty="0" smtClean="0"/>
                        <a:t> persona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Avatar</a:t>
                      </a:r>
                      <a:r>
                        <a:rPr lang="en-US" sz="1100" dirty="0" smtClean="0"/>
                        <a:t>: Judge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Avatar</a:t>
                      </a:r>
                      <a:r>
                        <a:rPr lang="en-US" sz="1100" dirty="0" smtClean="0"/>
                        <a:t>: Diplomat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Avatar</a:t>
                      </a:r>
                      <a:r>
                        <a:rPr lang="en-US" sz="1100" dirty="0" smtClean="0"/>
                        <a:t>: Engineer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Avatar</a:t>
                      </a:r>
                      <a:r>
                        <a:rPr lang="en-US" sz="1100" dirty="0" smtClean="0"/>
                        <a:t>: Artist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Avatar</a:t>
                      </a:r>
                      <a:r>
                        <a:rPr lang="en-US" sz="1100" dirty="0" smtClean="0"/>
                        <a:t>: Old Wise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Avatar</a:t>
                      </a:r>
                      <a:r>
                        <a:rPr lang="en-US" sz="1100" dirty="0" smtClean="0"/>
                        <a:t>: Rapper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Tool</a:t>
                      </a:r>
                      <a:r>
                        <a:rPr lang="en-US" sz="1100" dirty="0" smtClean="0"/>
                        <a:t>: Book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Tool</a:t>
                      </a:r>
                      <a:r>
                        <a:rPr lang="en-US" sz="1100" dirty="0" smtClean="0"/>
                        <a:t>: 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Tool</a:t>
                      </a:r>
                      <a:r>
                        <a:rPr lang="en-US" sz="1100" dirty="0" smtClean="0"/>
                        <a:t>: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Tool</a:t>
                      </a:r>
                      <a:r>
                        <a:rPr lang="en-US" sz="1100" dirty="0" smtClean="0"/>
                        <a:t>: Disco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</a:t>
                      </a:r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Gestalt images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Choice of</a:t>
                      </a:r>
                      <a:r>
                        <a:rPr lang="en-US" sz="1100" b="1" baseline="0" dirty="0" smtClean="0"/>
                        <a:t> games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Choice of</a:t>
                      </a:r>
                      <a:r>
                        <a:rPr lang="en-US" sz="1100" b="1" baseline="0" dirty="0" smtClean="0"/>
                        <a:t> music background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2893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Museum template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506392"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Facebook</a:t>
                      </a:r>
                      <a:r>
                        <a:rPr lang="en-US" sz="1100" b="1" dirty="0" smtClean="0"/>
                        <a:t> activity </a:t>
                      </a:r>
                      <a:r>
                        <a:rPr lang="en-US" sz="1100" dirty="0" smtClean="0"/>
                        <a:t>(number of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posts, number</a:t>
                      </a:r>
                      <a:r>
                        <a:rPr lang="en-US" sz="1100" baseline="0" dirty="0" smtClean="0"/>
                        <a:t> of friends, etc.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Mapping game elements and cognitive style (MBTI)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0" y="1447800"/>
            <a:ext cx="3124200" cy="3962400"/>
          </a:xfrm>
        </p:spPr>
        <p:txBody>
          <a:bodyPr/>
          <a:lstStyle/>
          <a:p>
            <a:r>
              <a:rPr lang="en-US" dirty="0" smtClean="0"/>
              <a:t>What do you see?</a:t>
            </a:r>
          </a:p>
          <a:p>
            <a:r>
              <a:rPr lang="en-US" dirty="0" smtClean="0"/>
              <a:t>What gestalt images tell us?</a:t>
            </a:r>
          </a:p>
          <a:p>
            <a:r>
              <a:rPr lang="en-US" dirty="0" smtClean="0"/>
              <a:t>General View-Intuition</a:t>
            </a:r>
          </a:p>
          <a:p>
            <a:r>
              <a:rPr lang="en-US" dirty="0" smtClean="0"/>
              <a:t>Details - Sensing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1986" name="Picture 2" descr="gestalt_hor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Correct estimation of cognitive style up to 77.7%</a:t>
            </a:r>
          </a:p>
          <a:p>
            <a:r>
              <a:rPr lang="en-US" dirty="0" smtClean="0"/>
              <a:t>91.3% of participants reported that game choices did reflect their personality and interests</a:t>
            </a:r>
          </a:p>
          <a:p>
            <a:r>
              <a:rPr lang="en-US" dirty="0" smtClean="0"/>
              <a:t>Increased visitor engagement</a:t>
            </a:r>
          </a:p>
          <a:p>
            <a:pPr>
              <a:buNone/>
            </a:pPr>
            <a:endParaRPr lang="en-US" dirty="0" smtClean="0"/>
          </a:p>
          <a:p>
            <a:pPr indent="0" algn="just">
              <a:buNone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I really liked the experiment. It gave me the opportunity to see various exhibits that piqued my interest. I believe that they were based on my character. They suited me a lot. It was a nice experience. There was also the application, which was very important, as I could go through everything and not miss anything. And it was very interesting”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5105399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5100" dirty="0" smtClean="0"/>
              <a:t>Museum problems: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/>
              <a:t>Museums of high objectness avoid visitor technology (aesthetic contradictions)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/>
              <a:t>Museum misconceptions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/>
              <a:t>Group visitors (isolating powers of technology)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(</a:t>
            </a:r>
            <a:r>
              <a:rPr lang="en-US" sz="4000" dirty="0" smtClean="0">
                <a:hlinkClick r:id="rId3"/>
              </a:rPr>
              <a:t>http://engdveiv.cs.ucl.ac.uk/project-archive/func-startdown/36/</a:t>
            </a:r>
            <a:r>
              <a:rPr lang="en-US" sz="4000" dirty="0" smtClean="0"/>
              <a:t> )</a:t>
            </a:r>
          </a:p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5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(Antoniou, O’Brien, Barnes, </a:t>
            </a:r>
            <a:r>
              <a:rPr lang="en-US" sz="5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Bardon</a:t>
            </a:r>
            <a:r>
              <a:rPr lang="en-US" sz="5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5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Virk</a:t>
            </a:r>
            <a:r>
              <a:rPr lang="en-US" sz="5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 Micro-augmentations: situated calibration of a novel non-tactile, peripheral museum interaction technology, Visitor Studies, Under Review)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2. </a:t>
            </a:r>
            <a:r>
              <a:rPr lang="en-US" sz="2400" dirty="0">
                <a:solidFill>
                  <a:schemeClr val="tx1"/>
                </a:solidFill>
                <a:latin typeface="Arial Black"/>
                <a:cs typeface="Arial Black"/>
              </a:rPr>
              <a:t>Implicit interaction and emotional arousal 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– </a:t>
            </a:r>
            <a:r>
              <a:rPr lang="en-US" sz="2400" dirty="0" err="1" smtClean="0">
                <a:solidFill>
                  <a:schemeClr val="tx1"/>
                </a:solidFill>
                <a:latin typeface="Arial Black"/>
                <a:cs typeface="Arial Black"/>
              </a:rPr>
              <a:t>Microaugmentations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0" name="Picture 2" descr="420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143000"/>
            <a:ext cx="40243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Augmented reality to test the hypothesis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“Less is More”</a:t>
            </a:r>
          </a:p>
          <a:p>
            <a:r>
              <a:rPr lang="en-US" dirty="0" smtClean="0"/>
              <a:t>Study of the effects of minimum meaningful stimulation though non-intrusive technology</a:t>
            </a:r>
          </a:p>
          <a:p>
            <a:r>
              <a:rPr lang="en-US" dirty="0" smtClean="0"/>
              <a:t>Careful selection of stimuli and tonalities (relation to particular emotional states)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Sapozhnikova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et al, 2009)</a:t>
            </a:r>
          </a:p>
          <a:p>
            <a:r>
              <a:rPr lang="en-US" dirty="0" smtClean="0"/>
              <a:t>No visitor device</a:t>
            </a:r>
          </a:p>
          <a:p>
            <a:r>
              <a:rPr lang="en-US" dirty="0" smtClean="0"/>
              <a:t>Use of sonic beams- low sound levels</a:t>
            </a:r>
          </a:p>
          <a:p>
            <a:r>
              <a:rPr lang="en-US" dirty="0" smtClean="0"/>
              <a:t>Information gap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Alwitt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1994, Callaway et al 2011)</a:t>
            </a:r>
          </a:p>
          <a:p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Micro-augmentations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How did this elephant die? (misconception)</a:t>
            </a:r>
          </a:p>
          <a:p>
            <a:r>
              <a:rPr lang="en-US" dirty="0" smtClean="0"/>
              <a:t>Hunting sounds and sounds of firing guns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is important? (unnoticed important items)</a:t>
            </a:r>
          </a:p>
          <a:p>
            <a:r>
              <a:rPr lang="en-US" dirty="0" smtClean="0"/>
              <a:t>Glass breaking sound in ford of the Blaschka glass models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2226" name="Picture 2" descr="http://www.nhm.ac.uk/natureplus/servlet/JiveServlet/showImage/38-2734-44093/Montage_anemone_jellyfish_nudibranch_bl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657600"/>
            <a:ext cx="6553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user engagement and satisfaction (high intra-group communication, increase of visit duration, increased curiosity and learning)</a:t>
            </a:r>
          </a:p>
          <a:p>
            <a:r>
              <a:rPr lang="en-US" dirty="0" smtClean="0"/>
              <a:t>People tried it again, brought back more friends</a:t>
            </a:r>
          </a:p>
          <a:p>
            <a:pPr>
              <a:buNone/>
            </a:pPr>
            <a:endParaRPr lang="en-US" dirty="0" smtClean="0"/>
          </a:p>
          <a:p>
            <a:pPr algn="ctr">
              <a:spcAft>
                <a:spcPts val="600"/>
              </a:spcAft>
              <a:buNone/>
            </a:pP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“It made me stay longer”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“Loved it”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“Great learning tool for kids”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Increasing user engagement in 3 levels</a:t>
            </a:r>
          </a:p>
          <a:p>
            <a:r>
              <a:rPr lang="en-US" dirty="0" smtClean="0"/>
              <a:t>1. improve profiling efficiency through novel approaches</a:t>
            </a:r>
          </a:p>
          <a:p>
            <a:pPr lvl="1"/>
            <a:r>
              <a:rPr lang="en-US" dirty="0" smtClean="0"/>
              <a:t>Emotional profiling (combined with available cognitive profiles)</a:t>
            </a:r>
          </a:p>
          <a:p>
            <a:pPr lvl="2"/>
            <a:r>
              <a:rPr lang="en-US" dirty="0" smtClean="0"/>
              <a:t>Situational component (situation sensitive self reports and/or physiological measurements)</a:t>
            </a:r>
          </a:p>
          <a:p>
            <a:pPr lvl="2"/>
            <a:r>
              <a:rPr lang="en-US" dirty="0" smtClean="0"/>
              <a:t>Personality component (EQ questionnaires, Big 5 personality theory, etc.)</a:t>
            </a:r>
          </a:p>
          <a:p>
            <a:pPr lvl="1"/>
            <a:r>
              <a:rPr lang="en-US" dirty="0" smtClean="0"/>
              <a:t>Group profiles</a:t>
            </a:r>
          </a:p>
          <a:p>
            <a:pPr lvl="2"/>
            <a:r>
              <a:rPr lang="en-US" dirty="0" smtClean="0"/>
              <a:t>Identification of leader and non-leader types, family needs, etc. </a:t>
            </a:r>
          </a:p>
          <a:p>
            <a:r>
              <a:rPr lang="en-US" dirty="0" smtClean="0"/>
              <a:t>2. improve profiling processes through gaming </a:t>
            </a:r>
          </a:p>
          <a:p>
            <a:pPr lvl="1"/>
            <a:r>
              <a:rPr lang="en-US" dirty="0" smtClean="0"/>
              <a:t>Continuation of </a:t>
            </a:r>
            <a:r>
              <a:rPr lang="en-US" dirty="0" err="1" smtClean="0"/>
              <a:t>Facebook</a:t>
            </a:r>
            <a:r>
              <a:rPr lang="en-US" dirty="0" smtClean="0"/>
              <a:t> game research</a:t>
            </a:r>
          </a:p>
          <a:p>
            <a:r>
              <a:rPr lang="en-US" dirty="0" smtClean="0"/>
              <a:t>3. novel interfaces for emotional arousal</a:t>
            </a:r>
          </a:p>
          <a:p>
            <a:pPr lvl="1"/>
            <a:r>
              <a:rPr lang="en-US" dirty="0" smtClean="0"/>
              <a:t>Building on micro-augmentation experience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Good Interface: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Interaction modalities </a:t>
            </a:r>
            <a:r>
              <a:rPr lang="en-US" dirty="0" smtClean="0"/>
              <a:t>→sliding is better at aiding memory than pointing and clicking, dragging, zooming and flipping through images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Sundar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Xu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Bellur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Oh and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Jia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2011)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Efficiency: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Search engines </a:t>
            </a:r>
            <a:r>
              <a:rPr lang="en-US" dirty="0" smtClean="0"/>
              <a:t>→ relevance of search results is crucial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(Song, Shi and Fu, 2013)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Reward Schemes: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Online communities </a:t>
            </a:r>
            <a:r>
              <a:rPr lang="en-US" dirty="0" smtClean="0"/>
              <a:t>→ design of personalized incremental engagement strategy to drive users' contributions one step forward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(Lopez,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Farzan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Brusilovsky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2012)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engagement – literature review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Promising results from </a:t>
            </a:r>
            <a:r>
              <a:rPr lang="el-GR" dirty="0" smtClean="0"/>
              <a:t>Ψ </a:t>
            </a:r>
            <a:r>
              <a:rPr lang="en-US" dirty="0" smtClean="0"/>
              <a:t>approaches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Worth exploring further </a:t>
            </a:r>
            <a:r>
              <a:rPr lang="el-GR" dirty="0" smtClean="0"/>
              <a:t>Ψ </a:t>
            </a:r>
            <a:r>
              <a:rPr lang="en-US" dirty="0" smtClean="0"/>
              <a:t>aspects of user engagement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 smtClean="0"/>
              <a:t>Alwitt</a:t>
            </a:r>
            <a:r>
              <a:rPr lang="en-US" dirty="0" smtClean="0"/>
              <a:t>, L.F. 1994. Maintaining Attention to a Narrative. </a:t>
            </a:r>
            <a:r>
              <a:rPr lang="en-US" i="1" dirty="0" smtClean="0"/>
              <a:t>Advances in Psychology Research</a:t>
            </a:r>
            <a:r>
              <a:rPr lang="en-US" dirty="0" smtClean="0"/>
              <a:t>, 18, 99-114.</a:t>
            </a:r>
          </a:p>
          <a:p>
            <a:r>
              <a:rPr lang="en-US" dirty="0" smtClean="0"/>
              <a:t>Antoniou, A., </a:t>
            </a:r>
            <a:r>
              <a:rPr lang="en-US" dirty="0" err="1" smtClean="0"/>
              <a:t>Lykourentzou</a:t>
            </a:r>
            <a:r>
              <a:rPr lang="en-US" dirty="0" smtClean="0"/>
              <a:t>, I., </a:t>
            </a:r>
            <a:r>
              <a:rPr lang="en-US" dirty="0" err="1" smtClean="0"/>
              <a:t>Rompa</a:t>
            </a:r>
            <a:r>
              <a:rPr lang="en-US" dirty="0" smtClean="0"/>
              <a:t>, J., Tobias, E., </a:t>
            </a:r>
            <a:r>
              <a:rPr lang="en-US" dirty="0" err="1" smtClean="0"/>
              <a:t>Lepouras</a:t>
            </a:r>
            <a:r>
              <a:rPr lang="en-US" dirty="0" smtClean="0"/>
              <a:t>, G., </a:t>
            </a:r>
            <a:r>
              <a:rPr lang="en-US" dirty="0" err="1" smtClean="0"/>
              <a:t>Vassilakis</a:t>
            </a:r>
            <a:r>
              <a:rPr lang="en-US" dirty="0" smtClean="0"/>
              <a:t>, C., </a:t>
            </a:r>
            <a:r>
              <a:rPr lang="en-US" dirty="0" err="1" smtClean="0"/>
              <a:t>Naudet</a:t>
            </a:r>
            <a:r>
              <a:rPr lang="en-US" dirty="0" smtClean="0"/>
              <a:t>, Y. 2013a. User Profiling: Can a Social Network Game Reveal Cognitive Style? Proceedings of the Games and Learning Alliance Conference (GALA 2013), Paris, 23-25 October.</a:t>
            </a:r>
          </a:p>
          <a:p>
            <a:r>
              <a:rPr lang="en-US" dirty="0" smtClean="0"/>
              <a:t>Antoniou, A., </a:t>
            </a:r>
            <a:r>
              <a:rPr lang="en-US" dirty="0" err="1" smtClean="0"/>
              <a:t>Lepouras</a:t>
            </a:r>
            <a:r>
              <a:rPr lang="en-US" dirty="0" smtClean="0"/>
              <a:t>, G., </a:t>
            </a:r>
            <a:r>
              <a:rPr lang="en-US" dirty="0" err="1" smtClean="0"/>
              <a:t>Lykourentzou</a:t>
            </a:r>
            <a:r>
              <a:rPr lang="en-US" dirty="0" smtClean="0"/>
              <a:t>, I., </a:t>
            </a:r>
            <a:r>
              <a:rPr lang="en-US" dirty="0" err="1" smtClean="0"/>
              <a:t>Naudet</a:t>
            </a:r>
            <a:r>
              <a:rPr lang="en-US" dirty="0" smtClean="0"/>
              <a:t>, Y. 2013b. Connecting physical space, human personalities, and social networks: the </a:t>
            </a:r>
            <a:r>
              <a:rPr lang="en-US" dirty="0" err="1" smtClean="0"/>
              <a:t>Experimedia</a:t>
            </a:r>
            <a:r>
              <a:rPr lang="en-US" dirty="0" smtClean="0"/>
              <a:t> Blue</a:t>
            </a:r>
            <a:br>
              <a:rPr lang="en-US" dirty="0" smtClean="0"/>
            </a:br>
            <a:r>
              <a:rPr lang="en-US" dirty="0" smtClean="0"/>
              <a:t>project. Proceedings of the International Biennial Conference Hybrid City, Subtle Revolutions. D. </a:t>
            </a:r>
            <a:r>
              <a:rPr lang="en-US" dirty="0" err="1" smtClean="0"/>
              <a:t>Charitos</a:t>
            </a:r>
            <a:r>
              <a:rPr lang="en-US" dirty="0" smtClean="0"/>
              <a:t>, I. </a:t>
            </a:r>
            <a:r>
              <a:rPr lang="en-US" dirty="0" err="1" smtClean="0"/>
              <a:t>Theona</a:t>
            </a:r>
            <a:r>
              <a:rPr lang="en-US" dirty="0" smtClean="0"/>
              <a:t>, D. </a:t>
            </a:r>
            <a:r>
              <a:rPr lang="en-US" dirty="0" err="1" smtClean="0"/>
              <a:t>Gragona</a:t>
            </a:r>
            <a:r>
              <a:rPr lang="en-US" dirty="0" smtClean="0"/>
              <a:t>, H. </a:t>
            </a:r>
            <a:r>
              <a:rPr lang="en-US" dirty="0" err="1" smtClean="0"/>
              <a:t>Rizopoulos</a:t>
            </a:r>
            <a:r>
              <a:rPr lang="en-US" dirty="0" smtClean="0"/>
              <a:t>, M.</a:t>
            </a:r>
            <a:br>
              <a:rPr lang="en-US" dirty="0" smtClean="0"/>
            </a:br>
            <a:r>
              <a:rPr lang="en-US" dirty="0" err="1" smtClean="0"/>
              <a:t>Meimaris</a:t>
            </a:r>
            <a:r>
              <a:rPr lang="en-US" dirty="0" smtClean="0"/>
              <a:t> (</a:t>
            </a:r>
            <a:r>
              <a:rPr lang="en-US" dirty="0" err="1" smtClean="0"/>
              <a:t>Eds</a:t>
            </a:r>
            <a:r>
              <a:rPr lang="en-US" dirty="0" smtClean="0"/>
              <a:t>). University Research Institute of Applied Communication, Athens, 23-25 May, p. 197-200. </a:t>
            </a:r>
          </a:p>
          <a:p>
            <a:r>
              <a:rPr lang="en-GB" dirty="0" smtClean="0"/>
              <a:t>Antoniou, A., </a:t>
            </a:r>
            <a:r>
              <a:rPr lang="en-GB" dirty="0" err="1" smtClean="0"/>
              <a:t>Lykourentzou</a:t>
            </a:r>
            <a:r>
              <a:rPr lang="en-GB" dirty="0" smtClean="0"/>
              <a:t>, I., </a:t>
            </a:r>
            <a:r>
              <a:rPr lang="en-GB" dirty="0" err="1" smtClean="0"/>
              <a:t>Rompa</a:t>
            </a:r>
            <a:r>
              <a:rPr lang="en-GB" dirty="0" smtClean="0"/>
              <a:t>, J., Tobias, E., </a:t>
            </a:r>
            <a:r>
              <a:rPr lang="en-GB" dirty="0" err="1" smtClean="0"/>
              <a:t>Lepouras</a:t>
            </a:r>
            <a:r>
              <a:rPr lang="en-GB" dirty="0" smtClean="0"/>
              <a:t>, G., </a:t>
            </a:r>
            <a:r>
              <a:rPr lang="en-GB" dirty="0" err="1" smtClean="0"/>
              <a:t>Vassilakis</a:t>
            </a:r>
            <a:r>
              <a:rPr lang="en-GB" dirty="0" smtClean="0"/>
              <a:t>, C., </a:t>
            </a:r>
            <a:r>
              <a:rPr lang="en-GB" dirty="0" err="1" smtClean="0"/>
              <a:t>Naudet</a:t>
            </a:r>
            <a:r>
              <a:rPr lang="en-GB" dirty="0" smtClean="0"/>
              <a:t>, Y. 2014. User Profiling: Towards a </a:t>
            </a:r>
            <a:r>
              <a:rPr lang="en-GB" dirty="0" err="1" smtClean="0"/>
              <a:t>Facebook</a:t>
            </a:r>
            <a:r>
              <a:rPr lang="en-GB" dirty="0" smtClean="0"/>
              <a:t> Game that Reveals Cognitive Style. In De Gloria, A. (Ed.), </a:t>
            </a:r>
            <a:r>
              <a:rPr lang="en-GB" i="1" dirty="0" smtClean="0"/>
              <a:t>Lecture Notes in Computer Science, 8605</a:t>
            </a:r>
            <a:r>
              <a:rPr lang="en-GB" dirty="0" smtClean="0"/>
              <a:t>, 1-16. </a:t>
            </a:r>
          </a:p>
          <a:p>
            <a:r>
              <a:rPr lang="en-US" dirty="0" smtClean="0"/>
              <a:t>Callaway, C., Stock, O., </a:t>
            </a:r>
            <a:r>
              <a:rPr lang="en-US" dirty="0" err="1" smtClean="0"/>
              <a:t>Dekoven</a:t>
            </a:r>
            <a:r>
              <a:rPr lang="en-US" dirty="0" smtClean="0"/>
              <a:t>, E., </a:t>
            </a:r>
            <a:r>
              <a:rPr lang="en-US" dirty="0" err="1" smtClean="0"/>
              <a:t>Noy</a:t>
            </a:r>
            <a:r>
              <a:rPr lang="en-US" dirty="0" smtClean="0"/>
              <a:t>, K., Citron, Y., and </a:t>
            </a:r>
            <a:r>
              <a:rPr lang="en-US" dirty="0" err="1" smtClean="0"/>
              <a:t>Dobrin</a:t>
            </a:r>
            <a:r>
              <a:rPr lang="en-US" dirty="0" smtClean="0"/>
              <a:t>, Y. 2011. Mobile drama in an instrumented museum: inducing group conversation via coordinated narratives. In </a:t>
            </a:r>
            <a:r>
              <a:rPr lang="en-US" i="1" dirty="0" smtClean="0"/>
              <a:t>Proceedings of the 16th international conference on Intelligent user interfaces </a:t>
            </a:r>
            <a:r>
              <a:rPr lang="en-US" dirty="0" smtClean="0"/>
              <a:t>(IUI '11). ACM, New York, NY, USA, 73-82.</a:t>
            </a:r>
            <a:endParaRPr lang="en-GB" dirty="0" smtClean="0"/>
          </a:p>
          <a:p>
            <a:r>
              <a:rPr lang="en-US" dirty="0" err="1" smtClean="0"/>
              <a:t>López</a:t>
            </a:r>
            <a:r>
              <a:rPr lang="en-US" dirty="0" smtClean="0"/>
              <a:t>, C., </a:t>
            </a:r>
            <a:r>
              <a:rPr lang="en-US" dirty="0" err="1" smtClean="0"/>
              <a:t>Farzan</a:t>
            </a:r>
            <a:r>
              <a:rPr lang="en-US" dirty="0" smtClean="0"/>
              <a:t>, R., </a:t>
            </a:r>
            <a:r>
              <a:rPr lang="en-US" dirty="0" err="1" smtClean="0"/>
              <a:t>Brusilovsky</a:t>
            </a:r>
            <a:r>
              <a:rPr lang="en-US" dirty="0" smtClean="0"/>
              <a:t>, P. 2012. Personalized incremental users' engagement: driving contributions one step forward. In </a:t>
            </a:r>
            <a:r>
              <a:rPr lang="en-US" i="1" dirty="0" smtClean="0"/>
              <a:t>Proceedings of the 17th ACM international conference on Supporting group work</a:t>
            </a:r>
            <a:r>
              <a:rPr lang="en-US" dirty="0" smtClean="0"/>
              <a:t> (GROUP '12). ACM, New York, NY, USA, 189-198. </a:t>
            </a:r>
          </a:p>
          <a:p>
            <a:r>
              <a:rPr lang="en-US" dirty="0" err="1" smtClean="0"/>
              <a:t>Lykourentzou</a:t>
            </a:r>
            <a:r>
              <a:rPr lang="en-US" dirty="0" smtClean="0"/>
              <a:t>, I., Claude, X., </a:t>
            </a:r>
            <a:r>
              <a:rPr lang="en-US" dirty="0" err="1" smtClean="0"/>
              <a:t>Naudet</a:t>
            </a:r>
            <a:r>
              <a:rPr lang="en-US" dirty="0" smtClean="0"/>
              <a:t>, Y., Tobias, E., Antoniou, A., </a:t>
            </a:r>
            <a:r>
              <a:rPr lang="en-US" dirty="0" err="1" smtClean="0"/>
              <a:t>Lepouras</a:t>
            </a:r>
            <a:r>
              <a:rPr lang="en-US" dirty="0" smtClean="0"/>
              <a:t>, G., </a:t>
            </a:r>
            <a:r>
              <a:rPr lang="en-US" dirty="0" err="1" smtClean="0"/>
              <a:t>Vassilakis</a:t>
            </a:r>
            <a:r>
              <a:rPr lang="en-US" dirty="0" smtClean="0"/>
              <a:t>, C. 2013. Improving museum visitors’ Quality of Experience through intelligent recommendations: a visiting style-based approach. Proceedings of the 9</a:t>
            </a:r>
            <a:r>
              <a:rPr lang="en-US" baseline="30000" dirty="0" smtClean="0"/>
              <a:t>th</a:t>
            </a:r>
            <a:r>
              <a:rPr lang="en-US" dirty="0" smtClean="0"/>
              <a:t> International Conference on Intelligent Environments, Athens, 16-19 July. </a:t>
            </a:r>
          </a:p>
          <a:p>
            <a:r>
              <a:rPr lang="en-US" dirty="0" err="1" smtClean="0"/>
              <a:t>Naudet</a:t>
            </a:r>
            <a:r>
              <a:rPr lang="en-US" dirty="0" smtClean="0"/>
              <a:t>, Y., </a:t>
            </a:r>
            <a:r>
              <a:rPr lang="en-US" dirty="0" err="1" smtClean="0"/>
              <a:t>Lykourentzou</a:t>
            </a:r>
            <a:r>
              <a:rPr lang="en-US" dirty="0" smtClean="0"/>
              <a:t>, I., Tobias, E., Antoniou, A., </a:t>
            </a:r>
            <a:r>
              <a:rPr lang="en-US" dirty="0" err="1" smtClean="0"/>
              <a:t>Rompa</a:t>
            </a:r>
            <a:r>
              <a:rPr lang="en-US" dirty="0" smtClean="0"/>
              <a:t>, J., </a:t>
            </a:r>
            <a:r>
              <a:rPr lang="en-US" dirty="0" err="1" smtClean="0"/>
              <a:t>Lepouras</a:t>
            </a:r>
            <a:r>
              <a:rPr lang="en-US" dirty="0" smtClean="0"/>
              <a:t>, G. 2013. Gaming and Cognitive Profiles for Recommendations in Museums. Proceedings of the 8</a:t>
            </a:r>
            <a:r>
              <a:rPr lang="en-US" baseline="30000" dirty="0" smtClean="0"/>
              <a:t>th</a:t>
            </a:r>
            <a:r>
              <a:rPr lang="en-US" dirty="0" smtClean="0"/>
              <a:t> Workshop on Semantic Media Adaptation and Personalization (SMAP 2013), Bayonne, 12-13 December. </a:t>
            </a:r>
          </a:p>
          <a:p>
            <a:r>
              <a:rPr lang="en-GB" dirty="0" smtClean="0"/>
              <a:t>Riding, R., and </a:t>
            </a:r>
            <a:r>
              <a:rPr lang="en-GB" dirty="0" err="1" smtClean="0"/>
              <a:t>Rayner</a:t>
            </a:r>
            <a:r>
              <a:rPr lang="en-GB" dirty="0" smtClean="0"/>
              <a:t>, S.G., 1998. </a:t>
            </a:r>
            <a:r>
              <a:rPr lang="en-GB" i="1" dirty="0" smtClean="0"/>
              <a:t>Cognitive styles and learning strategies. </a:t>
            </a:r>
            <a:r>
              <a:rPr lang="en-GB" dirty="0" smtClean="0"/>
              <a:t>David Fulton Publisher. London.</a:t>
            </a:r>
          </a:p>
          <a:p>
            <a:r>
              <a:rPr lang="en-US" dirty="0" err="1" smtClean="0"/>
              <a:t>Sapozhnikova</a:t>
            </a:r>
            <a:r>
              <a:rPr lang="en-US" dirty="0" smtClean="0"/>
              <a:t> K., and </a:t>
            </a:r>
            <a:r>
              <a:rPr lang="en-US" dirty="0" err="1" smtClean="0"/>
              <a:t>Taymanov</a:t>
            </a:r>
            <a:r>
              <a:rPr lang="en-US" dirty="0" smtClean="0"/>
              <a:t>, R. 2009. </a:t>
            </a:r>
            <a:r>
              <a:rPr lang="en-US" dirty="0" err="1" smtClean="0"/>
              <a:t>Multiparametric</a:t>
            </a:r>
            <a:r>
              <a:rPr lang="en-US" dirty="0" smtClean="0"/>
              <a:t> Measurements of Emotions. In </a:t>
            </a:r>
            <a:r>
              <a:rPr lang="en-US" i="1" dirty="0" smtClean="0"/>
              <a:t>Proceedings of the XIX IMEKO World Congress Fundamental and Applied Metrology</a:t>
            </a:r>
            <a:r>
              <a:rPr lang="en-US" dirty="0" smtClean="0"/>
              <a:t>, 1180-1185. </a:t>
            </a:r>
          </a:p>
          <a:p>
            <a:r>
              <a:rPr lang="en-US" dirty="0" smtClean="0"/>
              <a:t>Song, Y., Shi, X., Fu, X. 2013. Evaluating and predicting user engagement change with degraded search relevance. In </a:t>
            </a:r>
            <a:r>
              <a:rPr lang="en-US" i="1" dirty="0" smtClean="0"/>
              <a:t>Proceedings of the 22nd international conference on World Wide Web</a:t>
            </a:r>
            <a:r>
              <a:rPr lang="en-US" dirty="0" smtClean="0"/>
              <a:t> (WWW '13). International World Wide Web Conferences Steering Committee, Republic and Canton of Geneva, Switzerland, 1213-1224.</a:t>
            </a:r>
          </a:p>
          <a:p>
            <a:r>
              <a:rPr lang="en-US" dirty="0" err="1" smtClean="0"/>
              <a:t>Sundar</a:t>
            </a:r>
            <a:r>
              <a:rPr lang="en-US" dirty="0" smtClean="0"/>
              <a:t>, S.S., </a:t>
            </a:r>
            <a:r>
              <a:rPr lang="en-US" dirty="0" err="1" smtClean="0"/>
              <a:t>Xu</a:t>
            </a:r>
            <a:r>
              <a:rPr lang="en-US" dirty="0" smtClean="0"/>
              <a:t>, O., </a:t>
            </a:r>
            <a:r>
              <a:rPr lang="en-US" dirty="0" err="1" smtClean="0"/>
              <a:t>Bellur</a:t>
            </a:r>
            <a:r>
              <a:rPr lang="en-US" dirty="0" smtClean="0"/>
              <a:t>, S., Oh, I., </a:t>
            </a:r>
            <a:r>
              <a:rPr lang="en-US" dirty="0" err="1" smtClean="0"/>
              <a:t>Jia</a:t>
            </a:r>
            <a:r>
              <a:rPr lang="en-US" dirty="0" smtClean="0"/>
              <a:t>, H. 2011. Beyond pointing and clicking: how do newer interaction modalities affect user engagement?. In </a:t>
            </a:r>
            <a:r>
              <a:rPr lang="en-US" i="1" dirty="0" smtClean="0"/>
              <a:t>CHI '11 Extended Abstracts on Human Factors in Computing Systems</a:t>
            </a:r>
            <a:r>
              <a:rPr lang="en-US" dirty="0" smtClean="0"/>
              <a:t> (CHI EA '11). ACM, New York, NY, USA, 1477-1482.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4876800"/>
            <a:ext cx="3657600" cy="11304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further information: </a:t>
            </a:r>
            <a:r>
              <a:rPr lang="en-US" dirty="0" smtClean="0">
                <a:hlinkClick r:id="rId2"/>
              </a:rPr>
              <a:t>angelant@uop.g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29412" t="22078" r="30392" b="28571"/>
          <a:stretch>
            <a:fillRect/>
          </a:stretch>
        </p:blipFill>
        <p:spPr bwMode="auto">
          <a:xfrm>
            <a:off x="3276600" y="685800"/>
            <a:ext cx="5486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1371600"/>
            <a:ext cx="1905000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Good Interface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6667" r="38750" b="4000"/>
          <a:stretch>
            <a:fillRect/>
          </a:stretch>
        </p:blipFill>
        <p:spPr bwMode="auto">
          <a:xfrm>
            <a:off x="1981200" y="152400"/>
            <a:ext cx="7010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2057400"/>
            <a:ext cx="1676400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Relevance of search result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"/>
            <a:ext cx="1676400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Efficiency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1676400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1028" name="Picture 4" descr="Smiley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267200"/>
            <a:ext cx="2095500" cy="2095501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295400" y="38862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22535" t="4444" r="40845" b="6950"/>
          <a:stretch>
            <a:fillRect/>
          </a:stretch>
        </p:blipFill>
        <p:spPr bwMode="auto">
          <a:xfrm>
            <a:off x="3124200" y="457200"/>
            <a:ext cx="5715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2286000"/>
            <a:ext cx="1828800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Engagement strategy plan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800600"/>
            <a:ext cx="1828800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Katrina LM</a:t>
            </a:r>
          </a:p>
          <a:p>
            <a:r>
              <a:rPr lang="en-US" dirty="0" smtClean="0"/>
              <a:t>Melbourne, Australia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590800" y="16764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90800" y="35814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90800" y="53340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818214" flipV="1">
            <a:off x="1927861" y="5539740"/>
            <a:ext cx="457199" cy="198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Smiley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676899"/>
            <a:ext cx="1295400" cy="11811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381000"/>
            <a:ext cx="1828800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Reward</a:t>
            </a:r>
            <a:r>
              <a:rPr lang="en-US" b="1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Schemes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Katrina from Australia and I are very happy…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 and              		     are even</a:t>
            </a:r>
          </a:p>
          <a:p>
            <a:pPr>
              <a:buNone/>
            </a:pPr>
            <a:r>
              <a:rPr lang="en-US" dirty="0" smtClean="0"/>
              <a:t> happier…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Conclusion…</a:t>
            </a:r>
            <a:endParaRPr lang="en-US" dirty="0"/>
          </a:p>
        </p:txBody>
      </p:sp>
      <p:pic>
        <p:nvPicPr>
          <p:cNvPr id="19458" name="Picture 2" descr="C:\Users\angelant\Desktop\Googl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1905000" cy="457200"/>
          </a:xfrm>
          <a:prstGeom prst="rect">
            <a:avLst/>
          </a:prstGeom>
          <a:noFill/>
        </p:spPr>
      </p:pic>
      <p:pic>
        <p:nvPicPr>
          <p:cNvPr id="19459" name="Picture 3" descr="C:\Users\angelant\Desktop\TripAdvisor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2971800" cy="304800"/>
          </a:xfrm>
          <a:prstGeom prst="rect">
            <a:avLst/>
          </a:prstGeom>
          <a:noFill/>
        </p:spPr>
      </p:pic>
      <p:pic>
        <p:nvPicPr>
          <p:cNvPr id="9" name="Picture 4" descr="Smiley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6576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Engagement through: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Indirect profiling and personality matching content </a:t>
            </a:r>
            <a:endParaRPr lang="el-GR" dirty="0" smtClean="0"/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Implicit interaction and emotional arousal</a:t>
            </a:r>
          </a:p>
          <a:p>
            <a:pPr marL="850392" lvl="1" indent="-457200">
              <a:buNone/>
            </a:pPr>
            <a:endParaRPr lang="en-US" dirty="0" smtClean="0"/>
          </a:p>
          <a:p>
            <a:pPr marL="850392" lvl="1" indent="-457200">
              <a:buNone/>
            </a:pPr>
            <a:endParaRPr lang="en-US" dirty="0" smtClean="0"/>
          </a:p>
          <a:p>
            <a:pPr marL="850392" lvl="1" indent="-457200">
              <a:buNone/>
            </a:pPr>
            <a:endParaRPr lang="en-US" dirty="0" smtClean="0"/>
          </a:p>
          <a:p>
            <a:pPr marL="1600200" lvl="4" indent="-457200" algn="ctr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“Museums as application fields”</a:t>
            </a:r>
            <a:endParaRPr lang="el-GR" sz="2400" b="1" dirty="0" smtClean="0">
              <a:solidFill>
                <a:schemeClr val="accent1">
                  <a:lumMod val="50000"/>
                </a:schemeClr>
              </a:solidFill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l-GR" dirty="0" smtClean="0"/>
              <a:t> Ψ </a:t>
            </a:r>
            <a:r>
              <a:rPr lang="en-US" dirty="0" smtClean="0"/>
              <a:t>approaches</a:t>
            </a:r>
            <a:r>
              <a:rPr lang="el-GR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Designed, implemented and tested a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game that used game choices to make cognitive profiles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Museum content was adapted to the cognitive profiles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Increased user engagement, user satisfaction and enhancement of overall quality of the experience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2400" dirty="0" smtClean="0"/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(Antoniou et al, 2013a, Antoniou et al,2013b, Antoniou et al, 2014,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Lykourentzou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et al, 2013,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Naudet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et al, 2013)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1. </a:t>
            </a:r>
            <a:r>
              <a:rPr lang="en-US" sz="2400" dirty="0" smtClean="0">
                <a:latin typeface="Arial Black"/>
                <a:cs typeface="Arial Black"/>
              </a:rPr>
              <a:t>Indirect profiling and personality matching content</a:t>
            </a:r>
            <a:r>
              <a:rPr lang="en-US" sz="2400" dirty="0">
                <a:latin typeface="Arial Black"/>
                <a:cs typeface="Arial Black"/>
              </a:rPr>
              <a:t> </a:t>
            </a:r>
            <a:r>
              <a:rPr lang="en-US" sz="2400" dirty="0" smtClean="0">
                <a:latin typeface="Arial Black"/>
                <a:cs typeface="Arial Black"/>
              </a:rPr>
              <a:t>- A </a:t>
            </a:r>
            <a:r>
              <a:rPr lang="en-US" sz="2400" dirty="0" err="1" smtClean="0">
                <a:latin typeface="Arial Black"/>
                <a:cs typeface="Arial Black"/>
              </a:rPr>
              <a:t>facebook</a:t>
            </a:r>
            <a:r>
              <a:rPr lang="en-US" sz="2400" dirty="0" smtClean="0">
                <a:latin typeface="Arial Black"/>
                <a:cs typeface="Arial Black"/>
              </a:rPr>
              <a:t> game that reveals cognitive style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style is a person’s preference and habitual approach to the organization and representation of information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(Riding &amp;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Rayner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1998).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GB" dirty="0" smtClean="0"/>
              <a:t>Cognitive Style has a strong relation to the individual’s personality and remains relatively constant over situation and time.</a:t>
            </a:r>
          </a:p>
          <a:p>
            <a:r>
              <a:rPr lang="en-GB" dirty="0" smtClean="0"/>
              <a:t>The MBTI is based on Jung’s theory of psychological types and it describes people on four dimensions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505</TotalTime>
  <Words>2245</Words>
  <Application>Microsoft Macintosh PowerPoint</Application>
  <PresentationFormat>On-screen Show (4:3)</PresentationFormat>
  <Paragraphs>281</Paragraphs>
  <Slides>22</Slides>
  <Notes>18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Concourse</vt:lpstr>
      <vt:lpstr>Picture</vt:lpstr>
      <vt:lpstr> User Engagement: the Ψ approach in cultural heritage</vt:lpstr>
      <vt:lpstr>engagement – literature review</vt:lpstr>
      <vt:lpstr>Slide 3</vt:lpstr>
      <vt:lpstr>Slide 4</vt:lpstr>
      <vt:lpstr>Slide 5</vt:lpstr>
      <vt:lpstr>Conclusion…</vt:lpstr>
      <vt:lpstr>current  Ψ approaches…</vt:lpstr>
      <vt:lpstr>1. Indirect profiling and personality matching content - A facebook game that reveals cognitive style</vt:lpstr>
      <vt:lpstr>Cognitive Style</vt:lpstr>
      <vt:lpstr>Cognitive style - MBTI</vt:lpstr>
      <vt:lpstr>Example of game screens</vt:lpstr>
      <vt:lpstr>Mapping game elements and cognitive style (MBTI)</vt:lpstr>
      <vt:lpstr>example</vt:lpstr>
      <vt:lpstr>results</vt:lpstr>
      <vt:lpstr>2. Implicit interaction and emotional arousal – Microaugmentations  </vt:lpstr>
      <vt:lpstr>Micro-augmentations</vt:lpstr>
      <vt:lpstr>examples</vt:lpstr>
      <vt:lpstr>results</vt:lpstr>
      <vt:lpstr>Work in progress…</vt:lpstr>
      <vt:lpstr>Conclusions…</vt:lpstr>
      <vt:lpstr>References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Engagement: the Ψ approach</dc:title>
  <dc:creator>angelant</dc:creator>
  <cp:lastModifiedBy>Angela Antoniou</cp:lastModifiedBy>
  <cp:revision>71</cp:revision>
  <cp:lastPrinted>2014-12-08T15:51:08Z</cp:lastPrinted>
  <dcterms:created xsi:type="dcterms:W3CDTF">2014-12-08T15:50:16Z</dcterms:created>
  <dcterms:modified xsi:type="dcterms:W3CDTF">2014-12-08T15:53:25Z</dcterms:modified>
</cp:coreProperties>
</file>